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Lst>
  <p:notesMasterIdLst>
    <p:notesMasterId r:id="rId68"/>
  </p:notesMasterIdLst>
  <p:handoutMasterIdLst>
    <p:handoutMasterId r:id="rId69"/>
  </p:handoutMasterIdLst>
  <p:sldIdLst>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vová Šárka Mgr." initials="SŠ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18C"/>
    <a:srgbClr val="5F5F5F"/>
    <a:srgbClr val="4D4D4D"/>
    <a:srgbClr val="003A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Világos stílus 2 – 1. jelölőszín">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Közepesen sötét stílus 3 – 1. jelölőszín">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Közepesen sötét stílus 3 – 5. jelölőszín">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3C2FFA5D-87B4-456A-9821-1D502468CF0F}" styleName="Téma alapján készült stílus 1 – 1. jelölőszín">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Közepesen sötét stílus 2 – 2.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68" autoAdjust="0"/>
    <p:restoredTop sz="87454" autoAdjust="0"/>
  </p:normalViewPr>
  <p:slideViewPr>
    <p:cSldViewPr snapToGrid="0" snapToObjects="1">
      <p:cViewPr>
        <p:scale>
          <a:sx n="70" d="100"/>
          <a:sy n="70" d="100"/>
        </p:scale>
        <p:origin x="-1182"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oleObject" Target="Munkaf&#252;zet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invertIfNegative val="0"/>
          <c:dLbls>
            <c:spPr>
              <a:noFill/>
              <a:ln>
                <a:noFill/>
              </a:ln>
              <a:effectLst/>
            </c:spPr>
            <c:txPr>
              <a:bodyPr/>
              <a:lstStyle/>
              <a:p>
                <a:pPr>
                  <a:defRPr sz="1800" b="1"/>
                </a:pPr>
                <a:endParaRPr lang="hu-H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Munka1!$A$1:$E$1</c:f>
              <c:numCache>
                <c:formatCode>General</c:formatCode>
                <c:ptCount val="5"/>
                <c:pt idx="0">
                  <c:v>1988</c:v>
                </c:pt>
                <c:pt idx="1">
                  <c:v>1995</c:v>
                </c:pt>
                <c:pt idx="2">
                  <c:v>2002</c:v>
                </c:pt>
                <c:pt idx="3">
                  <c:v>2006</c:v>
                </c:pt>
                <c:pt idx="4">
                  <c:v>2013</c:v>
                </c:pt>
              </c:numCache>
            </c:numRef>
          </c:cat>
          <c:val>
            <c:numRef>
              <c:f>Munka1!$A$2:$E$2</c:f>
              <c:numCache>
                <c:formatCode>0.0</c:formatCode>
                <c:ptCount val="5"/>
                <c:pt idx="0">
                  <c:v>7.5</c:v>
                </c:pt>
                <c:pt idx="1">
                  <c:v>13.4</c:v>
                </c:pt>
                <c:pt idx="2">
                  <c:v>13.4</c:v>
                </c:pt>
                <c:pt idx="3">
                  <c:v>16.8</c:v>
                </c:pt>
                <c:pt idx="4">
                  <c:v>16.7</c:v>
                </c:pt>
              </c:numCache>
            </c:numRef>
          </c:val>
          <c:extLst xmlns:c16r2="http://schemas.microsoft.com/office/drawing/2015/06/chart">
            <c:ext xmlns:c16="http://schemas.microsoft.com/office/drawing/2014/chart" uri="{C3380CC4-5D6E-409C-BE32-E72D297353CC}">
              <c16:uniqueId val="{00000000-DB23-4192-814E-4536AA28C507}"/>
            </c:ext>
          </c:extLst>
        </c:ser>
        <c:dLbls>
          <c:showLegendKey val="0"/>
          <c:showVal val="0"/>
          <c:showCatName val="0"/>
          <c:showSerName val="0"/>
          <c:showPercent val="0"/>
          <c:showBubbleSize val="0"/>
        </c:dLbls>
        <c:gapWidth val="150"/>
        <c:axId val="165114240"/>
        <c:axId val="165115776"/>
      </c:barChart>
      <c:catAx>
        <c:axId val="165114240"/>
        <c:scaling>
          <c:orientation val="minMax"/>
        </c:scaling>
        <c:delete val="0"/>
        <c:axPos val="b"/>
        <c:numFmt formatCode="General" sourceLinked="1"/>
        <c:majorTickMark val="none"/>
        <c:minorTickMark val="none"/>
        <c:tickLblPos val="nextTo"/>
        <c:txPr>
          <a:bodyPr/>
          <a:lstStyle/>
          <a:p>
            <a:pPr>
              <a:defRPr sz="2000" b="1"/>
            </a:pPr>
            <a:endParaRPr lang="hu-HU"/>
          </a:p>
        </c:txPr>
        <c:crossAx val="165115776"/>
        <c:crosses val="autoZero"/>
        <c:auto val="1"/>
        <c:lblAlgn val="ctr"/>
        <c:lblOffset val="100"/>
        <c:noMultiLvlLbl val="0"/>
      </c:catAx>
      <c:valAx>
        <c:axId val="165115776"/>
        <c:scaling>
          <c:orientation val="minMax"/>
          <c:max val="18"/>
          <c:min val="5"/>
        </c:scaling>
        <c:delete val="0"/>
        <c:axPos val="l"/>
        <c:majorGridlines/>
        <c:numFmt formatCode="0.0" sourceLinked="1"/>
        <c:majorTickMark val="none"/>
        <c:minorTickMark val="none"/>
        <c:tickLblPos val="nextTo"/>
        <c:txPr>
          <a:bodyPr/>
          <a:lstStyle/>
          <a:p>
            <a:pPr>
              <a:defRPr sz="1500"/>
            </a:pPr>
            <a:endParaRPr lang="hu-HU"/>
          </a:p>
        </c:txPr>
        <c:crossAx val="165114240"/>
        <c:crosses val="autoZero"/>
        <c:crossBetween val="between"/>
      </c:valAx>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DFC5E6-654D-3C4D-8597-F70131C822A2}" type="doc">
      <dgm:prSet loTypeId="urn:microsoft.com/office/officeart/2005/8/layout/vList2" loCatId="" qsTypeId="urn:microsoft.com/office/officeart/2005/8/quickstyle/simple4" qsCatId="simple" csTypeId="urn:microsoft.com/office/officeart/2005/8/colors/colorful5" csCatId="colorful" phldr="1"/>
      <dgm:spPr/>
      <dgm:t>
        <a:bodyPr/>
        <a:lstStyle/>
        <a:p>
          <a:endParaRPr lang="hu-HU"/>
        </a:p>
      </dgm:t>
    </dgm:pt>
    <dgm:pt modelId="{F17C3113-F553-5E4C-8A24-86296E620BDC}">
      <dgm:prSet phldrT="[Text]"/>
      <dgm:spPr/>
      <dgm:t>
        <a:bodyPr/>
        <a:lstStyle/>
        <a:p>
          <a:r>
            <a:rPr lang="hu-HU" altLang="en-US" dirty="0">
              <a:latin typeface="Arial" panose="020B0604020202020204" pitchFamily="34" charset="0"/>
              <a:ea typeface="Calibri" charset="0"/>
              <a:cs typeface="Arial" panose="020B0604020202020204" pitchFamily="34" charset="0"/>
            </a:rPr>
            <a:t>Depresszió + pánikbetegség (20-25%-os egybeesés)</a:t>
          </a:r>
          <a:endParaRPr lang="hu-HU" dirty="0">
            <a:latin typeface="Arial" panose="020B0604020202020204" pitchFamily="34" charset="0"/>
            <a:ea typeface="Calibri" charset="0"/>
            <a:cs typeface="Arial" panose="020B0604020202020204" pitchFamily="34" charset="0"/>
          </a:endParaRPr>
        </a:p>
      </dgm:t>
    </dgm:pt>
    <dgm:pt modelId="{415B5E17-63E6-FF46-92C0-EE8084F174DA}" type="parTrans" cxnId="{92632876-88D6-C945-91F8-372EDF4D8693}">
      <dgm:prSet/>
      <dgm:spPr/>
      <dgm:t>
        <a:bodyPr/>
        <a:lstStyle/>
        <a:p>
          <a:endParaRPr lang="hu-HU">
            <a:latin typeface="Calibri" charset="0"/>
            <a:ea typeface="Calibri" charset="0"/>
            <a:cs typeface="Calibri" charset="0"/>
          </a:endParaRPr>
        </a:p>
      </dgm:t>
    </dgm:pt>
    <dgm:pt modelId="{352DD02C-40B5-C145-995B-FE040F0DA0E1}" type="sibTrans" cxnId="{92632876-88D6-C945-91F8-372EDF4D8693}">
      <dgm:prSet/>
      <dgm:spPr/>
      <dgm:t>
        <a:bodyPr/>
        <a:lstStyle/>
        <a:p>
          <a:endParaRPr lang="hu-HU">
            <a:latin typeface="Calibri" charset="0"/>
            <a:ea typeface="Calibri" charset="0"/>
            <a:cs typeface="Calibri" charset="0"/>
          </a:endParaRPr>
        </a:p>
      </dgm:t>
    </dgm:pt>
    <dgm:pt modelId="{1506D5AF-51B7-C64E-8700-7DA549C280E2}">
      <dgm:prSet/>
      <dgm:spPr/>
      <dgm:t>
        <a:bodyPr/>
        <a:lstStyle/>
        <a:p>
          <a:r>
            <a:rPr lang="hu-HU" altLang="en-US" dirty="0">
              <a:latin typeface="Arial" panose="020B0604020202020204" pitchFamily="34" charset="0"/>
              <a:ea typeface="Calibri" charset="0"/>
              <a:cs typeface="Arial" panose="020B0604020202020204" pitchFamily="34" charset="0"/>
            </a:rPr>
            <a:t>Depresszió + alkohol/drog-betegség</a:t>
          </a:r>
        </a:p>
      </dgm:t>
    </dgm:pt>
    <dgm:pt modelId="{01DD3270-B485-9746-A3FE-F9927004A35E}" type="parTrans" cxnId="{B68909F3-8E5C-814E-8493-BB5B154A9E7B}">
      <dgm:prSet/>
      <dgm:spPr/>
      <dgm:t>
        <a:bodyPr/>
        <a:lstStyle/>
        <a:p>
          <a:endParaRPr lang="hu-HU">
            <a:latin typeface="Calibri" charset="0"/>
            <a:ea typeface="Calibri" charset="0"/>
            <a:cs typeface="Calibri" charset="0"/>
          </a:endParaRPr>
        </a:p>
      </dgm:t>
    </dgm:pt>
    <dgm:pt modelId="{308A426E-F045-9A44-873B-1B1F16768DAF}" type="sibTrans" cxnId="{B68909F3-8E5C-814E-8493-BB5B154A9E7B}">
      <dgm:prSet/>
      <dgm:spPr/>
      <dgm:t>
        <a:bodyPr/>
        <a:lstStyle/>
        <a:p>
          <a:endParaRPr lang="hu-HU">
            <a:latin typeface="Calibri" charset="0"/>
            <a:ea typeface="Calibri" charset="0"/>
            <a:cs typeface="Calibri" charset="0"/>
          </a:endParaRPr>
        </a:p>
      </dgm:t>
    </dgm:pt>
    <dgm:pt modelId="{B5682FF5-CD0A-524D-AC0B-F83BF56C6AFC}">
      <dgm:prSet/>
      <dgm:spPr/>
      <dgm:t>
        <a:bodyPr/>
        <a:lstStyle/>
        <a:p>
          <a:r>
            <a:rPr lang="hu-HU" altLang="en-US" dirty="0">
              <a:latin typeface="Arial" panose="020B0604020202020204" pitchFamily="34" charset="0"/>
              <a:ea typeface="Calibri" charset="0"/>
              <a:cs typeface="Arial" panose="020B0604020202020204" pitchFamily="34" charset="0"/>
            </a:rPr>
            <a:t>A depressziós (férfi) betegek 20-25%-a másodlagosan szenvedélybeteg</a:t>
          </a:r>
        </a:p>
      </dgm:t>
    </dgm:pt>
    <dgm:pt modelId="{A21D6873-7D96-1147-94F3-455B2989F9F7}" type="parTrans" cxnId="{59324AC9-F44E-CA43-BFBE-8EEF030E0C74}">
      <dgm:prSet/>
      <dgm:spPr/>
      <dgm:t>
        <a:bodyPr/>
        <a:lstStyle/>
        <a:p>
          <a:endParaRPr lang="hu-HU">
            <a:latin typeface="Calibri" charset="0"/>
            <a:ea typeface="Calibri" charset="0"/>
            <a:cs typeface="Calibri" charset="0"/>
          </a:endParaRPr>
        </a:p>
      </dgm:t>
    </dgm:pt>
    <dgm:pt modelId="{DA5FCF18-4B0E-AA4E-88F8-7907999B5326}" type="sibTrans" cxnId="{59324AC9-F44E-CA43-BFBE-8EEF030E0C74}">
      <dgm:prSet/>
      <dgm:spPr/>
      <dgm:t>
        <a:bodyPr/>
        <a:lstStyle/>
        <a:p>
          <a:endParaRPr lang="hu-HU">
            <a:latin typeface="Calibri" charset="0"/>
            <a:ea typeface="Calibri" charset="0"/>
            <a:cs typeface="Calibri" charset="0"/>
          </a:endParaRPr>
        </a:p>
      </dgm:t>
    </dgm:pt>
    <dgm:pt modelId="{7AB67662-332B-C34C-B2A7-EABA99144C96}">
      <dgm:prSet/>
      <dgm:spPr/>
      <dgm:t>
        <a:bodyPr/>
        <a:lstStyle/>
        <a:p>
          <a:r>
            <a:rPr lang="hu-HU" altLang="en-US" dirty="0">
              <a:latin typeface="Arial" panose="020B0604020202020204" pitchFamily="34" charset="0"/>
              <a:ea typeface="Calibri" charset="0"/>
              <a:cs typeface="Arial" panose="020B0604020202020204" pitchFamily="34" charset="0"/>
            </a:rPr>
            <a:t>Depresszió + személyiségzavar</a:t>
          </a:r>
        </a:p>
      </dgm:t>
    </dgm:pt>
    <dgm:pt modelId="{89731A1A-9F54-F746-8F22-87EFB48262DF}" type="parTrans" cxnId="{4AD56919-ED25-DB40-B0D6-AF73C3D5F392}">
      <dgm:prSet/>
      <dgm:spPr/>
      <dgm:t>
        <a:bodyPr/>
        <a:lstStyle/>
        <a:p>
          <a:endParaRPr lang="hu-HU">
            <a:latin typeface="Calibri" charset="0"/>
            <a:ea typeface="Calibri" charset="0"/>
            <a:cs typeface="Calibri" charset="0"/>
          </a:endParaRPr>
        </a:p>
      </dgm:t>
    </dgm:pt>
    <dgm:pt modelId="{BCDE7B49-4CBC-6449-AB64-D49F7801ADD2}" type="sibTrans" cxnId="{4AD56919-ED25-DB40-B0D6-AF73C3D5F392}">
      <dgm:prSet/>
      <dgm:spPr/>
      <dgm:t>
        <a:bodyPr/>
        <a:lstStyle/>
        <a:p>
          <a:endParaRPr lang="hu-HU">
            <a:latin typeface="Calibri" charset="0"/>
            <a:ea typeface="Calibri" charset="0"/>
            <a:cs typeface="Calibri" charset="0"/>
          </a:endParaRPr>
        </a:p>
      </dgm:t>
    </dgm:pt>
    <dgm:pt modelId="{9D6CDDA1-AFB7-DB48-AFA0-DE08A8A4A2EE}">
      <dgm:prSet phldrT="[Text]"/>
      <dgm:spPr/>
      <dgm:t>
        <a:bodyPr/>
        <a:lstStyle/>
        <a:p>
          <a:r>
            <a:rPr lang="hu-HU" altLang="en-US" dirty="0">
              <a:latin typeface="Arial" panose="020B0604020202020204" pitchFamily="34" charset="0"/>
              <a:ea typeface="Calibri" charset="0"/>
              <a:cs typeface="Arial" panose="020B0604020202020204" pitchFamily="34" charset="0"/>
            </a:rPr>
            <a:t>A gyakori szív, hasi ill. kp. idegrendszeri panaszok </a:t>
          </a:r>
          <a:r>
            <a:rPr lang="hu-HU" altLang="en-US" dirty="0" err="1">
              <a:latin typeface="Arial" panose="020B0604020202020204" pitchFamily="34" charset="0"/>
              <a:ea typeface="Calibri" charset="0"/>
              <a:cs typeface="Arial" panose="020B0604020202020204" pitchFamily="34" charset="0"/>
            </a:rPr>
            <a:t>félrevezetőek</a:t>
          </a:r>
          <a:r>
            <a:rPr lang="hu-HU" altLang="en-US" dirty="0">
              <a:latin typeface="Arial" panose="020B0604020202020204" pitchFamily="34" charset="0"/>
              <a:ea typeface="Calibri" charset="0"/>
              <a:cs typeface="Arial" panose="020B0604020202020204" pitchFamily="34" charset="0"/>
            </a:rPr>
            <a:t> lehetnek</a:t>
          </a:r>
          <a:endParaRPr lang="hu-HU" dirty="0">
            <a:latin typeface="Arial" panose="020B0604020202020204" pitchFamily="34" charset="0"/>
            <a:ea typeface="Calibri" charset="0"/>
            <a:cs typeface="Arial" panose="020B0604020202020204" pitchFamily="34" charset="0"/>
          </a:endParaRPr>
        </a:p>
      </dgm:t>
    </dgm:pt>
    <dgm:pt modelId="{0B72BE86-A3E9-EB4A-8414-754C9C64CC10}" type="parTrans" cxnId="{539E4FAE-1844-DA49-8A6A-F04FCDE96A80}">
      <dgm:prSet/>
      <dgm:spPr/>
      <dgm:t>
        <a:bodyPr/>
        <a:lstStyle/>
        <a:p>
          <a:endParaRPr lang="hu-HU">
            <a:latin typeface="Calibri" charset="0"/>
            <a:ea typeface="Calibri" charset="0"/>
            <a:cs typeface="Calibri" charset="0"/>
          </a:endParaRPr>
        </a:p>
      </dgm:t>
    </dgm:pt>
    <dgm:pt modelId="{6D2968EE-19ED-4F45-ADD3-AB5933205D69}" type="sibTrans" cxnId="{539E4FAE-1844-DA49-8A6A-F04FCDE96A80}">
      <dgm:prSet/>
      <dgm:spPr/>
      <dgm:t>
        <a:bodyPr/>
        <a:lstStyle/>
        <a:p>
          <a:endParaRPr lang="hu-HU">
            <a:latin typeface="Calibri" charset="0"/>
            <a:ea typeface="Calibri" charset="0"/>
            <a:cs typeface="Calibri" charset="0"/>
          </a:endParaRPr>
        </a:p>
      </dgm:t>
    </dgm:pt>
    <dgm:pt modelId="{B6C61F18-8D29-6E4D-A480-2B449F39545A}">
      <dgm:prSet/>
      <dgm:spPr/>
      <dgm:t>
        <a:bodyPr/>
        <a:lstStyle/>
        <a:p>
          <a:r>
            <a:rPr lang="hu-HU" altLang="en-US" dirty="0">
              <a:latin typeface="Arial" panose="020B0604020202020204" pitchFamily="34" charset="0"/>
              <a:ea typeface="Calibri" charset="0"/>
              <a:cs typeface="Arial" panose="020B0604020202020204" pitchFamily="34" charset="0"/>
            </a:rPr>
            <a:t>(a depressziós betegek 10-15%-ánál súlyos személyiségzavar is van)</a:t>
          </a:r>
        </a:p>
      </dgm:t>
    </dgm:pt>
    <dgm:pt modelId="{3A6BE862-562B-FA4A-ACB7-9C9F229554DD}" type="parTrans" cxnId="{E828612B-BDE8-094A-8CF9-AE78AA9AAED5}">
      <dgm:prSet/>
      <dgm:spPr/>
      <dgm:t>
        <a:bodyPr/>
        <a:lstStyle/>
        <a:p>
          <a:endParaRPr lang="hu-HU">
            <a:latin typeface="Calibri" charset="0"/>
            <a:ea typeface="Calibri" charset="0"/>
            <a:cs typeface="Calibri" charset="0"/>
          </a:endParaRPr>
        </a:p>
      </dgm:t>
    </dgm:pt>
    <dgm:pt modelId="{C08F44EE-6657-814B-8DDE-C03CA601458D}" type="sibTrans" cxnId="{E828612B-BDE8-094A-8CF9-AE78AA9AAED5}">
      <dgm:prSet/>
      <dgm:spPr/>
      <dgm:t>
        <a:bodyPr/>
        <a:lstStyle/>
        <a:p>
          <a:endParaRPr lang="hu-HU">
            <a:latin typeface="Calibri" charset="0"/>
            <a:ea typeface="Calibri" charset="0"/>
            <a:cs typeface="Calibri" charset="0"/>
          </a:endParaRPr>
        </a:p>
      </dgm:t>
    </dgm:pt>
    <dgm:pt modelId="{9961078D-F52F-494E-B13C-4DF240B2C190}" type="pres">
      <dgm:prSet presAssocID="{5ADFC5E6-654D-3C4D-8597-F70131C822A2}" presName="linear" presStyleCnt="0">
        <dgm:presLayoutVars>
          <dgm:animLvl val="lvl"/>
          <dgm:resizeHandles val="exact"/>
        </dgm:presLayoutVars>
      </dgm:prSet>
      <dgm:spPr/>
      <dgm:t>
        <a:bodyPr/>
        <a:lstStyle/>
        <a:p>
          <a:endParaRPr lang="hu-HU"/>
        </a:p>
      </dgm:t>
    </dgm:pt>
    <dgm:pt modelId="{D8CC53A0-4FCB-A64F-99B3-A8AB8DE59147}" type="pres">
      <dgm:prSet presAssocID="{F17C3113-F553-5E4C-8A24-86296E620BDC}" presName="parentText" presStyleLbl="node1" presStyleIdx="0" presStyleCnt="3" custScaleX="100000" custScaleY="47125" custLinFactNeighborX="-2410" custLinFactNeighborY="-1435">
        <dgm:presLayoutVars>
          <dgm:chMax val="0"/>
          <dgm:bulletEnabled val="1"/>
        </dgm:presLayoutVars>
      </dgm:prSet>
      <dgm:spPr/>
      <dgm:t>
        <a:bodyPr/>
        <a:lstStyle/>
        <a:p>
          <a:endParaRPr lang="hu-HU"/>
        </a:p>
      </dgm:t>
    </dgm:pt>
    <dgm:pt modelId="{9E99D47A-524E-C249-971A-6F3B80494A62}" type="pres">
      <dgm:prSet presAssocID="{F17C3113-F553-5E4C-8A24-86296E620BDC}" presName="childText" presStyleLbl="revTx" presStyleIdx="0" presStyleCnt="3" custScaleY="48693">
        <dgm:presLayoutVars>
          <dgm:bulletEnabled val="1"/>
        </dgm:presLayoutVars>
      </dgm:prSet>
      <dgm:spPr/>
      <dgm:t>
        <a:bodyPr/>
        <a:lstStyle/>
        <a:p>
          <a:endParaRPr lang="hu-HU"/>
        </a:p>
      </dgm:t>
    </dgm:pt>
    <dgm:pt modelId="{38224997-0B97-C441-B525-63CCD15D0F52}" type="pres">
      <dgm:prSet presAssocID="{1506D5AF-51B7-C64E-8700-7DA549C280E2}" presName="parentText" presStyleLbl="node1" presStyleIdx="1" presStyleCnt="3" custScaleY="43242" custLinFactNeighborX="-14386" custLinFactNeighborY="-4540">
        <dgm:presLayoutVars>
          <dgm:chMax val="0"/>
          <dgm:bulletEnabled val="1"/>
        </dgm:presLayoutVars>
      </dgm:prSet>
      <dgm:spPr/>
      <dgm:t>
        <a:bodyPr/>
        <a:lstStyle/>
        <a:p>
          <a:endParaRPr lang="hu-HU"/>
        </a:p>
      </dgm:t>
    </dgm:pt>
    <dgm:pt modelId="{5695EFD6-ED4B-0A4B-BF31-320D57458778}" type="pres">
      <dgm:prSet presAssocID="{1506D5AF-51B7-C64E-8700-7DA549C280E2}" presName="childText" presStyleLbl="revTx" presStyleIdx="1" presStyleCnt="3" custScaleY="47082">
        <dgm:presLayoutVars>
          <dgm:bulletEnabled val="1"/>
        </dgm:presLayoutVars>
      </dgm:prSet>
      <dgm:spPr/>
      <dgm:t>
        <a:bodyPr/>
        <a:lstStyle/>
        <a:p>
          <a:endParaRPr lang="hu-HU"/>
        </a:p>
      </dgm:t>
    </dgm:pt>
    <dgm:pt modelId="{02AE4054-DAAB-4D40-8F69-08D336956428}" type="pres">
      <dgm:prSet presAssocID="{7AB67662-332B-C34C-B2A7-EABA99144C96}" presName="parentText" presStyleLbl="node1" presStyleIdx="2" presStyleCnt="3" custScaleY="35973">
        <dgm:presLayoutVars>
          <dgm:chMax val="0"/>
          <dgm:bulletEnabled val="1"/>
        </dgm:presLayoutVars>
      </dgm:prSet>
      <dgm:spPr/>
      <dgm:t>
        <a:bodyPr/>
        <a:lstStyle/>
        <a:p>
          <a:endParaRPr lang="hu-HU"/>
        </a:p>
      </dgm:t>
    </dgm:pt>
    <dgm:pt modelId="{A2F1AD68-462E-8148-B4DD-3D31582DDC38}" type="pres">
      <dgm:prSet presAssocID="{7AB67662-332B-C34C-B2A7-EABA99144C96}" presName="childText" presStyleLbl="revTx" presStyleIdx="2" presStyleCnt="3" custScaleY="51422">
        <dgm:presLayoutVars>
          <dgm:bulletEnabled val="1"/>
        </dgm:presLayoutVars>
      </dgm:prSet>
      <dgm:spPr/>
      <dgm:t>
        <a:bodyPr/>
        <a:lstStyle/>
        <a:p>
          <a:endParaRPr lang="hu-HU"/>
        </a:p>
      </dgm:t>
    </dgm:pt>
  </dgm:ptLst>
  <dgm:cxnLst>
    <dgm:cxn modelId="{E828612B-BDE8-094A-8CF9-AE78AA9AAED5}" srcId="{7AB67662-332B-C34C-B2A7-EABA99144C96}" destId="{B6C61F18-8D29-6E4D-A480-2B449F39545A}" srcOrd="0" destOrd="0" parTransId="{3A6BE862-562B-FA4A-ACB7-9C9F229554DD}" sibTransId="{C08F44EE-6657-814B-8DDE-C03CA601458D}"/>
    <dgm:cxn modelId="{B68909F3-8E5C-814E-8493-BB5B154A9E7B}" srcId="{5ADFC5E6-654D-3C4D-8597-F70131C822A2}" destId="{1506D5AF-51B7-C64E-8700-7DA549C280E2}" srcOrd="1" destOrd="0" parTransId="{01DD3270-B485-9746-A3FE-F9927004A35E}" sibTransId="{308A426E-F045-9A44-873B-1B1F16768DAF}"/>
    <dgm:cxn modelId="{E7AC2274-4A20-4F7E-B923-B34C743DE0F1}" type="presOf" srcId="{7AB67662-332B-C34C-B2A7-EABA99144C96}" destId="{02AE4054-DAAB-4D40-8F69-08D336956428}" srcOrd="0" destOrd="0" presId="urn:microsoft.com/office/officeart/2005/8/layout/vList2"/>
    <dgm:cxn modelId="{C06C69CE-2B38-4130-AB3A-BF29A4FDC3D5}" type="presOf" srcId="{B5682FF5-CD0A-524D-AC0B-F83BF56C6AFC}" destId="{5695EFD6-ED4B-0A4B-BF31-320D57458778}" srcOrd="0" destOrd="0" presId="urn:microsoft.com/office/officeart/2005/8/layout/vList2"/>
    <dgm:cxn modelId="{289E2B01-B943-40E3-BC07-EB7256D668EF}" type="presOf" srcId="{1506D5AF-51B7-C64E-8700-7DA549C280E2}" destId="{38224997-0B97-C441-B525-63CCD15D0F52}" srcOrd="0" destOrd="0" presId="urn:microsoft.com/office/officeart/2005/8/layout/vList2"/>
    <dgm:cxn modelId="{59324AC9-F44E-CA43-BFBE-8EEF030E0C74}" srcId="{1506D5AF-51B7-C64E-8700-7DA549C280E2}" destId="{B5682FF5-CD0A-524D-AC0B-F83BF56C6AFC}" srcOrd="0" destOrd="0" parTransId="{A21D6873-7D96-1147-94F3-455B2989F9F7}" sibTransId="{DA5FCF18-4B0E-AA4E-88F8-7907999B5326}"/>
    <dgm:cxn modelId="{E8AD0DAF-13A9-494F-A314-90B5AF4994BE}" type="presOf" srcId="{5ADFC5E6-654D-3C4D-8597-F70131C822A2}" destId="{9961078D-F52F-494E-B13C-4DF240B2C190}" srcOrd="0" destOrd="0" presId="urn:microsoft.com/office/officeart/2005/8/layout/vList2"/>
    <dgm:cxn modelId="{CBE16DBB-F21F-44F7-B96C-91E277BB9B1B}" type="presOf" srcId="{B6C61F18-8D29-6E4D-A480-2B449F39545A}" destId="{A2F1AD68-462E-8148-B4DD-3D31582DDC38}" srcOrd="0" destOrd="0" presId="urn:microsoft.com/office/officeart/2005/8/layout/vList2"/>
    <dgm:cxn modelId="{539E4FAE-1844-DA49-8A6A-F04FCDE96A80}" srcId="{F17C3113-F553-5E4C-8A24-86296E620BDC}" destId="{9D6CDDA1-AFB7-DB48-AFA0-DE08A8A4A2EE}" srcOrd="0" destOrd="0" parTransId="{0B72BE86-A3E9-EB4A-8414-754C9C64CC10}" sibTransId="{6D2968EE-19ED-4F45-ADD3-AB5933205D69}"/>
    <dgm:cxn modelId="{B95398EA-697A-4996-9A20-72539044C3EA}" type="presOf" srcId="{F17C3113-F553-5E4C-8A24-86296E620BDC}" destId="{D8CC53A0-4FCB-A64F-99B3-A8AB8DE59147}" srcOrd="0" destOrd="0" presId="urn:microsoft.com/office/officeart/2005/8/layout/vList2"/>
    <dgm:cxn modelId="{4AD56919-ED25-DB40-B0D6-AF73C3D5F392}" srcId="{5ADFC5E6-654D-3C4D-8597-F70131C822A2}" destId="{7AB67662-332B-C34C-B2A7-EABA99144C96}" srcOrd="2" destOrd="0" parTransId="{89731A1A-9F54-F746-8F22-87EFB48262DF}" sibTransId="{BCDE7B49-4CBC-6449-AB64-D49F7801ADD2}"/>
    <dgm:cxn modelId="{D9231122-8CF9-44B4-AEAA-A6FED592A93E}" type="presOf" srcId="{9D6CDDA1-AFB7-DB48-AFA0-DE08A8A4A2EE}" destId="{9E99D47A-524E-C249-971A-6F3B80494A62}" srcOrd="0" destOrd="0" presId="urn:microsoft.com/office/officeart/2005/8/layout/vList2"/>
    <dgm:cxn modelId="{92632876-88D6-C945-91F8-372EDF4D8693}" srcId="{5ADFC5E6-654D-3C4D-8597-F70131C822A2}" destId="{F17C3113-F553-5E4C-8A24-86296E620BDC}" srcOrd="0" destOrd="0" parTransId="{415B5E17-63E6-FF46-92C0-EE8084F174DA}" sibTransId="{352DD02C-40B5-C145-995B-FE040F0DA0E1}"/>
    <dgm:cxn modelId="{2AC837CC-981A-41FE-94D4-C182F85FDE07}" type="presParOf" srcId="{9961078D-F52F-494E-B13C-4DF240B2C190}" destId="{D8CC53A0-4FCB-A64F-99B3-A8AB8DE59147}" srcOrd="0" destOrd="0" presId="urn:microsoft.com/office/officeart/2005/8/layout/vList2"/>
    <dgm:cxn modelId="{7DC73201-6A51-45F7-8B23-FF61780E7B8F}" type="presParOf" srcId="{9961078D-F52F-494E-B13C-4DF240B2C190}" destId="{9E99D47A-524E-C249-971A-6F3B80494A62}" srcOrd="1" destOrd="0" presId="urn:microsoft.com/office/officeart/2005/8/layout/vList2"/>
    <dgm:cxn modelId="{F1121048-4BF9-4383-A6D2-DA775233E445}" type="presParOf" srcId="{9961078D-F52F-494E-B13C-4DF240B2C190}" destId="{38224997-0B97-C441-B525-63CCD15D0F52}" srcOrd="2" destOrd="0" presId="urn:microsoft.com/office/officeart/2005/8/layout/vList2"/>
    <dgm:cxn modelId="{4EA0A96C-5833-4B8B-8D74-63CDA69B6AB7}" type="presParOf" srcId="{9961078D-F52F-494E-B13C-4DF240B2C190}" destId="{5695EFD6-ED4B-0A4B-BF31-320D57458778}" srcOrd="3" destOrd="0" presId="urn:microsoft.com/office/officeart/2005/8/layout/vList2"/>
    <dgm:cxn modelId="{E7D17CB9-9FB4-4712-9F5C-EDAE6B5B3B63}" type="presParOf" srcId="{9961078D-F52F-494E-B13C-4DF240B2C190}" destId="{02AE4054-DAAB-4D40-8F69-08D336956428}" srcOrd="4" destOrd="0" presId="urn:microsoft.com/office/officeart/2005/8/layout/vList2"/>
    <dgm:cxn modelId="{AF1C2EBE-E3C6-4520-A596-AF016E9430AE}" type="presParOf" srcId="{9961078D-F52F-494E-B13C-4DF240B2C190}" destId="{A2F1AD68-462E-8148-B4DD-3D31582DDC38}"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E1D3DE-C4FD-714E-929B-184E9A235142}" type="doc">
      <dgm:prSet loTypeId="urn:microsoft.com/office/officeart/2008/layout/VerticalCurvedList" loCatId="" qsTypeId="urn:microsoft.com/office/officeart/2005/8/quickstyle/simple4" qsCatId="simple" csTypeId="urn:microsoft.com/office/officeart/2005/8/colors/colorful5" csCatId="colorful" phldr="1"/>
      <dgm:spPr/>
      <dgm:t>
        <a:bodyPr/>
        <a:lstStyle/>
        <a:p>
          <a:endParaRPr lang="hu-HU"/>
        </a:p>
      </dgm:t>
    </dgm:pt>
    <dgm:pt modelId="{8064B041-776B-3C4B-B45E-5D88DA48F2E7}">
      <dgm:prSet phldrT="[Text]" custT="1"/>
      <dgm:spPr/>
      <dgm:t>
        <a:bodyPr/>
        <a:lstStyle/>
        <a:p>
          <a:r>
            <a:rPr lang="hu-HU" altLang="en-US" sz="1500" b="1" dirty="0">
              <a:effectLst/>
              <a:latin typeface="Arial" panose="020B0604020202020204" pitchFamily="34" charset="0"/>
              <a:ea typeface="Calibri" charset="0"/>
              <a:cs typeface="Arial" panose="020B0604020202020204" pitchFamily="34" charset="0"/>
            </a:rPr>
            <a:t>Minden évben kb. 1 millió ember hal meg öngyilkosság következtében.</a:t>
          </a:r>
          <a:endParaRPr lang="hu-HU" sz="1500" dirty="0">
            <a:latin typeface="Arial" panose="020B0604020202020204" pitchFamily="34" charset="0"/>
            <a:ea typeface="Calibri" charset="0"/>
            <a:cs typeface="Arial" panose="020B0604020202020204" pitchFamily="34" charset="0"/>
          </a:endParaRPr>
        </a:p>
      </dgm:t>
    </dgm:pt>
    <dgm:pt modelId="{FE270CBB-A4EF-7148-93CC-2C8777566F22}" type="parTrans" cxnId="{4E03A136-73F4-894D-8BAB-71F16396CA93}">
      <dgm:prSet/>
      <dgm:spPr/>
      <dgm:t>
        <a:bodyPr/>
        <a:lstStyle/>
        <a:p>
          <a:endParaRPr lang="hu-HU">
            <a:latin typeface="Calibri" charset="0"/>
            <a:ea typeface="Calibri" charset="0"/>
            <a:cs typeface="Calibri" charset="0"/>
          </a:endParaRPr>
        </a:p>
      </dgm:t>
    </dgm:pt>
    <dgm:pt modelId="{7AB1D792-0C1C-CF48-BD8B-9D6DBFC0DFE2}" type="sibTrans" cxnId="{4E03A136-73F4-894D-8BAB-71F16396CA93}">
      <dgm:prSet/>
      <dgm:spPr/>
      <dgm:t>
        <a:bodyPr/>
        <a:lstStyle/>
        <a:p>
          <a:endParaRPr lang="hu-HU">
            <a:latin typeface="Calibri" charset="0"/>
            <a:ea typeface="Calibri" charset="0"/>
            <a:cs typeface="Calibri" charset="0"/>
          </a:endParaRPr>
        </a:p>
      </dgm:t>
    </dgm:pt>
    <dgm:pt modelId="{0D05F487-865E-D14D-B4E1-8FF70018805D}">
      <dgm:prSet custT="1"/>
      <dgm:spPr/>
      <dgm:t>
        <a:bodyPr/>
        <a:lstStyle/>
        <a:p>
          <a:r>
            <a:rPr lang="hu-HU" altLang="en-US" sz="1500" b="1" dirty="0">
              <a:effectLst/>
              <a:latin typeface="Arial" panose="020B0604020202020204" pitchFamily="34" charset="0"/>
              <a:ea typeface="Calibri" charset="0"/>
              <a:cs typeface="Arial" panose="020B0604020202020204" pitchFamily="34" charset="0"/>
            </a:rPr>
            <a:t>A globális öngyilkossági arány 16/100.000 fő</a:t>
          </a:r>
          <a:r>
            <a:rPr lang="hu-HU" altLang="en-US" sz="1500" b="1" dirty="0">
              <a:effectLst/>
              <a:latin typeface="Calibri" charset="0"/>
              <a:ea typeface="Calibri" charset="0"/>
              <a:cs typeface="Calibri" charset="0"/>
            </a:rPr>
            <a:t>.</a:t>
          </a:r>
        </a:p>
      </dgm:t>
    </dgm:pt>
    <dgm:pt modelId="{846DBD1A-C1BD-B141-BDA8-21BEA7D0E725}" type="parTrans" cxnId="{8D16CDC4-EF96-7745-93E0-79D8D9BBC1A3}">
      <dgm:prSet/>
      <dgm:spPr/>
      <dgm:t>
        <a:bodyPr/>
        <a:lstStyle/>
        <a:p>
          <a:endParaRPr lang="hu-HU">
            <a:latin typeface="Calibri" charset="0"/>
            <a:ea typeface="Calibri" charset="0"/>
            <a:cs typeface="Calibri" charset="0"/>
          </a:endParaRPr>
        </a:p>
      </dgm:t>
    </dgm:pt>
    <dgm:pt modelId="{2784237B-8422-4F4B-AD55-1A3F974A901B}" type="sibTrans" cxnId="{8D16CDC4-EF96-7745-93E0-79D8D9BBC1A3}">
      <dgm:prSet/>
      <dgm:spPr/>
      <dgm:t>
        <a:bodyPr/>
        <a:lstStyle/>
        <a:p>
          <a:endParaRPr lang="hu-HU">
            <a:latin typeface="Calibri" charset="0"/>
            <a:ea typeface="Calibri" charset="0"/>
            <a:cs typeface="Calibri" charset="0"/>
          </a:endParaRPr>
        </a:p>
      </dgm:t>
    </dgm:pt>
    <dgm:pt modelId="{13847CF9-ADE0-C34B-ADE5-8DF85DEECF72}">
      <dgm:prSet custT="1"/>
      <dgm:spPr/>
      <dgm:t>
        <a:bodyPr/>
        <a:lstStyle/>
        <a:p>
          <a:r>
            <a:rPr lang="hu-HU" altLang="en-US" sz="1500" b="1" dirty="0">
              <a:effectLst/>
              <a:latin typeface="Arial" panose="020B0604020202020204" pitchFamily="34" charset="0"/>
              <a:ea typeface="Calibri" charset="0"/>
              <a:cs typeface="Arial" panose="020B0604020202020204" pitchFamily="34" charset="0"/>
            </a:rPr>
            <a:t>Minden 40. másodpercben meghal valaki öngyilkosság következtében.</a:t>
          </a:r>
        </a:p>
      </dgm:t>
    </dgm:pt>
    <dgm:pt modelId="{7F1048D1-D00E-A842-B2C3-000181790724}" type="parTrans" cxnId="{7264576A-621E-1443-BACF-8933AC724E9A}">
      <dgm:prSet/>
      <dgm:spPr/>
      <dgm:t>
        <a:bodyPr/>
        <a:lstStyle/>
        <a:p>
          <a:endParaRPr lang="hu-HU">
            <a:latin typeface="Calibri" charset="0"/>
            <a:ea typeface="Calibri" charset="0"/>
            <a:cs typeface="Calibri" charset="0"/>
          </a:endParaRPr>
        </a:p>
      </dgm:t>
    </dgm:pt>
    <dgm:pt modelId="{77BE045F-E0D7-0746-B808-F8D374C448EF}" type="sibTrans" cxnId="{7264576A-621E-1443-BACF-8933AC724E9A}">
      <dgm:prSet/>
      <dgm:spPr/>
      <dgm:t>
        <a:bodyPr/>
        <a:lstStyle/>
        <a:p>
          <a:endParaRPr lang="hu-HU">
            <a:latin typeface="Calibri" charset="0"/>
            <a:ea typeface="Calibri" charset="0"/>
            <a:cs typeface="Calibri" charset="0"/>
          </a:endParaRPr>
        </a:p>
      </dgm:t>
    </dgm:pt>
    <dgm:pt modelId="{3FC4BB80-1AAD-294E-B142-7B19EF2C4E87}">
      <dgm:prSet custT="1"/>
      <dgm:spPr/>
      <dgm:t>
        <a:bodyPr/>
        <a:lstStyle/>
        <a:p>
          <a:r>
            <a:rPr lang="hu-HU" altLang="en-US" sz="1500" b="1" dirty="0">
              <a:effectLst/>
              <a:latin typeface="Arial" panose="020B0604020202020204" pitchFamily="34" charset="0"/>
              <a:ea typeface="Calibri" charset="0"/>
              <a:cs typeface="Arial" panose="020B0604020202020204" pitchFamily="34" charset="0"/>
            </a:rPr>
            <a:t>Az elhalálozások 1,8%-a </a:t>
          </a:r>
          <a:r>
            <a:rPr lang="hu-HU" altLang="en-US" sz="1500" b="1" dirty="0" err="1">
              <a:effectLst/>
              <a:latin typeface="Arial" panose="020B0604020202020204" pitchFamily="34" charset="0"/>
              <a:ea typeface="Calibri" charset="0"/>
              <a:cs typeface="Arial" panose="020B0604020202020204" pitchFamily="34" charset="0"/>
            </a:rPr>
            <a:t>szuicidium</a:t>
          </a:r>
          <a:r>
            <a:rPr lang="hu-HU" altLang="en-US" sz="1500" b="1" dirty="0">
              <a:effectLst/>
              <a:latin typeface="Arial" panose="020B0604020202020204" pitchFamily="34" charset="0"/>
              <a:ea typeface="Calibri" charset="0"/>
              <a:cs typeface="Arial" panose="020B0604020202020204" pitchFamily="34" charset="0"/>
            </a:rPr>
            <a:t> világszerte.</a:t>
          </a:r>
        </a:p>
      </dgm:t>
    </dgm:pt>
    <dgm:pt modelId="{27A931FC-8915-DF41-8824-D95F66AAC0FD}" type="parTrans" cxnId="{C4FEC569-8BF4-6C40-92C5-27AB6AC11336}">
      <dgm:prSet/>
      <dgm:spPr/>
      <dgm:t>
        <a:bodyPr/>
        <a:lstStyle/>
        <a:p>
          <a:endParaRPr lang="hu-HU">
            <a:latin typeface="Calibri" charset="0"/>
            <a:ea typeface="Calibri" charset="0"/>
            <a:cs typeface="Calibri" charset="0"/>
          </a:endParaRPr>
        </a:p>
      </dgm:t>
    </dgm:pt>
    <dgm:pt modelId="{E829312C-8C79-E746-89F7-985CA834AC65}" type="sibTrans" cxnId="{C4FEC569-8BF4-6C40-92C5-27AB6AC11336}">
      <dgm:prSet/>
      <dgm:spPr/>
      <dgm:t>
        <a:bodyPr/>
        <a:lstStyle/>
        <a:p>
          <a:endParaRPr lang="hu-HU">
            <a:latin typeface="Calibri" charset="0"/>
            <a:ea typeface="Calibri" charset="0"/>
            <a:cs typeface="Calibri" charset="0"/>
          </a:endParaRPr>
        </a:p>
      </dgm:t>
    </dgm:pt>
    <dgm:pt modelId="{E5F1B8EF-751D-5F4C-844D-001B8C0040F1}">
      <dgm:prSet custT="1"/>
      <dgm:spPr/>
      <dgm:t>
        <a:bodyPr/>
        <a:lstStyle/>
        <a:p>
          <a:r>
            <a:rPr lang="hu-HU" altLang="en-US" sz="1500" b="1" dirty="0">
              <a:effectLst/>
              <a:latin typeface="Arial" panose="020B0604020202020204" pitchFamily="34" charset="0"/>
              <a:ea typeface="Calibri" charset="0"/>
              <a:cs typeface="Arial" panose="020B0604020202020204" pitchFamily="34" charset="0"/>
            </a:rPr>
            <a:t>60%-kal nőtt a végzetes öngyilkosságok száma az utóbbi 45 évben</a:t>
          </a:r>
          <a:r>
            <a:rPr lang="hu-HU" altLang="en-US" sz="1500" b="1" dirty="0">
              <a:effectLst/>
              <a:latin typeface="Calibri" charset="0"/>
              <a:ea typeface="Calibri" charset="0"/>
              <a:cs typeface="Calibri" charset="0"/>
            </a:rPr>
            <a:t>.</a:t>
          </a:r>
        </a:p>
      </dgm:t>
    </dgm:pt>
    <dgm:pt modelId="{7F658528-6CC4-5B43-A137-8D948CB0881E}" type="parTrans" cxnId="{9A78C135-53A0-CE49-89D1-075E9F1F6906}">
      <dgm:prSet/>
      <dgm:spPr/>
      <dgm:t>
        <a:bodyPr/>
        <a:lstStyle/>
        <a:p>
          <a:endParaRPr lang="hu-HU">
            <a:latin typeface="Calibri" charset="0"/>
            <a:ea typeface="Calibri" charset="0"/>
            <a:cs typeface="Calibri" charset="0"/>
          </a:endParaRPr>
        </a:p>
      </dgm:t>
    </dgm:pt>
    <dgm:pt modelId="{C2C93EF1-C38E-B040-9984-8561C8D1555F}" type="sibTrans" cxnId="{9A78C135-53A0-CE49-89D1-075E9F1F6906}">
      <dgm:prSet/>
      <dgm:spPr/>
      <dgm:t>
        <a:bodyPr/>
        <a:lstStyle/>
        <a:p>
          <a:endParaRPr lang="hu-HU">
            <a:latin typeface="Calibri" charset="0"/>
            <a:ea typeface="Calibri" charset="0"/>
            <a:cs typeface="Calibri" charset="0"/>
          </a:endParaRPr>
        </a:p>
      </dgm:t>
    </dgm:pt>
    <dgm:pt modelId="{7406443C-F41A-BC48-A76D-8BF9A8ADF646}">
      <dgm:prSet custT="1"/>
      <dgm:spPr/>
      <dgm:t>
        <a:bodyPr/>
        <a:lstStyle/>
        <a:p>
          <a:r>
            <a:rPr lang="hu-HU" altLang="en-US" sz="1500" b="1" dirty="0">
              <a:latin typeface="Arial" panose="020B0604020202020204" pitchFamily="34" charset="0"/>
              <a:ea typeface="Calibri" charset="0"/>
              <a:cs typeface="Arial" panose="020B0604020202020204" pitchFamily="34" charset="0"/>
            </a:rPr>
            <a:t>Több emberéletet követel, mint a háborúk és a gyilkosságok együttvéve –többen vannak azok, akik csak próbálkoznak: évente 10 és 20 millió azoknak a száma, akik megkísérlik az öngyilkosságot.  </a:t>
          </a:r>
          <a:endParaRPr lang="hu-HU" altLang="en-US" sz="1500" b="1" dirty="0">
            <a:effectLst/>
            <a:latin typeface="Arial" panose="020B0604020202020204" pitchFamily="34" charset="0"/>
            <a:ea typeface="Calibri" charset="0"/>
            <a:cs typeface="Arial" panose="020B0604020202020204" pitchFamily="34" charset="0"/>
          </a:endParaRPr>
        </a:p>
      </dgm:t>
    </dgm:pt>
    <dgm:pt modelId="{2D1BC44F-DD56-0C47-B0AF-770E7FCBFAC2}" type="parTrans" cxnId="{B1FA8F52-D60B-9747-9FF8-9EC935AB9147}">
      <dgm:prSet/>
      <dgm:spPr/>
      <dgm:t>
        <a:bodyPr/>
        <a:lstStyle/>
        <a:p>
          <a:endParaRPr lang="hu-HU">
            <a:latin typeface="Calibri" charset="0"/>
            <a:ea typeface="Calibri" charset="0"/>
            <a:cs typeface="Calibri" charset="0"/>
          </a:endParaRPr>
        </a:p>
      </dgm:t>
    </dgm:pt>
    <dgm:pt modelId="{0908917B-4916-5A4C-80AE-FB262D2F6BD8}" type="sibTrans" cxnId="{B1FA8F52-D60B-9747-9FF8-9EC935AB9147}">
      <dgm:prSet/>
      <dgm:spPr/>
      <dgm:t>
        <a:bodyPr/>
        <a:lstStyle/>
        <a:p>
          <a:endParaRPr lang="hu-HU">
            <a:latin typeface="Calibri" charset="0"/>
            <a:ea typeface="Calibri" charset="0"/>
            <a:cs typeface="Calibri" charset="0"/>
          </a:endParaRPr>
        </a:p>
      </dgm:t>
    </dgm:pt>
    <dgm:pt modelId="{535915F4-C1AA-DB47-B217-4A13B2A7BE4B}" type="pres">
      <dgm:prSet presAssocID="{7EE1D3DE-C4FD-714E-929B-184E9A235142}" presName="Name0" presStyleCnt="0">
        <dgm:presLayoutVars>
          <dgm:chMax val="7"/>
          <dgm:chPref val="7"/>
          <dgm:dir/>
        </dgm:presLayoutVars>
      </dgm:prSet>
      <dgm:spPr/>
      <dgm:t>
        <a:bodyPr/>
        <a:lstStyle/>
        <a:p>
          <a:endParaRPr lang="hu-HU"/>
        </a:p>
      </dgm:t>
    </dgm:pt>
    <dgm:pt modelId="{B2D4F25F-6637-A94F-B9A5-C3F56CA12434}" type="pres">
      <dgm:prSet presAssocID="{7EE1D3DE-C4FD-714E-929B-184E9A235142}" presName="Name1" presStyleCnt="0"/>
      <dgm:spPr/>
    </dgm:pt>
    <dgm:pt modelId="{C9981215-57AC-CE4C-BFDA-889B26E67A0C}" type="pres">
      <dgm:prSet presAssocID="{7EE1D3DE-C4FD-714E-929B-184E9A235142}" presName="cycle" presStyleCnt="0"/>
      <dgm:spPr/>
    </dgm:pt>
    <dgm:pt modelId="{7BE6807F-D604-B046-9E46-FA6A29B18BCA}" type="pres">
      <dgm:prSet presAssocID="{7EE1D3DE-C4FD-714E-929B-184E9A235142}" presName="srcNode" presStyleLbl="node1" presStyleIdx="0" presStyleCnt="6"/>
      <dgm:spPr/>
    </dgm:pt>
    <dgm:pt modelId="{7DBA40CC-CF26-9542-9623-1CC5A3E716B1}" type="pres">
      <dgm:prSet presAssocID="{7EE1D3DE-C4FD-714E-929B-184E9A235142}" presName="conn" presStyleLbl="parChTrans1D2" presStyleIdx="0" presStyleCnt="1"/>
      <dgm:spPr/>
      <dgm:t>
        <a:bodyPr/>
        <a:lstStyle/>
        <a:p>
          <a:endParaRPr lang="hu-HU"/>
        </a:p>
      </dgm:t>
    </dgm:pt>
    <dgm:pt modelId="{81BD26B8-39C4-F345-81E0-65A8BDCC6425}" type="pres">
      <dgm:prSet presAssocID="{7EE1D3DE-C4FD-714E-929B-184E9A235142}" presName="extraNode" presStyleLbl="node1" presStyleIdx="0" presStyleCnt="6"/>
      <dgm:spPr/>
    </dgm:pt>
    <dgm:pt modelId="{CEACF5EA-FF5D-0C4D-96CA-7FF37576ECCD}" type="pres">
      <dgm:prSet presAssocID="{7EE1D3DE-C4FD-714E-929B-184E9A235142}" presName="dstNode" presStyleLbl="node1" presStyleIdx="0" presStyleCnt="6"/>
      <dgm:spPr/>
    </dgm:pt>
    <dgm:pt modelId="{881072DA-8924-AA4E-AA4A-822563FDE04F}" type="pres">
      <dgm:prSet presAssocID="{8064B041-776B-3C4B-B45E-5D88DA48F2E7}" presName="text_1" presStyleLbl="node1" presStyleIdx="0" presStyleCnt="6">
        <dgm:presLayoutVars>
          <dgm:bulletEnabled val="1"/>
        </dgm:presLayoutVars>
      </dgm:prSet>
      <dgm:spPr/>
      <dgm:t>
        <a:bodyPr/>
        <a:lstStyle/>
        <a:p>
          <a:endParaRPr lang="hu-HU"/>
        </a:p>
      </dgm:t>
    </dgm:pt>
    <dgm:pt modelId="{629AEA40-1CDC-3049-AA9B-E3FA59230423}" type="pres">
      <dgm:prSet presAssocID="{8064B041-776B-3C4B-B45E-5D88DA48F2E7}" presName="accent_1" presStyleCnt="0"/>
      <dgm:spPr/>
    </dgm:pt>
    <dgm:pt modelId="{444B1B69-ABC5-C04E-AE6A-DB96D35712BF}" type="pres">
      <dgm:prSet presAssocID="{8064B041-776B-3C4B-B45E-5D88DA48F2E7}" presName="accentRepeatNode" presStyleLbl="solidFgAcc1" presStyleIdx="0" presStyleCnt="6"/>
      <dgm:spPr/>
    </dgm:pt>
    <dgm:pt modelId="{06DE7C20-0330-D149-945A-FA067133DB6A}" type="pres">
      <dgm:prSet presAssocID="{0D05F487-865E-D14D-B4E1-8FF70018805D}" presName="text_2" presStyleLbl="node1" presStyleIdx="1" presStyleCnt="6">
        <dgm:presLayoutVars>
          <dgm:bulletEnabled val="1"/>
        </dgm:presLayoutVars>
      </dgm:prSet>
      <dgm:spPr/>
      <dgm:t>
        <a:bodyPr/>
        <a:lstStyle/>
        <a:p>
          <a:endParaRPr lang="hu-HU"/>
        </a:p>
      </dgm:t>
    </dgm:pt>
    <dgm:pt modelId="{3D723837-8DB8-5B41-B632-CCE08F9504F9}" type="pres">
      <dgm:prSet presAssocID="{0D05F487-865E-D14D-B4E1-8FF70018805D}" presName="accent_2" presStyleCnt="0"/>
      <dgm:spPr/>
    </dgm:pt>
    <dgm:pt modelId="{D0402775-6E83-274D-807E-240CB0821074}" type="pres">
      <dgm:prSet presAssocID="{0D05F487-865E-D14D-B4E1-8FF70018805D}" presName="accentRepeatNode" presStyleLbl="solidFgAcc1" presStyleIdx="1" presStyleCnt="6"/>
      <dgm:spPr/>
    </dgm:pt>
    <dgm:pt modelId="{75B42F6C-1497-5E48-8919-E0AD752EB7E5}" type="pres">
      <dgm:prSet presAssocID="{13847CF9-ADE0-C34B-ADE5-8DF85DEECF72}" presName="text_3" presStyleLbl="node1" presStyleIdx="2" presStyleCnt="6">
        <dgm:presLayoutVars>
          <dgm:bulletEnabled val="1"/>
        </dgm:presLayoutVars>
      </dgm:prSet>
      <dgm:spPr/>
      <dgm:t>
        <a:bodyPr/>
        <a:lstStyle/>
        <a:p>
          <a:endParaRPr lang="hu-HU"/>
        </a:p>
      </dgm:t>
    </dgm:pt>
    <dgm:pt modelId="{49012BFE-D86F-6E45-8653-8AA78128741E}" type="pres">
      <dgm:prSet presAssocID="{13847CF9-ADE0-C34B-ADE5-8DF85DEECF72}" presName="accent_3" presStyleCnt="0"/>
      <dgm:spPr/>
    </dgm:pt>
    <dgm:pt modelId="{EA65580C-66C9-F44C-9D89-D4C3AF30365F}" type="pres">
      <dgm:prSet presAssocID="{13847CF9-ADE0-C34B-ADE5-8DF85DEECF72}" presName="accentRepeatNode" presStyleLbl="solidFgAcc1" presStyleIdx="2" presStyleCnt="6"/>
      <dgm:spPr/>
    </dgm:pt>
    <dgm:pt modelId="{7903A604-5F25-9F47-8E8F-4594D3648EA4}" type="pres">
      <dgm:prSet presAssocID="{3FC4BB80-1AAD-294E-B142-7B19EF2C4E87}" presName="text_4" presStyleLbl="node1" presStyleIdx="3" presStyleCnt="6">
        <dgm:presLayoutVars>
          <dgm:bulletEnabled val="1"/>
        </dgm:presLayoutVars>
      </dgm:prSet>
      <dgm:spPr/>
      <dgm:t>
        <a:bodyPr/>
        <a:lstStyle/>
        <a:p>
          <a:endParaRPr lang="hu-HU"/>
        </a:p>
      </dgm:t>
    </dgm:pt>
    <dgm:pt modelId="{82C8EC5D-A40C-334F-9D41-79276AE945E6}" type="pres">
      <dgm:prSet presAssocID="{3FC4BB80-1AAD-294E-B142-7B19EF2C4E87}" presName="accent_4" presStyleCnt="0"/>
      <dgm:spPr/>
    </dgm:pt>
    <dgm:pt modelId="{B36D964C-2754-DB43-82B2-6F7E5FC93490}" type="pres">
      <dgm:prSet presAssocID="{3FC4BB80-1AAD-294E-B142-7B19EF2C4E87}" presName="accentRepeatNode" presStyleLbl="solidFgAcc1" presStyleIdx="3" presStyleCnt="6"/>
      <dgm:spPr/>
    </dgm:pt>
    <dgm:pt modelId="{D3B853FA-47A7-9942-88C0-1FE603A83AF4}" type="pres">
      <dgm:prSet presAssocID="{E5F1B8EF-751D-5F4C-844D-001B8C0040F1}" presName="text_5" presStyleLbl="node1" presStyleIdx="4" presStyleCnt="6">
        <dgm:presLayoutVars>
          <dgm:bulletEnabled val="1"/>
        </dgm:presLayoutVars>
      </dgm:prSet>
      <dgm:spPr/>
      <dgm:t>
        <a:bodyPr/>
        <a:lstStyle/>
        <a:p>
          <a:endParaRPr lang="hu-HU"/>
        </a:p>
      </dgm:t>
    </dgm:pt>
    <dgm:pt modelId="{54193EC1-68F5-954F-B350-EBE889C0F691}" type="pres">
      <dgm:prSet presAssocID="{E5F1B8EF-751D-5F4C-844D-001B8C0040F1}" presName="accent_5" presStyleCnt="0"/>
      <dgm:spPr/>
    </dgm:pt>
    <dgm:pt modelId="{6117877E-02F6-A342-8F1E-E786471BDB3C}" type="pres">
      <dgm:prSet presAssocID="{E5F1B8EF-751D-5F4C-844D-001B8C0040F1}" presName="accentRepeatNode" presStyleLbl="solidFgAcc1" presStyleIdx="4" presStyleCnt="6"/>
      <dgm:spPr/>
    </dgm:pt>
    <dgm:pt modelId="{5B78DAB7-6560-2946-85E8-F993B5098C7D}" type="pres">
      <dgm:prSet presAssocID="{7406443C-F41A-BC48-A76D-8BF9A8ADF646}" presName="text_6" presStyleLbl="node1" presStyleIdx="5" presStyleCnt="6" custScaleY="132799">
        <dgm:presLayoutVars>
          <dgm:bulletEnabled val="1"/>
        </dgm:presLayoutVars>
      </dgm:prSet>
      <dgm:spPr/>
      <dgm:t>
        <a:bodyPr/>
        <a:lstStyle/>
        <a:p>
          <a:endParaRPr lang="hu-HU"/>
        </a:p>
      </dgm:t>
    </dgm:pt>
    <dgm:pt modelId="{068CA5CD-9E4B-5E49-87C6-5C0F5DEEFBA3}" type="pres">
      <dgm:prSet presAssocID="{7406443C-F41A-BC48-A76D-8BF9A8ADF646}" presName="accent_6" presStyleCnt="0"/>
      <dgm:spPr/>
    </dgm:pt>
    <dgm:pt modelId="{2C753180-006D-AE42-B393-BD68BFAE28EB}" type="pres">
      <dgm:prSet presAssocID="{7406443C-F41A-BC48-A76D-8BF9A8ADF646}" presName="accentRepeatNode" presStyleLbl="solidFgAcc1" presStyleIdx="5" presStyleCnt="6"/>
      <dgm:spPr/>
    </dgm:pt>
  </dgm:ptLst>
  <dgm:cxnLst>
    <dgm:cxn modelId="{76547979-DC19-4FE7-AF38-530BACED9E44}" type="presOf" srcId="{0D05F487-865E-D14D-B4E1-8FF70018805D}" destId="{06DE7C20-0330-D149-945A-FA067133DB6A}" srcOrd="0" destOrd="0" presId="urn:microsoft.com/office/officeart/2008/layout/VerticalCurvedList"/>
    <dgm:cxn modelId="{9D1E1141-9ECF-42D4-A6CF-BB8DEDD2D000}" type="presOf" srcId="{13847CF9-ADE0-C34B-ADE5-8DF85DEECF72}" destId="{75B42F6C-1497-5E48-8919-E0AD752EB7E5}" srcOrd="0" destOrd="0" presId="urn:microsoft.com/office/officeart/2008/layout/VerticalCurvedList"/>
    <dgm:cxn modelId="{D3E61863-8BEE-4564-B956-E2E15FDE682C}" type="presOf" srcId="{E5F1B8EF-751D-5F4C-844D-001B8C0040F1}" destId="{D3B853FA-47A7-9942-88C0-1FE603A83AF4}" srcOrd="0" destOrd="0" presId="urn:microsoft.com/office/officeart/2008/layout/VerticalCurvedList"/>
    <dgm:cxn modelId="{5DFB7751-B895-4CBE-8E67-1C7C12A2030F}" type="presOf" srcId="{7406443C-F41A-BC48-A76D-8BF9A8ADF646}" destId="{5B78DAB7-6560-2946-85E8-F993B5098C7D}" srcOrd="0" destOrd="0" presId="urn:microsoft.com/office/officeart/2008/layout/VerticalCurvedList"/>
    <dgm:cxn modelId="{C4FEC569-8BF4-6C40-92C5-27AB6AC11336}" srcId="{7EE1D3DE-C4FD-714E-929B-184E9A235142}" destId="{3FC4BB80-1AAD-294E-B142-7B19EF2C4E87}" srcOrd="3" destOrd="0" parTransId="{27A931FC-8915-DF41-8824-D95F66AAC0FD}" sibTransId="{E829312C-8C79-E746-89F7-985CA834AC65}"/>
    <dgm:cxn modelId="{16F770CE-2A25-4F9C-91E9-425371480B2A}" type="presOf" srcId="{3FC4BB80-1AAD-294E-B142-7B19EF2C4E87}" destId="{7903A604-5F25-9F47-8E8F-4594D3648EA4}" srcOrd="0" destOrd="0" presId="urn:microsoft.com/office/officeart/2008/layout/VerticalCurvedList"/>
    <dgm:cxn modelId="{7264576A-621E-1443-BACF-8933AC724E9A}" srcId="{7EE1D3DE-C4FD-714E-929B-184E9A235142}" destId="{13847CF9-ADE0-C34B-ADE5-8DF85DEECF72}" srcOrd="2" destOrd="0" parTransId="{7F1048D1-D00E-A842-B2C3-000181790724}" sibTransId="{77BE045F-E0D7-0746-B808-F8D374C448EF}"/>
    <dgm:cxn modelId="{31F4B006-0C62-4A9D-A577-1C24A9B545A6}" type="presOf" srcId="{7AB1D792-0C1C-CF48-BD8B-9D6DBFC0DFE2}" destId="{7DBA40CC-CF26-9542-9623-1CC5A3E716B1}" srcOrd="0" destOrd="0" presId="urn:microsoft.com/office/officeart/2008/layout/VerticalCurvedList"/>
    <dgm:cxn modelId="{4E03A136-73F4-894D-8BAB-71F16396CA93}" srcId="{7EE1D3DE-C4FD-714E-929B-184E9A235142}" destId="{8064B041-776B-3C4B-B45E-5D88DA48F2E7}" srcOrd="0" destOrd="0" parTransId="{FE270CBB-A4EF-7148-93CC-2C8777566F22}" sibTransId="{7AB1D792-0C1C-CF48-BD8B-9D6DBFC0DFE2}"/>
    <dgm:cxn modelId="{B1FA8F52-D60B-9747-9FF8-9EC935AB9147}" srcId="{7EE1D3DE-C4FD-714E-929B-184E9A235142}" destId="{7406443C-F41A-BC48-A76D-8BF9A8ADF646}" srcOrd="5" destOrd="0" parTransId="{2D1BC44F-DD56-0C47-B0AF-770E7FCBFAC2}" sibTransId="{0908917B-4916-5A4C-80AE-FB262D2F6BD8}"/>
    <dgm:cxn modelId="{1AB4C57E-0164-4D73-953B-3A56A03CE77B}" type="presOf" srcId="{7EE1D3DE-C4FD-714E-929B-184E9A235142}" destId="{535915F4-C1AA-DB47-B217-4A13B2A7BE4B}" srcOrd="0" destOrd="0" presId="urn:microsoft.com/office/officeart/2008/layout/VerticalCurvedList"/>
    <dgm:cxn modelId="{9A78C135-53A0-CE49-89D1-075E9F1F6906}" srcId="{7EE1D3DE-C4FD-714E-929B-184E9A235142}" destId="{E5F1B8EF-751D-5F4C-844D-001B8C0040F1}" srcOrd="4" destOrd="0" parTransId="{7F658528-6CC4-5B43-A137-8D948CB0881E}" sibTransId="{C2C93EF1-C38E-B040-9984-8561C8D1555F}"/>
    <dgm:cxn modelId="{BD558B15-813E-4915-8CD0-8009051CFCCD}" type="presOf" srcId="{8064B041-776B-3C4B-B45E-5D88DA48F2E7}" destId="{881072DA-8924-AA4E-AA4A-822563FDE04F}" srcOrd="0" destOrd="0" presId="urn:microsoft.com/office/officeart/2008/layout/VerticalCurvedList"/>
    <dgm:cxn modelId="{8D16CDC4-EF96-7745-93E0-79D8D9BBC1A3}" srcId="{7EE1D3DE-C4FD-714E-929B-184E9A235142}" destId="{0D05F487-865E-D14D-B4E1-8FF70018805D}" srcOrd="1" destOrd="0" parTransId="{846DBD1A-C1BD-B141-BDA8-21BEA7D0E725}" sibTransId="{2784237B-8422-4F4B-AD55-1A3F974A901B}"/>
    <dgm:cxn modelId="{C62E78ED-3EC5-423E-9F9F-EA2692DCC341}" type="presParOf" srcId="{535915F4-C1AA-DB47-B217-4A13B2A7BE4B}" destId="{B2D4F25F-6637-A94F-B9A5-C3F56CA12434}" srcOrd="0" destOrd="0" presId="urn:microsoft.com/office/officeart/2008/layout/VerticalCurvedList"/>
    <dgm:cxn modelId="{3C917477-D5A3-4525-A86D-D41691CD6EFE}" type="presParOf" srcId="{B2D4F25F-6637-A94F-B9A5-C3F56CA12434}" destId="{C9981215-57AC-CE4C-BFDA-889B26E67A0C}" srcOrd="0" destOrd="0" presId="urn:microsoft.com/office/officeart/2008/layout/VerticalCurvedList"/>
    <dgm:cxn modelId="{7EF4E10A-9FA4-46A4-9784-DBD086AE0565}" type="presParOf" srcId="{C9981215-57AC-CE4C-BFDA-889B26E67A0C}" destId="{7BE6807F-D604-B046-9E46-FA6A29B18BCA}" srcOrd="0" destOrd="0" presId="urn:microsoft.com/office/officeart/2008/layout/VerticalCurvedList"/>
    <dgm:cxn modelId="{63F885CF-861E-4204-AF42-2EFE8306622D}" type="presParOf" srcId="{C9981215-57AC-CE4C-BFDA-889B26E67A0C}" destId="{7DBA40CC-CF26-9542-9623-1CC5A3E716B1}" srcOrd="1" destOrd="0" presId="urn:microsoft.com/office/officeart/2008/layout/VerticalCurvedList"/>
    <dgm:cxn modelId="{3548D4A7-5D67-4CD0-B44E-FBA79D80EF94}" type="presParOf" srcId="{C9981215-57AC-CE4C-BFDA-889B26E67A0C}" destId="{81BD26B8-39C4-F345-81E0-65A8BDCC6425}" srcOrd="2" destOrd="0" presId="urn:microsoft.com/office/officeart/2008/layout/VerticalCurvedList"/>
    <dgm:cxn modelId="{2DB635BD-579E-4596-AA08-9646E982450F}" type="presParOf" srcId="{C9981215-57AC-CE4C-BFDA-889B26E67A0C}" destId="{CEACF5EA-FF5D-0C4D-96CA-7FF37576ECCD}" srcOrd="3" destOrd="0" presId="urn:microsoft.com/office/officeart/2008/layout/VerticalCurvedList"/>
    <dgm:cxn modelId="{9B673063-0A88-4993-B726-41C354D15789}" type="presParOf" srcId="{B2D4F25F-6637-A94F-B9A5-C3F56CA12434}" destId="{881072DA-8924-AA4E-AA4A-822563FDE04F}" srcOrd="1" destOrd="0" presId="urn:microsoft.com/office/officeart/2008/layout/VerticalCurvedList"/>
    <dgm:cxn modelId="{0B27BEE5-E05B-40ED-BF71-0F946BDA13E8}" type="presParOf" srcId="{B2D4F25F-6637-A94F-B9A5-C3F56CA12434}" destId="{629AEA40-1CDC-3049-AA9B-E3FA59230423}" srcOrd="2" destOrd="0" presId="urn:microsoft.com/office/officeart/2008/layout/VerticalCurvedList"/>
    <dgm:cxn modelId="{DFDCE06A-FC0E-43EA-960F-8E566ADBDB10}" type="presParOf" srcId="{629AEA40-1CDC-3049-AA9B-E3FA59230423}" destId="{444B1B69-ABC5-C04E-AE6A-DB96D35712BF}" srcOrd="0" destOrd="0" presId="urn:microsoft.com/office/officeart/2008/layout/VerticalCurvedList"/>
    <dgm:cxn modelId="{FB51CA09-0412-4F52-8804-DD5BA2A10DAF}" type="presParOf" srcId="{B2D4F25F-6637-A94F-B9A5-C3F56CA12434}" destId="{06DE7C20-0330-D149-945A-FA067133DB6A}" srcOrd="3" destOrd="0" presId="urn:microsoft.com/office/officeart/2008/layout/VerticalCurvedList"/>
    <dgm:cxn modelId="{C4AC73D5-28D0-4E59-AE1B-822CD8251A3E}" type="presParOf" srcId="{B2D4F25F-6637-A94F-B9A5-C3F56CA12434}" destId="{3D723837-8DB8-5B41-B632-CCE08F9504F9}" srcOrd="4" destOrd="0" presId="urn:microsoft.com/office/officeart/2008/layout/VerticalCurvedList"/>
    <dgm:cxn modelId="{7F0B0A34-9E2F-432C-8D1A-DF102E54F7A4}" type="presParOf" srcId="{3D723837-8DB8-5B41-B632-CCE08F9504F9}" destId="{D0402775-6E83-274D-807E-240CB0821074}" srcOrd="0" destOrd="0" presId="urn:microsoft.com/office/officeart/2008/layout/VerticalCurvedList"/>
    <dgm:cxn modelId="{BDD069EB-DA42-407C-9586-9F54623A623A}" type="presParOf" srcId="{B2D4F25F-6637-A94F-B9A5-C3F56CA12434}" destId="{75B42F6C-1497-5E48-8919-E0AD752EB7E5}" srcOrd="5" destOrd="0" presId="urn:microsoft.com/office/officeart/2008/layout/VerticalCurvedList"/>
    <dgm:cxn modelId="{64D32CE1-8561-46A0-8E8D-8A5394BEC353}" type="presParOf" srcId="{B2D4F25F-6637-A94F-B9A5-C3F56CA12434}" destId="{49012BFE-D86F-6E45-8653-8AA78128741E}" srcOrd="6" destOrd="0" presId="urn:microsoft.com/office/officeart/2008/layout/VerticalCurvedList"/>
    <dgm:cxn modelId="{B045093F-33CB-41CA-879E-304BA4679F29}" type="presParOf" srcId="{49012BFE-D86F-6E45-8653-8AA78128741E}" destId="{EA65580C-66C9-F44C-9D89-D4C3AF30365F}" srcOrd="0" destOrd="0" presId="urn:microsoft.com/office/officeart/2008/layout/VerticalCurvedList"/>
    <dgm:cxn modelId="{EEA56509-66BF-4171-979B-00E4A55A55E3}" type="presParOf" srcId="{B2D4F25F-6637-A94F-B9A5-C3F56CA12434}" destId="{7903A604-5F25-9F47-8E8F-4594D3648EA4}" srcOrd="7" destOrd="0" presId="urn:microsoft.com/office/officeart/2008/layout/VerticalCurvedList"/>
    <dgm:cxn modelId="{724E75D6-5701-4470-B2FB-CA3469257E5F}" type="presParOf" srcId="{B2D4F25F-6637-A94F-B9A5-C3F56CA12434}" destId="{82C8EC5D-A40C-334F-9D41-79276AE945E6}" srcOrd="8" destOrd="0" presId="urn:microsoft.com/office/officeart/2008/layout/VerticalCurvedList"/>
    <dgm:cxn modelId="{985002CC-9FAC-4DEA-A940-56C9D14457A7}" type="presParOf" srcId="{82C8EC5D-A40C-334F-9D41-79276AE945E6}" destId="{B36D964C-2754-DB43-82B2-6F7E5FC93490}" srcOrd="0" destOrd="0" presId="urn:microsoft.com/office/officeart/2008/layout/VerticalCurvedList"/>
    <dgm:cxn modelId="{76791F30-891D-499F-946F-D6A135392150}" type="presParOf" srcId="{B2D4F25F-6637-A94F-B9A5-C3F56CA12434}" destId="{D3B853FA-47A7-9942-88C0-1FE603A83AF4}" srcOrd="9" destOrd="0" presId="urn:microsoft.com/office/officeart/2008/layout/VerticalCurvedList"/>
    <dgm:cxn modelId="{95010C70-6DB9-42F9-9B3D-2B104D514DBE}" type="presParOf" srcId="{B2D4F25F-6637-A94F-B9A5-C3F56CA12434}" destId="{54193EC1-68F5-954F-B350-EBE889C0F691}" srcOrd="10" destOrd="0" presId="urn:microsoft.com/office/officeart/2008/layout/VerticalCurvedList"/>
    <dgm:cxn modelId="{3C305437-E2A2-4D72-B3AB-8A030AA37308}" type="presParOf" srcId="{54193EC1-68F5-954F-B350-EBE889C0F691}" destId="{6117877E-02F6-A342-8F1E-E786471BDB3C}" srcOrd="0" destOrd="0" presId="urn:microsoft.com/office/officeart/2008/layout/VerticalCurvedList"/>
    <dgm:cxn modelId="{85305C17-0B51-4ECF-BACF-74189E0F36E7}" type="presParOf" srcId="{B2D4F25F-6637-A94F-B9A5-C3F56CA12434}" destId="{5B78DAB7-6560-2946-85E8-F993B5098C7D}" srcOrd="11" destOrd="0" presId="urn:microsoft.com/office/officeart/2008/layout/VerticalCurvedList"/>
    <dgm:cxn modelId="{9ADEF64A-9B9F-497B-83DB-13AEC586C3F6}" type="presParOf" srcId="{B2D4F25F-6637-A94F-B9A5-C3F56CA12434}" destId="{068CA5CD-9E4B-5E49-87C6-5C0F5DEEFBA3}" srcOrd="12" destOrd="0" presId="urn:microsoft.com/office/officeart/2008/layout/VerticalCurvedList"/>
    <dgm:cxn modelId="{BB4FED0D-246E-4DAB-941A-7D6059D72087}" type="presParOf" srcId="{068CA5CD-9E4B-5E49-87C6-5C0F5DEEFBA3}" destId="{2C753180-006D-AE42-B393-BD68BFAE28E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BE101B-4EAC-7E4A-9156-F788D0E2630D}" type="doc">
      <dgm:prSet loTypeId="urn:microsoft.com/office/officeart/2005/8/layout/vList2" loCatId="" qsTypeId="urn:microsoft.com/office/officeart/2005/8/quickstyle/simple4" qsCatId="simple" csTypeId="urn:microsoft.com/office/officeart/2005/8/colors/colorful5" csCatId="colorful" phldr="1"/>
      <dgm:spPr/>
      <dgm:t>
        <a:bodyPr/>
        <a:lstStyle/>
        <a:p>
          <a:endParaRPr lang="hu-HU"/>
        </a:p>
      </dgm:t>
    </dgm:pt>
    <dgm:pt modelId="{1D569046-F9F3-8847-9FF5-24721E37EA5D}">
      <dgm:prSet phldrT="[Text]" custT="1"/>
      <dgm:spPr/>
      <dgm:t>
        <a:bodyPr/>
        <a:lstStyle/>
        <a:p>
          <a:r>
            <a:rPr lang="en-US" sz="4000" dirty="0" err="1">
              <a:latin typeface="Arial" panose="020B0604020202020204" pitchFamily="34" charset="0"/>
              <a:ea typeface="Calibri" charset="0"/>
              <a:cs typeface="Arial" panose="020B0604020202020204" pitchFamily="34" charset="0"/>
            </a:rPr>
            <a:t>Pszichiátriai</a:t>
          </a:r>
          <a:r>
            <a:rPr lang="en-US" sz="4000" dirty="0">
              <a:latin typeface="Arial" panose="020B0604020202020204" pitchFamily="34" charset="0"/>
              <a:ea typeface="Calibri" charset="0"/>
              <a:cs typeface="Arial" panose="020B0604020202020204" pitchFamily="34" charset="0"/>
            </a:rPr>
            <a:t> </a:t>
          </a:r>
          <a:r>
            <a:rPr lang="en-US" sz="4000" dirty="0" err="1">
              <a:latin typeface="Arial" panose="020B0604020202020204" pitchFamily="34" charset="0"/>
              <a:ea typeface="Calibri" charset="0"/>
              <a:cs typeface="Arial" panose="020B0604020202020204" pitchFamily="34" charset="0"/>
            </a:rPr>
            <a:t>betegség</a:t>
          </a:r>
          <a:endParaRPr lang="hu-HU" sz="4000" dirty="0">
            <a:latin typeface="Arial" panose="020B0604020202020204" pitchFamily="34" charset="0"/>
            <a:ea typeface="Calibri" charset="0"/>
            <a:cs typeface="Arial" panose="020B0604020202020204" pitchFamily="34" charset="0"/>
          </a:endParaRPr>
        </a:p>
      </dgm:t>
    </dgm:pt>
    <dgm:pt modelId="{729971F7-5DE8-F441-B5F9-DAB35BE6065C}" type="parTrans" cxnId="{629263F7-EF91-954C-BEA9-898494E04428}">
      <dgm:prSet/>
      <dgm:spPr/>
      <dgm:t>
        <a:bodyPr/>
        <a:lstStyle/>
        <a:p>
          <a:endParaRPr lang="hu-HU">
            <a:latin typeface="Calibri" charset="0"/>
            <a:ea typeface="Calibri" charset="0"/>
            <a:cs typeface="Calibri" charset="0"/>
          </a:endParaRPr>
        </a:p>
      </dgm:t>
    </dgm:pt>
    <dgm:pt modelId="{5D0CB28A-6CD6-7B40-ADA9-2A3FD619E34A}" type="sibTrans" cxnId="{629263F7-EF91-954C-BEA9-898494E04428}">
      <dgm:prSet/>
      <dgm:spPr/>
      <dgm:t>
        <a:bodyPr/>
        <a:lstStyle/>
        <a:p>
          <a:endParaRPr lang="hu-HU">
            <a:latin typeface="Calibri" charset="0"/>
            <a:ea typeface="Calibri" charset="0"/>
            <a:cs typeface="Calibri" charset="0"/>
          </a:endParaRPr>
        </a:p>
      </dgm:t>
    </dgm:pt>
    <dgm:pt modelId="{EE31C3E0-FA12-2A4C-B0D0-28CD9D011EBB}">
      <dgm:prSet custT="1"/>
      <dgm:spPr/>
      <dgm:t>
        <a:bodyPr/>
        <a:lstStyle/>
        <a:p>
          <a:r>
            <a:rPr lang="en-US" sz="4000" dirty="0" err="1">
              <a:latin typeface="Arial" panose="020B0604020202020204" pitchFamily="34" charset="0"/>
              <a:ea typeface="Calibri" charset="0"/>
              <a:cs typeface="Arial" panose="020B0604020202020204" pitchFamily="34" charset="0"/>
            </a:rPr>
            <a:t>Megelőző</a:t>
          </a:r>
          <a:r>
            <a:rPr lang="en-US" sz="4000" dirty="0">
              <a:latin typeface="Arial" panose="020B0604020202020204" pitchFamily="34" charset="0"/>
              <a:ea typeface="Calibri" charset="0"/>
              <a:cs typeface="Arial" panose="020B0604020202020204" pitchFamily="34" charset="0"/>
            </a:rPr>
            <a:t> </a:t>
          </a:r>
          <a:r>
            <a:rPr lang="en-US" sz="4000" dirty="0" err="1">
              <a:latin typeface="Arial" panose="020B0604020202020204" pitchFamily="34" charset="0"/>
              <a:ea typeface="Calibri" charset="0"/>
              <a:cs typeface="Arial" panose="020B0604020202020204" pitchFamily="34" charset="0"/>
            </a:rPr>
            <a:t>öngyilkossági</a:t>
          </a:r>
          <a:r>
            <a:rPr lang="en-US" sz="4000" dirty="0">
              <a:latin typeface="Arial" panose="020B0604020202020204" pitchFamily="34" charset="0"/>
              <a:ea typeface="Calibri" charset="0"/>
              <a:cs typeface="Arial" panose="020B0604020202020204" pitchFamily="34" charset="0"/>
            </a:rPr>
            <a:t> </a:t>
          </a:r>
          <a:r>
            <a:rPr lang="en-US" sz="4000" dirty="0" err="1">
              <a:latin typeface="Arial" panose="020B0604020202020204" pitchFamily="34" charset="0"/>
              <a:ea typeface="Calibri" charset="0"/>
              <a:cs typeface="Arial" panose="020B0604020202020204" pitchFamily="34" charset="0"/>
            </a:rPr>
            <a:t>kísérlet</a:t>
          </a:r>
          <a:endParaRPr lang="en-US" sz="4000" dirty="0">
            <a:latin typeface="Arial" panose="020B0604020202020204" pitchFamily="34" charset="0"/>
            <a:ea typeface="Calibri" charset="0"/>
            <a:cs typeface="Arial" panose="020B0604020202020204" pitchFamily="34" charset="0"/>
          </a:endParaRPr>
        </a:p>
      </dgm:t>
    </dgm:pt>
    <dgm:pt modelId="{31DC8A7D-A660-1A43-B759-FAB508480F74}" type="parTrans" cxnId="{D21F9406-4C0A-BF48-8DF8-87B2479C333F}">
      <dgm:prSet/>
      <dgm:spPr/>
      <dgm:t>
        <a:bodyPr/>
        <a:lstStyle/>
        <a:p>
          <a:endParaRPr lang="hu-HU">
            <a:latin typeface="Calibri" charset="0"/>
            <a:ea typeface="Calibri" charset="0"/>
            <a:cs typeface="Calibri" charset="0"/>
          </a:endParaRPr>
        </a:p>
      </dgm:t>
    </dgm:pt>
    <dgm:pt modelId="{97AF5F8F-9210-DA40-B3A3-7680A5783718}" type="sibTrans" cxnId="{D21F9406-4C0A-BF48-8DF8-87B2479C333F}">
      <dgm:prSet/>
      <dgm:spPr/>
      <dgm:t>
        <a:bodyPr/>
        <a:lstStyle/>
        <a:p>
          <a:endParaRPr lang="hu-HU">
            <a:latin typeface="Calibri" charset="0"/>
            <a:ea typeface="Calibri" charset="0"/>
            <a:cs typeface="Calibri" charset="0"/>
          </a:endParaRPr>
        </a:p>
      </dgm:t>
    </dgm:pt>
    <dgm:pt modelId="{F34666B5-496F-3D4E-A816-099B76A68027}">
      <dgm:prSet custT="1"/>
      <dgm:spPr/>
      <dgm:t>
        <a:bodyPr/>
        <a:lstStyle/>
        <a:p>
          <a:r>
            <a:rPr lang="en-US" sz="4000" dirty="0">
              <a:latin typeface="Arial" panose="020B0604020202020204" pitchFamily="34" charset="0"/>
              <a:ea typeface="Calibri" charset="0"/>
              <a:cs typeface="Arial" panose="020B0604020202020204" pitchFamily="34" charset="0"/>
            </a:rPr>
            <a:t>A </a:t>
          </a:r>
          <a:r>
            <a:rPr lang="en-US" sz="4000" dirty="0" err="1">
              <a:latin typeface="Arial" panose="020B0604020202020204" pitchFamily="34" charset="0"/>
              <a:ea typeface="Calibri" charset="0"/>
              <a:cs typeface="Arial" panose="020B0604020202020204" pitchFamily="34" charset="0"/>
            </a:rPr>
            <a:t>szuicid</a:t>
          </a:r>
          <a:r>
            <a:rPr lang="en-US" sz="4000" dirty="0">
              <a:latin typeface="Arial" panose="020B0604020202020204" pitchFamily="34" charset="0"/>
              <a:ea typeface="Calibri" charset="0"/>
              <a:cs typeface="Arial" panose="020B0604020202020204" pitchFamily="34" charset="0"/>
            </a:rPr>
            <a:t> </a:t>
          </a:r>
          <a:r>
            <a:rPr lang="en-US" sz="4000" dirty="0" err="1">
              <a:latin typeface="Arial" panose="020B0604020202020204" pitchFamily="34" charset="0"/>
              <a:ea typeface="Calibri" charset="0"/>
              <a:cs typeface="Arial" panose="020B0604020202020204" pitchFamily="34" charset="0"/>
            </a:rPr>
            <a:t>szándék</a:t>
          </a:r>
          <a:r>
            <a:rPr lang="en-US" sz="4000" dirty="0">
              <a:latin typeface="Arial" panose="020B0604020202020204" pitchFamily="34" charset="0"/>
              <a:ea typeface="Calibri" charset="0"/>
              <a:cs typeface="Arial" panose="020B0604020202020204" pitchFamily="34" charset="0"/>
            </a:rPr>
            <a:t> </a:t>
          </a:r>
          <a:r>
            <a:rPr lang="en-US" sz="4000" dirty="0" err="1">
              <a:latin typeface="Arial" panose="020B0604020202020204" pitchFamily="34" charset="0"/>
              <a:ea typeface="Calibri" charset="0"/>
              <a:cs typeface="Arial" panose="020B0604020202020204" pitchFamily="34" charset="0"/>
            </a:rPr>
            <a:t>verbalizációja</a:t>
          </a:r>
          <a:r>
            <a:rPr lang="en-US" sz="4000" dirty="0">
              <a:latin typeface="Arial" panose="020B0604020202020204" pitchFamily="34" charset="0"/>
              <a:ea typeface="Calibri" charset="0"/>
              <a:cs typeface="Arial" panose="020B0604020202020204" pitchFamily="34" charset="0"/>
            </a:rPr>
            <a:t> </a:t>
          </a:r>
        </a:p>
      </dgm:t>
    </dgm:pt>
    <dgm:pt modelId="{0D8543F1-3A0E-2441-A4D1-FD6974B0C778}" type="parTrans" cxnId="{51910BFD-A6E4-4C49-B20C-40CFFDD69237}">
      <dgm:prSet/>
      <dgm:spPr/>
      <dgm:t>
        <a:bodyPr/>
        <a:lstStyle/>
        <a:p>
          <a:endParaRPr lang="hu-HU">
            <a:latin typeface="Calibri" charset="0"/>
            <a:ea typeface="Calibri" charset="0"/>
            <a:cs typeface="Calibri" charset="0"/>
          </a:endParaRPr>
        </a:p>
      </dgm:t>
    </dgm:pt>
    <dgm:pt modelId="{C3508018-42FC-754C-AEF9-7A55BA7ADDAA}" type="sibTrans" cxnId="{51910BFD-A6E4-4C49-B20C-40CFFDD69237}">
      <dgm:prSet/>
      <dgm:spPr/>
      <dgm:t>
        <a:bodyPr/>
        <a:lstStyle/>
        <a:p>
          <a:endParaRPr lang="hu-HU">
            <a:latin typeface="Calibri" charset="0"/>
            <a:ea typeface="Calibri" charset="0"/>
            <a:cs typeface="Calibri" charset="0"/>
          </a:endParaRPr>
        </a:p>
      </dgm:t>
    </dgm:pt>
    <dgm:pt modelId="{2EF94A60-E5A1-8844-A218-3E878965A707}">
      <dgm:prSet custT="1"/>
      <dgm:spPr/>
      <dgm:t>
        <a:bodyPr/>
        <a:lstStyle/>
        <a:p>
          <a:r>
            <a:rPr lang="en-US" sz="2500" dirty="0" err="1">
              <a:latin typeface="Arial" panose="020B0604020202020204" pitchFamily="34" charset="0"/>
              <a:ea typeface="Calibri" charset="0"/>
              <a:cs typeface="Arial" panose="020B0604020202020204" pitchFamily="34" charset="0"/>
            </a:rPr>
            <a:t>Közös</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jellemző</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normális</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körülmények</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között</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nincsenek</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jelen</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és</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jól</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körvonalazható</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időintervallumhoz</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kötöttek</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az</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adott</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egyénre</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aktuálisan</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jellemzők</a:t>
          </a:r>
          <a:r>
            <a:rPr lang="en-US" sz="2500" dirty="0">
              <a:latin typeface="Arial" panose="020B0604020202020204" pitchFamily="34" charset="0"/>
              <a:ea typeface="Calibri" charset="0"/>
              <a:cs typeface="Arial" panose="020B0604020202020204" pitchFamily="34" charset="0"/>
            </a:rPr>
            <a:t>, </a:t>
          </a:r>
          <a:r>
            <a:rPr lang="en-US" sz="2500" dirty="0" err="1">
              <a:latin typeface="Arial" panose="020B0604020202020204" pitchFamily="34" charset="0"/>
              <a:ea typeface="Calibri" charset="0"/>
              <a:cs typeface="Arial" panose="020B0604020202020204" pitchFamily="34" charset="0"/>
            </a:rPr>
            <a:t>befolyásolhatók</a:t>
          </a:r>
          <a:r>
            <a:rPr lang="en-US" sz="2500" dirty="0">
              <a:latin typeface="Calibri" charset="0"/>
              <a:ea typeface="Calibri" charset="0"/>
              <a:cs typeface="Calibri" charset="0"/>
            </a:rPr>
            <a:t>.</a:t>
          </a:r>
        </a:p>
      </dgm:t>
    </dgm:pt>
    <dgm:pt modelId="{D9383CB5-5AF4-1947-B29E-297E0EBD2E56}" type="parTrans" cxnId="{53D4B6C8-9F41-624B-A9CD-744080D84956}">
      <dgm:prSet/>
      <dgm:spPr/>
      <dgm:t>
        <a:bodyPr/>
        <a:lstStyle/>
        <a:p>
          <a:endParaRPr lang="hu-HU">
            <a:latin typeface="Calibri" charset="0"/>
            <a:ea typeface="Calibri" charset="0"/>
            <a:cs typeface="Calibri" charset="0"/>
          </a:endParaRPr>
        </a:p>
      </dgm:t>
    </dgm:pt>
    <dgm:pt modelId="{F98059C8-357B-D947-816C-F4A79F1AB131}" type="sibTrans" cxnId="{53D4B6C8-9F41-624B-A9CD-744080D84956}">
      <dgm:prSet/>
      <dgm:spPr/>
      <dgm:t>
        <a:bodyPr/>
        <a:lstStyle/>
        <a:p>
          <a:endParaRPr lang="hu-HU">
            <a:latin typeface="Calibri" charset="0"/>
            <a:ea typeface="Calibri" charset="0"/>
            <a:cs typeface="Calibri" charset="0"/>
          </a:endParaRPr>
        </a:p>
      </dgm:t>
    </dgm:pt>
    <dgm:pt modelId="{F946C4AB-34E3-6548-873D-CAA83561E5BE}" type="pres">
      <dgm:prSet presAssocID="{20BE101B-4EAC-7E4A-9156-F788D0E2630D}" presName="linear" presStyleCnt="0">
        <dgm:presLayoutVars>
          <dgm:animLvl val="lvl"/>
          <dgm:resizeHandles val="exact"/>
        </dgm:presLayoutVars>
      </dgm:prSet>
      <dgm:spPr/>
      <dgm:t>
        <a:bodyPr/>
        <a:lstStyle/>
        <a:p>
          <a:endParaRPr lang="hu-HU"/>
        </a:p>
      </dgm:t>
    </dgm:pt>
    <dgm:pt modelId="{FBE1447E-A549-4245-9DD3-602E75CF574F}" type="pres">
      <dgm:prSet presAssocID="{1D569046-F9F3-8847-9FF5-24721E37EA5D}" presName="parentText" presStyleLbl="node1" presStyleIdx="0" presStyleCnt="3" custScaleX="100000" custScaleY="90396" custLinFactY="23747" custLinFactNeighborY="100000">
        <dgm:presLayoutVars>
          <dgm:chMax val="0"/>
          <dgm:bulletEnabled val="1"/>
        </dgm:presLayoutVars>
      </dgm:prSet>
      <dgm:spPr/>
      <dgm:t>
        <a:bodyPr/>
        <a:lstStyle/>
        <a:p>
          <a:endParaRPr lang="hu-HU"/>
        </a:p>
      </dgm:t>
    </dgm:pt>
    <dgm:pt modelId="{187CBDBD-5290-2C48-AC6F-19AB9798F318}" type="pres">
      <dgm:prSet presAssocID="{5D0CB28A-6CD6-7B40-ADA9-2A3FD619E34A}" presName="spacer" presStyleCnt="0"/>
      <dgm:spPr/>
    </dgm:pt>
    <dgm:pt modelId="{8376C329-0FA2-834D-985A-D0EA61274F04}" type="pres">
      <dgm:prSet presAssocID="{EE31C3E0-FA12-2A4C-B0D0-28CD9D011EBB}" presName="parentText" presStyleLbl="node1" presStyleIdx="1" presStyleCnt="3" custScaleY="99855" custLinFactY="12879" custLinFactNeighborX="-1124" custLinFactNeighborY="100000">
        <dgm:presLayoutVars>
          <dgm:chMax val="0"/>
          <dgm:bulletEnabled val="1"/>
        </dgm:presLayoutVars>
      </dgm:prSet>
      <dgm:spPr/>
      <dgm:t>
        <a:bodyPr/>
        <a:lstStyle/>
        <a:p>
          <a:endParaRPr lang="hu-HU"/>
        </a:p>
      </dgm:t>
    </dgm:pt>
    <dgm:pt modelId="{5F4399FC-A8DD-AC4F-A0CD-3641D6A48D18}" type="pres">
      <dgm:prSet presAssocID="{97AF5F8F-9210-DA40-B3A3-7680A5783718}" presName="spacer" presStyleCnt="0"/>
      <dgm:spPr/>
    </dgm:pt>
    <dgm:pt modelId="{69D0A918-C1ED-1C47-B029-C50A1F3DC723}" type="pres">
      <dgm:prSet presAssocID="{F34666B5-496F-3D4E-A816-099B76A68027}" presName="parentText" presStyleLbl="node1" presStyleIdx="2" presStyleCnt="3" custLinFactNeighborY="14925">
        <dgm:presLayoutVars>
          <dgm:chMax val="0"/>
          <dgm:bulletEnabled val="1"/>
        </dgm:presLayoutVars>
      </dgm:prSet>
      <dgm:spPr/>
      <dgm:t>
        <a:bodyPr/>
        <a:lstStyle/>
        <a:p>
          <a:endParaRPr lang="hu-HU"/>
        </a:p>
      </dgm:t>
    </dgm:pt>
    <dgm:pt modelId="{36ADF982-2FEE-C34A-9860-275BC93E9B2A}" type="pres">
      <dgm:prSet presAssocID="{F34666B5-496F-3D4E-A816-099B76A68027}" presName="childText" presStyleLbl="revTx" presStyleIdx="0" presStyleCnt="1" custScaleY="54686" custLinFactNeighborX="0" custLinFactNeighborY="31398">
        <dgm:presLayoutVars>
          <dgm:bulletEnabled val="1"/>
        </dgm:presLayoutVars>
      </dgm:prSet>
      <dgm:spPr/>
      <dgm:t>
        <a:bodyPr/>
        <a:lstStyle/>
        <a:p>
          <a:endParaRPr lang="hu-HU"/>
        </a:p>
      </dgm:t>
    </dgm:pt>
  </dgm:ptLst>
  <dgm:cxnLst>
    <dgm:cxn modelId="{FF9C0EF0-3BD4-4AAF-9782-DCC0C7C5877B}" type="presOf" srcId="{20BE101B-4EAC-7E4A-9156-F788D0E2630D}" destId="{F946C4AB-34E3-6548-873D-CAA83561E5BE}" srcOrd="0" destOrd="0" presId="urn:microsoft.com/office/officeart/2005/8/layout/vList2"/>
    <dgm:cxn modelId="{D21F9406-4C0A-BF48-8DF8-87B2479C333F}" srcId="{20BE101B-4EAC-7E4A-9156-F788D0E2630D}" destId="{EE31C3E0-FA12-2A4C-B0D0-28CD9D011EBB}" srcOrd="1" destOrd="0" parTransId="{31DC8A7D-A660-1A43-B759-FAB508480F74}" sibTransId="{97AF5F8F-9210-DA40-B3A3-7680A5783718}"/>
    <dgm:cxn modelId="{7D045CBD-8B27-4643-8DE8-8A907DE0BC81}" type="presOf" srcId="{EE31C3E0-FA12-2A4C-B0D0-28CD9D011EBB}" destId="{8376C329-0FA2-834D-985A-D0EA61274F04}" srcOrd="0" destOrd="0" presId="urn:microsoft.com/office/officeart/2005/8/layout/vList2"/>
    <dgm:cxn modelId="{8924BB94-8924-45A5-B88F-5084DC18FBDC}" type="presOf" srcId="{F34666B5-496F-3D4E-A816-099B76A68027}" destId="{69D0A918-C1ED-1C47-B029-C50A1F3DC723}" srcOrd="0" destOrd="0" presId="urn:microsoft.com/office/officeart/2005/8/layout/vList2"/>
    <dgm:cxn modelId="{433E26B7-863A-473C-BA48-36442133FB13}" type="presOf" srcId="{1D569046-F9F3-8847-9FF5-24721E37EA5D}" destId="{FBE1447E-A549-4245-9DD3-602E75CF574F}" srcOrd="0" destOrd="0" presId="urn:microsoft.com/office/officeart/2005/8/layout/vList2"/>
    <dgm:cxn modelId="{53D4B6C8-9F41-624B-A9CD-744080D84956}" srcId="{F34666B5-496F-3D4E-A816-099B76A68027}" destId="{2EF94A60-E5A1-8844-A218-3E878965A707}" srcOrd="0" destOrd="0" parTransId="{D9383CB5-5AF4-1947-B29E-297E0EBD2E56}" sibTransId="{F98059C8-357B-D947-816C-F4A79F1AB131}"/>
    <dgm:cxn modelId="{51910BFD-A6E4-4C49-B20C-40CFFDD69237}" srcId="{20BE101B-4EAC-7E4A-9156-F788D0E2630D}" destId="{F34666B5-496F-3D4E-A816-099B76A68027}" srcOrd="2" destOrd="0" parTransId="{0D8543F1-3A0E-2441-A4D1-FD6974B0C778}" sibTransId="{C3508018-42FC-754C-AEF9-7A55BA7ADDAA}"/>
    <dgm:cxn modelId="{004BE960-902C-480C-B920-A37AC7B71F33}" type="presOf" srcId="{2EF94A60-E5A1-8844-A218-3E878965A707}" destId="{36ADF982-2FEE-C34A-9860-275BC93E9B2A}" srcOrd="0" destOrd="0" presId="urn:microsoft.com/office/officeart/2005/8/layout/vList2"/>
    <dgm:cxn modelId="{629263F7-EF91-954C-BEA9-898494E04428}" srcId="{20BE101B-4EAC-7E4A-9156-F788D0E2630D}" destId="{1D569046-F9F3-8847-9FF5-24721E37EA5D}" srcOrd="0" destOrd="0" parTransId="{729971F7-5DE8-F441-B5F9-DAB35BE6065C}" sibTransId="{5D0CB28A-6CD6-7B40-ADA9-2A3FD619E34A}"/>
    <dgm:cxn modelId="{5EB1FD73-A859-42B4-9AD9-04BE9B4314E2}" type="presParOf" srcId="{F946C4AB-34E3-6548-873D-CAA83561E5BE}" destId="{FBE1447E-A549-4245-9DD3-602E75CF574F}" srcOrd="0" destOrd="0" presId="urn:microsoft.com/office/officeart/2005/8/layout/vList2"/>
    <dgm:cxn modelId="{17A443FF-CC0A-475F-A76D-39716B58A8C4}" type="presParOf" srcId="{F946C4AB-34E3-6548-873D-CAA83561E5BE}" destId="{187CBDBD-5290-2C48-AC6F-19AB9798F318}" srcOrd="1" destOrd="0" presId="urn:microsoft.com/office/officeart/2005/8/layout/vList2"/>
    <dgm:cxn modelId="{16D47600-E4B0-4BA1-94DA-47FABD8D4A9E}" type="presParOf" srcId="{F946C4AB-34E3-6548-873D-CAA83561E5BE}" destId="{8376C329-0FA2-834D-985A-D0EA61274F04}" srcOrd="2" destOrd="0" presId="urn:microsoft.com/office/officeart/2005/8/layout/vList2"/>
    <dgm:cxn modelId="{FE9FF3CD-95EA-4B31-B4FB-8F91BC860C13}" type="presParOf" srcId="{F946C4AB-34E3-6548-873D-CAA83561E5BE}" destId="{5F4399FC-A8DD-AC4F-A0CD-3641D6A48D18}" srcOrd="3" destOrd="0" presId="urn:microsoft.com/office/officeart/2005/8/layout/vList2"/>
    <dgm:cxn modelId="{63B7A68B-BFF8-4D73-AEDC-A1942D6A7947}" type="presParOf" srcId="{F946C4AB-34E3-6548-873D-CAA83561E5BE}" destId="{69D0A918-C1ED-1C47-B029-C50A1F3DC723}" srcOrd="4" destOrd="0" presId="urn:microsoft.com/office/officeart/2005/8/layout/vList2"/>
    <dgm:cxn modelId="{F32DA9EA-B681-414B-9125-B4E43D1FDEFE}" type="presParOf" srcId="{F946C4AB-34E3-6548-873D-CAA83561E5BE}" destId="{36ADF982-2FEE-C34A-9860-275BC93E9B2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9D72DD-58B3-054A-A74D-F94F310C2D87}" type="doc">
      <dgm:prSet loTypeId="urn:microsoft.com/office/officeart/2005/8/layout/vList2" loCatId="" qsTypeId="urn:microsoft.com/office/officeart/2005/8/quickstyle/simple4" qsCatId="simple" csTypeId="urn:microsoft.com/office/officeart/2005/8/colors/colorful5" csCatId="colorful" phldr="1"/>
      <dgm:spPr/>
      <dgm:t>
        <a:bodyPr/>
        <a:lstStyle/>
        <a:p>
          <a:endParaRPr lang="hu-HU"/>
        </a:p>
      </dgm:t>
    </dgm:pt>
    <dgm:pt modelId="{A06942B0-D12A-1F4D-81C6-F4ED84D9F91C}">
      <dgm:prSet phldrT="[Text]" custT="1"/>
      <dgm:spPr/>
      <dgm:t>
        <a:bodyPr/>
        <a:lstStyle/>
        <a:p>
          <a:r>
            <a:rPr lang="hu-HU" altLang="en-US" sz="2400" dirty="0">
              <a:latin typeface="Arial" panose="020B0604020202020204" pitchFamily="34" charset="0"/>
              <a:ea typeface="Calibri" charset="0"/>
              <a:cs typeface="Arial" panose="020B0604020202020204" pitchFamily="34" charset="0"/>
            </a:rPr>
            <a:t>Koragyermekkori veszteségek</a:t>
          </a:r>
          <a:endParaRPr lang="hu-HU" sz="2400" dirty="0">
            <a:latin typeface="Arial" panose="020B0604020202020204" pitchFamily="34" charset="0"/>
            <a:ea typeface="Calibri" charset="0"/>
            <a:cs typeface="Arial" panose="020B0604020202020204" pitchFamily="34" charset="0"/>
          </a:endParaRPr>
        </a:p>
      </dgm:t>
    </dgm:pt>
    <dgm:pt modelId="{BA8F6896-3B02-9746-BC35-784299F009EF}" type="parTrans" cxnId="{762C8422-B53B-3546-ADD1-D1185339494C}">
      <dgm:prSet/>
      <dgm:spPr/>
      <dgm:t>
        <a:bodyPr/>
        <a:lstStyle/>
        <a:p>
          <a:endParaRPr lang="hu-HU" sz="2400">
            <a:latin typeface="Calibri" charset="0"/>
            <a:ea typeface="Calibri" charset="0"/>
            <a:cs typeface="Calibri" charset="0"/>
          </a:endParaRPr>
        </a:p>
      </dgm:t>
    </dgm:pt>
    <dgm:pt modelId="{0C92A0D7-46C3-6D44-BAEC-9813E0F331F9}" type="sibTrans" cxnId="{762C8422-B53B-3546-ADD1-D1185339494C}">
      <dgm:prSet/>
      <dgm:spPr/>
      <dgm:t>
        <a:bodyPr/>
        <a:lstStyle/>
        <a:p>
          <a:endParaRPr lang="hu-HU" sz="2400">
            <a:latin typeface="Calibri" charset="0"/>
            <a:ea typeface="Calibri" charset="0"/>
            <a:cs typeface="Calibri" charset="0"/>
          </a:endParaRPr>
        </a:p>
      </dgm:t>
    </dgm:pt>
    <dgm:pt modelId="{E2FEB97B-DE95-D44D-B427-D2F2DCEE5589}">
      <dgm:prSet phldrT="[Text]" custT="1"/>
      <dgm:spPr/>
      <dgm:t>
        <a:bodyPr/>
        <a:lstStyle/>
        <a:p>
          <a:r>
            <a:rPr lang="hu-HU" altLang="en-US" sz="2400" dirty="0">
              <a:latin typeface="Arial" panose="020B0604020202020204" pitchFamily="34" charset="0"/>
              <a:ea typeface="Calibri" charset="0"/>
              <a:cs typeface="Arial" panose="020B0604020202020204" pitchFamily="34" charset="0"/>
            </a:rPr>
            <a:t>Munkanélküliség, illetve komoly anyagi problémák</a:t>
          </a:r>
          <a:endParaRPr lang="hu-HU" sz="2400" dirty="0">
            <a:latin typeface="Arial" panose="020B0604020202020204" pitchFamily="34" charset="0"/>
            <a:ea typeface="Calibri" charset="0"/>
            <a:cs typeface="Arial" panose="020B0604020202020204" pitchFamily="34" charset="0"/>
          </a:endParaRPr>
        </a:p>
      </dgm:t>
    </dgm:pt>
    <dgm:pt modelId="{35087AC4-B064-B947-ADD4-82FC613256E3}" type="parTrans" cxnId="{1E2BDED7-1D4D-034A-9016-CB15A3417BF0}">
      <dgm:prSet/>
      <dgm:spPr/>
      <dgm:t>
        <a:bodyPr/>
        <a:lstStyle/>
        <a:p>
          <a:endParaRPr lang="hu-HU" sz="2400">
            <a:latin typeface="Calibri" charset="0"/>
            <a:ea typeface="Calibri" charset="0"/>
            <a:cs typeface="Calibri" charset="0"/>
          </a:endParaRPr>
        </a:p>
      </dgm:t>
    </dgm:pt>
    <dgm:pt modelId="{769228EB-6B4C-584E-B656-7F2EF1794727}" type="sibTrans" cxnId="{1E2BDED7-1D4D-034A-9016-CB15A3417BF0}">
      <dgm:prSet/>
      <dgm:spPr/>
      <dgm:t>
        <a:bodyPr/>
        <a:lstStyle/>
        <a:p>
          <a:endParaRPr lang="hu-HU" sz="2400">
            <a:latin typeface="Calibri" charset="0"/>
            <a:ea typeface="Calibri" charset="0"/>
            <a:cs typeface="Calibri" charset="0"/>
          </a:endParaRPr>
        </a:p>
      </dgm:t>
    </dgm:pt>
    <dgm:pt modelId="{85C12119-2CE6-9C4D-92A4-BC161E1847D5}">
      <dgm:prSet phldrT="[Text]" custT="1"/>
      <dgm:spPr/>
      <dgm:t>
        <a:bodyPr/>
        <a:lstStyle/>
        <a:p>
          <a:r>
            <a:rPr lang="hu-HU" altLang="en-US" sz="2400" dirty="0">
              <a:latin typeface="Arial" panose="020B0604020202020204" pitchFamily="34" charset="0"/>
              <a:ea typeface="Calibri" charset="0"/>
              <a:cs typeface="Arial" panose="020B0604020202020204" pitchFamily="34" charset="0"/>
            </a:rPr>
            <a:t>Súlyos negatív életesemények</a:t>
          </a:r>
          <a:endParaRPr lang="hu-HU" sz="2400" dirty="0">
            <a:latin typeface="Arial" panose="020B0604020202020204" pitchFamily="34" charset="0"/>
            <a:ea typeface="Calibri" charset="0"/>
            <a:cs typeface="Arial" panose="020B0604020202020204" pitchFamily="34" charset="0"/>
          </a:endParaRPr>
        </a:p>
      </dgm:t>
    </dgm:pt>
    <dgm:pt modelId="{B95E7E78-DCAE-3543-BD8E-A4F7D022E6BB}" type="parTrans" cxnId="{B2A165F2-B61A-CE4D-B5C0-14A67A090BA6}">
      <dgm:prSet/>
      <dgm:spPr/>
      <dgm:t>
        <a:bodyPr/>
        <a:lstStyle/>
        <a:p>
          <a:endParaRPr lang="hu-HU" sz="2400">
            <a:latin typeface="Calibri" charset="0"/>
            <a:ea typeface="Calibri" charset="0"/>
            <a:cs typeface="Calibri" charset="0"/>
          </a:endParaRPr>
        </a:p>
      </dgm:t>
    </dgm:pt>
    <dgm:pt modelId="{051C1B94-059A-1940-9FE2-F4E7B07217A3}" type="sibTrans" cxnId="{B2A165F2-B61A-CE4D-B5C0-14A67A090BA6}">
      <dgm:prSet/>
      <dgm:spPr/>
      <dgm:t>
        <a:bodyPr/>
        <a:lstStyle/>
        <a:p>
          <a:endParaRPr lang="hu-HU" sz="2400">
            <a:latin typeface="Calibri" charset="0"/>
            <a:ea typeface="Calibri" charset="0"/>
            <a:cs typeface="Calibri" charset="0"/>
          </a:endParaRPr>
        </a:p>
      </dgm:t>
    </dgm:pt>
    <dgm:pt modelId="{2DE49361-7008-C244-9BAB-C02FEE23925C}">
      <dgm:prSet phldrT="[Text]" custT="1"/>
      <dgm:spPr/>
      <dgm:t>
        <a:bodyPr/>
        <a:lstStyle/>
        <a:p>
          <a:r>
            <a:rPr lang="hu-HU" altLang="en-US" sz="2400" dirty="0">
              <a:latin typeface="Arial" panose="020B0604020202020204" pitchFamily="34" charset="0"/>
              <a:ea typeface="Calibri" charset="0"/>
              <a:cs typeface="Arial" panose="020B0604020202020204" pitchFamily="34" charset="0"/>
            </a:rPr>
            <a:t>Dohányzás - rendkívül gyakran társul depresszióval, szkizofréniával és alkoholizmussal – szintén</a:t>
          </a:r>
          <a:r>
            <a:rPr lang="hu-HU" altLang="en-US" sz="2400" baseline="0" dirty="0">
              <a:latin typeface="Arial" panose="020B0604020202020204" pitchFamily="34" charset="0"/>
              <a:ea typeface="Calibri" charset="0"/>
              <a:cs typeface="Arial" panose="020B0604020202020204" pitchFamily="34" charset="0"/>
            </a:rPr>
            <a:t> </a:t>
          </a:r>
          <a:r>
            <a:rPr lang="hu-HU" altLang="en-US" sz="2400" dirty="0">
              <a:latin typeface="Arial" panose="020B0604020202020204" pitchFamily="34" charset="0"/>
              <a:ea typeface="Calibri" charset="0"/>
              <a:cs typeface="Arial" panose="020B0604020202020204" pitchFamily="34" charset="0"/>
            </a:rPr>
            <a:t>rizikófaktor, az öngyilkosok között a dohányosok gyakorisága többszörös.</a:t>
          </a:r>
          <a:endParaRPr lang="hu-HU" sz="2400" dirty="0">
            <a:latin typeface="Arial" panose="020B0604020202020204" pitchFamily="34" charset="0"/>
            <a:ea typeface="Calibri" charset="0"/>
            <a:cs typeface="Arial" panose="020B0604020202020204" pitchFamily="34" charset="0"/>
          </a:endParaRPr>
        </a:p>
      </dgm:t>
    </dgm:pt>
    <dgm:pt modelId="{2F859A63-8211-6E41-9EA7-45BD5FBC48C8}" type="parTrans" cxnId="{C217A1F7-F470-7D44-A0D6-32E177C4FB5E}">
      <dgm:prSet/>
      <dgm:spPr/>
      <dgm:t>
        <a:bodyPr/>
        <a:lstStyle/>
        <a:p>
          <a:endParaRPr lang="hu-HU" sz="2400">
            <a:latin typeface="Calibri" charset="0"/>
            <a:ea typeface="Calibri" charset="0"/>
            <a:cs typeface="Calibri" charset="0"/>
          </a:endParaRPr>
        </a:p>
      </dgm:t>
    </dgm:pt>
    <dgm:pt modelId="{D381414F-87C5-0E4B-BED4-559E12483ECE}" type="sibTrans" cxnId="{C217A1F7-F470-7D44-A0D6-32E177C4FB5E}">
      <dgm:prSet/>
      <dgm:spPr/>
      <dgm:t>
        <a:bodyPr/>
        <a:lstStyle/>
        <a:p>
          <a:endParaRPr lang="hu-HU" sz="2400">
            <a:latin typeface="Calibri" charset="0"/>
            <a:ea typeface="Calibri" charset="0"/>
            <a:cs typeface="Calibri" charset="0"/>
          </a:endParaRPr>
        </a:p>
      </dgm:t>
    </dgm:pt>
    <dgm:pt modelId="{6B3B7D0E-66F6-F449-8F1B-71A6E6B66952}">
      <dgm:prSet phldrT="[Text]" custT="1"/>
      <dgm:spPr/>
      <dgm:t>
        <a:bodyPr/>
        <a:lstStyle/>
        <a:p>
          <a:r>
            <a:rPr lang="hu-HU" altLang="en-US" sz="2400" dirty="0">
              <a:latin typeface="Arial" panose="020B0604020202020204" pitchFamily="34" charset="0"/>
              <a:ea typeface="Calibri" charset="0"/>
              <a:cs typeface="Arial" panose="020B0604020202020204" pitchFamily="34" charset="0"/>
            </a:rPr>
            <a:t>Izoláció</a:t>
          </a:r>
          <a:endParaRPr lang="hu-HU" sz="2400" dirty="0">
            <a:latin typeface="Arial" panose="020B0604020202020204" pitchFamily="34" charset="0"/>
            <a:ea typeface="Calibri" charset="0"/>
            <a:cs typeface="Arial" panose="020B0604020202020204" pitchFamily="34" charset="0"/>
          </a:endParaRPr>
        </a:p>
      </dgm:t>
    </dgm:pt>
    <dgm:pt modelId="{20694B09-22A9-8649-A988-E50FFD1FE83C}" type="parTrans" cxnId="{9E2B16CC-D29A-B846-942B-B80ACFB3CCCD}">
      <dgm:prSet/>
      <dgm:spPr/>
      <dgm:t>
        <a:bodyPr/>
        <a:lstStyle/>
        <a:p>
          <a:endParaRPr lang="hu-HU" sz="2400">
            <a:latin typeface="Calibri" charset="0"/>
            <a:ea typeface="Calibri" charset="0"/>
            <a:cs typeface="Calibri" charset="0"/>
          </a:endParaRPr>
        </a:p>
      </dgm:t>
    </dgm:pt>
    <dgm:pt modelId="{7272C739-5F2F-174E-A4AC-C6D0CE609D90}" type="sibTrans" cxnId="{9E2B16CC-D29A-B846-942B-B80ACFB3CCCD}">
      <dgm:prSet/>
      <dgm:spPr/>
      <dgm:t>
        <a:bodyPr/>
        <a:lstStyle/>
        <a:p>
          <a:endParaRPr lang="hu-HU" sz="2400">
            <a:latin typeface="Calibri" charset="0"/>
            <a:ea typeface="Calibri" charset="0"/>
            <a:cs typeface="Calibri" charset="0"/>
          </a:endParaRPr>
        </a:p>
      </dgm:t>
    </dgm:pt>
    <dgm:pt modelId="{FFEDEBDE-0416-9F4D-BFB3-A75F08A4F674}" type="pres">
      <dgm:prSet presAssocID="{FA9D72DD-58B3-054A-A74D-F94F310C2D87}" presName="linear" presStyleCnt="0">
        <dgm:presLayoutVars>
          <dgm:animLvl val="lvl"/>
          <dgm:resizeHandles val="exact"/>
        </dgm:presLayoutVars>
      </dgm:prSet>
      <dgm:spPr/>
      <dgm:t>
        <a:bodyPr/>
        <a:lstStyle/>
        <a:p>
          <a:endParaRPr lang="hu-HU"/>
        </a:p>
      </dgm:t>
    </dgm:pt>
    <dgm:pt modelId="{9052A92B-2023-F447-8509-3FBB4D6B8316}" type="pres">
      <dgm:prSet presAssocID="{A06942B0-D12A-1F4D-81C6-F4ED84D9F91C}" presName="parentText" presStyleLbl="node1" presStyleIdx="0" presStyleCnt="5" custScaleY="100297" custLinFactNeighborX="-3812" custLinFactNeighborY="-2332">
        <dgm:presLayoutVars>
          <dgm:chMax val="0"/>
          <dgm:bulletEnabled val="1"/>
        </dgm:presLayoutVars>
      </dgm:prSet>
      <dgm:spPr/>
      <dgm:t>
        <a:bodyPr/>
        <a:lstStyle/>
        <a:p>
          <a:endParaRPr lang="hu-HU"/>
        </a:p>
      </dgm:t>
    </dgm:pt>
    <dgm:pt modelId="{4612BF09-3546-A04E-B28D-C250EC65DE25}" type="pres">
      <dgm:prSet presAssocID="{0C92A0D7-46C3-6D44-BAEC-9813E0F331F9}" presName="spacer" presStyleCnt="0"/>
      <dgm:spPr/>
    </dgm:pt>
    <dgm:pt modelId="{75A932DE-BFDA-2A40-93E7-7596EA3BBADD}" type="pres">
      <dgm:prSet presAssocID="{6B3B7D0E-66F6-F449-8F1B-71A6E6B66952}" presName="parentText" presStyleLbl="node1" presStyleIdx="1" presStyleCnt="5" custLinFactNeighborX="-1349">
        <dgm:presLayoutVars>
          <dgm:chMax val="0"/>
          <dgm:bulletEnabled val="1"/>
        </dgm:presLayoutVars>
      </dgm:prSet>
      <dgm:spPr/>
      <dgm:t>
        <a:bodyPr/>
        <a:lstStyle/>
        <a:p>
          <a:endParaRPr lang="hu-HU"/>
        </a:p>
      </dgm:t>
    </dgm:pt>
    <dgm:pt modelId="{4DB370DE-C62F-5A49-9E1D-32B0F4E0860A}" type="pres">
      <dgm:prSet presAssocID="{7272C739-5F2F-174E-A4AC-C6D0CE609D90}" presName="spacer" presStyleCnt="0"/>
      <dgm:spPr/>
    </dgm:pt>
    <dgm:pt modelId="{04C8E5CB-4EA0-3547-BE09-77217B80A0A9}" type="pres">
      <dgm:prSet presAssocID="{E2FEB97B-DE95-D44D-B427-D2F2DCEE5589}" presName="parentText" presStyleLbl="node1" presStyleIdx="2" presStyleCnt="5">
        <dgm:presLayoutVars>
          <dgm:chMax val="0"/>
          <dgm:bulletEnabled val="1"/>
        </dgm:presLayoutVars>
      </dgm:prSet>
      <dgm:spPr/>
      <dgm:t>
        <a:bodyPr/>
        <a:lstStyle/>
        <a:p>
          <a:endParaRPr lang="hu-HU"/>
        </a:p>
      </dgm:t>
    </dgm:pt>
    <dgm:pt modelId="{A106A17F-291D-814A-BC16-7F8DB59C4E56}" type="pres">
      <dgm:prSet presAssocID="{769228EB-6B4C-584E-B656-7F2EF1794727}" presName="spacer" presStyleCnt="0"/>
      <dgm:spPr/>
    </dgm:pt>
    <dgm:pt modelId="{5F3BAE32-F5D2-494D-AF6A-9E1910B61D45}" type="pres">
      <dgm:prSet presAssocID="{85C12119-2CE6-9C4D-92A4-BC161E1847D5}" presName="parentText" presStyleLbl="node1" presStyleIdx="3" presStyleCnt="5">
        <dgm:presLayoutVars>
          <dgm:chMax val="0"/>
          <dgm:bulletEnabled val="1"/>
        </dgm:presLayoutVars>
      </dgm:prSet>
      <dgm:spPr/>
      <dgm:t>
        <a:bodyPr/>
        <a:lstStyle/>
        <a:p>
          <a:endParaRPr lang="hu-HU"/>
        </a:p>
      </dgm:t>
    </dgm:pt>
    <dgm:pt modelId="{F6B452EF-713D-5643-BC36-DCF4A5A92A73}" type="pres">
      <dgm:prSet presAssocID="{051C1B94-059A-1940-9FE2-F4E7B07217A3}" presName="spacer" presStyleCnt="0"/>
      <dgm:spPr/>
    </dgm:pt>
    <dgm:pt modelId="{F4DE6C17-BA41-7947-A078-CE9E80FDC629}" type="pres">
      <dgm:prSet presAssocID="{2DE49361-7008-C244-9BAB-C02FEE23925C}" presName="parentText" presStyleLbl="node1" presStyleIdx="4" presStyleCnt="5">
        <dgm:presLayoutVars>
          <dgm:chMax val="0"/>
          <dgm:bulletEnabled val="1"/>
        </dgm:presLayoutVars>
      </dgm:prSet>
      <dgm:spPr/>
      <dgm:t>
        <a:bodyPr/>
        <a:lstStyle/>
        <a:p>
          <a:endParaRPr lang="hu-HU"/>
        </a:p>
      </dgm:t>
    </dgm:pt>
  </dgm:ptLst>
  <dgm:cxnLst>
    <dgm:cxn modelId="{7A6B097D-55FD-4217-BE9D-E854374B9424}" type="presOf" srcId="{85C12119-2CE6-9C4D-92A4-BC161E1847D5}" destId="{5F3BAE32-F5D2-494D-AF6A-9E1910B61D45}" srcOrd="0" destOrd="0" presId="urn:microsoft.com/office/officeart/2005/8/layout/vList2"/>
    <dgm:cxn modelId="{09F191B3-1C20-4A81-AF79-209E7258252D}" type="presOf" srcId="{A06942B0-D12A-1F4D-81C6-F4ED84D9F91C}" destId="{9052A92B-2023-F447-8509-3FBB4D6B8316}" srcOrd="0" destOrd="0" presId="urn:microsoft.com/office/officeart/2005/8/layout/vList2"/>
    <dgm:cxn modelId="{CE4AF9D2-3D82-452C-AE25-9C5BBF8B9444}" type="presOf" srcId="{E2FEB97B-DE95-D44D-B427-D2F2DCEE5589}" destId="{04C8E5CB-4EA0-3547-BE09-77217B80A0A9}" srcOrd="0" destOrd="0" presId="urn:microsoft.com/office/officeart/2005/8/layout/vList2"/>
    <dgm:cxn modelId="{A8B8F1D4-3739-48EB-88BA-522D2D2F8515}" type="presOf" srcId="{FA9D72DD-58B3-054A-A74D-F94F310C2D87}" destId="{FFEDEBDE-0416-9F4D-BFB3-A75F08A4F674}" srcOrd="0" destOrd="0" presId="urn:microsoft.com/office/officeart/2005/8/layout/vList2"/>
    <dgm:cxn modelId="{9E2B16CC-D29A-B846-942B-B80ACFB3CCCD}" srcId="{FA9D72DD-58B3-054A-A74D-F94F310C2D87}" destId="{6B3B7D0E-66F6-F449-8F1B-71A6E6B66952}" srcOrd="1" destOrd="0" parTransId="{20694B09-22A9-8649-A988-E50FFD1FE83C}" sibTransId="{7272C739-5F2F-174E-A4AC-C6D0CE609D90}"/>
    <dgm:cxn modelId="{0F136284-F752-4187-B489-16ECB64561A6}" type="presOf" srcId="{2DE49361-7008-C244-9BAB-C02FEE23925C}" destId="{F4DE6C17-BA41-7947-A078-CE9E80FDC629}" srcOrd="0" destOrd="0" presId="urn:microsoft.com/office/officeart/2005/8/layout/vList2"/>
    <dgm:cxn modelId="{C217A1F7-F470-7D44-A0D6-32E177C4FB5E}" srcId="{FA9D72DD-58B3-054A-A74D-F94F310C2D87}" destId="{2DE49361-7008-C244-9BAB-C02FEE23925C}" srcOrd="4" destOrd="0" parTransId="{2F859A63-8211-6E41-9EA7-45BD5FBC48C8}" sibTransId="{D381414F-87C5-0E4B-BED4-559E12483ECE}"/>
    <dgm:cxn modelId="{77CBB895-1BFB-4CA7-B258-A3921821507A}" type="presOf" srcId="{6B3B7D0E-66F6-F449-8F1B-71A6E6B66952}" destId="{75A932DE-BFDA-2A40-93E7-7596EA3BBADD}" srcOrd="0" destOrd="0" presId="urn:microsoft.com/office/officeart/2005/8/layout/vList2"/>
    <dgm:cxn modelId="{B2A165F2-B61A-CE4D-B5C0-14A67A090BA6}" srcId="{FA9D72DD-58B3-054A-A74D-F94F310C2D87}" destId="{85C12119-2CE6-9C4D-92A4-BC161E1847D5}" srcOrd="3" destOrd="0" parTransId="{B95E7E78-DCAE-3543-BD8E-A4F7D022E6BB}" sibTransId="{051C1B94-059A-1940-9FE2-F4E7B07217A3}"/>
    <dgm:cxn modelId="{762C8422-B53B-3546-ADD1-D1185339494C}" srcId="{FA9D72DD-58B3-054A-A74D-F94F310C2D87}" destId="{A06942B0-D12A-1F4D-81C6-F4ED84D9F91C}" srcOrd="0" destOrd="0" parTransId="{BA8F6896-3B02-9746-BC35-784299F009EF}" sibTransId="{0C92A0D7-46C3-6D44-BAEC-9813E0F331F9}"/>
    <dgm:cxn modelId="{1E2BDED7-1D4D-034A-9016-CB15A3417BF0}" srcId="{FA9D72DD-58B3-054A-A74D-F94F310C2D87}" destId="{E2FEB97B-DE95-D44D-B427-D2F2DCEE5589}" srcOrd="2" destOrd="0" parTransId="{35087AC4-B064-B947-ADD4-82FC613256E3}" sibTransId="{769228EB-6B4C-584E-B656-7F2EF1794727}"/>
    <dgm:cxn modelId="{42EE911C-9379-4A21-B367-B7C56139F3CF}" type="presParOf" srcId="{FFEDEBDE-0416-9F4D-BFB3-A75F08A4F674}" destId="{9052A92B-2023-F447-8509-3FBB4D6B8316}" srcOrd="0" destOrd="0" presId="urn:microsoft.com/office/officeart/2005/8/layout/vList2"/>
    <dgm:cxn modelId="{D43810E9-7D54-4F15-B2A3-75FBE26AF4BB}" type="presParOf" srcId="{FFEDEBDE-0416-9F4D-BFB3-A75F08A4F674}" destId="{4612BF09-3546-A04E-B28D-C250EC65DE25}" srcOrd="1" destOrd="0" presId="urn:microsoft.com/office/officeart/2005/8/layout/vList2"/>
    <dgm:cxn modelId="{AB0BF7FF-62CE-4073-A409-3BA0DFB1CAFB}" type="presParOf" srcId="{FFEDEBDE-0416-9F4D-BFB3-A75F08A4F674}" destId="{75A932DE-BFDA-2A40-93E7-7596EA3BBADD}" srcOrd="2" destOrd="0" presId="urn:microsoft.com/office/officeart/2005/8/layout/vList2"/>
    <dgm:cxn modelId="{96EB400A-8F43-43D6-8F9B-FC210C5D867C}" type="presParOf" srcId="{FFEDEBDE-0416-9F4D-BFB3-A75F08A4F674}" destId="{4DB370DE-C62F-5A49-9E1D-32B0F4E0860A}" srcOrd="3" destOrd="0" presId="urn:microsoft.com/office/officeart/2005/8/layout/vList2"/>
    <dgm:cxn modelId="{F9D9B5BA-B96A-4330-A347-847B54A7E2A7}" type="presParOf" srcId="{FFEDEBDE-0416-9F4D-BFB3-A75F08A4F674}" destId="{04C8E5CB-4EA0-3547-BE09-77217B80A0A9}" srcOrd="4" destOrd="0" presId="urn:microsoft.com/office/officeart/2005/8/layout/vList2"/>
    <dgm:cxn modelId="{A64AE44E-879A-47AC-A7DA-8E3555595F69}" type="presParOf" srcId="{FFEDEBDE-0416-9F4D-BFB3-A75F08A4F674}" destId="{A106A17F-291D-814A-BC16-7F8DB59C4E56}" srcOrd="5" destOrd="0" presId="urn:microsoft.com/office/officeart/2005/8/layout/vList2"/>
    <dgm:cxn modelId="{21830314-6E34-4888-879E-9D56F93782BB}" type="presParOf" srcId="{FFEDEBDE-0416-9F4D-BFB3-A75F08A4F674}" destId="{5F3BAE32-F5D2-494D-AF6A-9E1910B61D45}" srcOrd="6" destOrd="0" presId="urn:microsoft.com/office/officeart/2005/8/layout/vList2"/>
    <dgm:cxn modelId="{2D4A3675-2F11-44D8-9E2C-7A450E0C43FC}" type="presParOf" srcId="{FFEDEBDE-0416-9F4D-BFB3-A75F08A4F674}" destId="{F6B452EF-713D-5643-BC36-DCF4A5A92A73}" srcOrd="7" destOrd="0" presId="urn:microsoft.com/office/officeart/2005/8/layout/vList2"/>
    <dgm:cxn modelId="{44CFBD53-D87E-4379-AF9F-D88720E21EA6}" type="presParOf" srcId="{FFEDEBDE-0416-9F4D-BFB3-A75F08A4F674}" destId="{F4DE6C17-BA41-7947-A078-CE9E80FDC629}"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EDE943-DF22-F942-AB4B-F51F4517F011}" type="doc">
      <dgm:prSet loTypeId="urn:microsoft.com/office/officeart/2005/8/layout/list1" loCatId="" qsTypeId="urn:microsoft.com/office/officeart/2005/8/quickstyle/simple4" qsCatId="simple" csTypeId="urn:microsoft.com/office/officeart/2005/8/colors/colorful5" csCatId="colorful" phldr="1"/>
      <dgm:spPr/>
      <dgm:t>
        <a:bodyPr/>
        <a:lstStyle/>
        <a:p>
          <a:endParaRPr lang="hu-HU"/>
        </a:p>
      </dgm:t>
    </dgm:pt>
    <dgm:pt modelId="{0B19A0E0-3057-DF45-9635-8E5A3AF7D508}">
      <dgm:prSet phldrT="[Text]"/>
      <dgm:spPr/>
      <dgm:t>
        <a:bodyPr/>
        <a:lstStyle/>
        <a:p>
          <a:r>
            <a:rPr lang="hu-HU" altLang="en-US" dirty="0">
              <a:latin typeface="Arial" panose="020B0604020202020204" pitchFamily="34" charset="0"/>
              <a:ea typeface="Calibri" charset="0"/>
              <a:cs typeface="Arial" panose="020B0604020202020204" pitchFamily="34" charset="0"/>
            </a:rPr>
            <a:t>Férfi nem</a:t>
          </a:r>
          <a:endParaRPr lang="hu-HU" dirty="0">
            <a:latin typeface="Arial" panose="020B0604020202020204" pitchFamily="34" charset="0"/>
            <a:ea typeface="Calibri" charset="0"/>
            <a:cs typeface="Arial" panose="020B0604020202020204" pitchFamily="34" charset="0"/>
          </a:endParaRPr>
        </a:p>
      </dgm:t>
    </dgm:pt>
    <dgm:pt modelId="{1066E4B2-A8FA-454B-B88A-56E92AA1CEAB}" type="parTrans" cxnId="{D605E0D8-0842-A649-8DF5-8B46D6E70EC6}">
      <dgm:prSet/>
      <dgm:spPr/>
      <dgm:t>
        <a:bodyPr/>
        <a:lstStyle/>
        <a:p>
          <a:endParaRPr lang="hu-HU">
            <a:latin typeface="Calibri" charset="0"/>
            <a:ea typeface="Calibri" charset="0"/>
            <a:cs typeface="Calibri" charset="0"/>
          </a:endParaRPr>
        </a:p>
      </dgm:t>
    </dgm:pt>
    <dgm:pt modelId="{D39D5114-5BB8-7845-BC73-2637D0932DAA}" type="sibTrans" cxnId="{D605E0D8-0842-A649-8DF5-8B46D6E70EC6}">
      <dgm:prSet/>
      <dgm:spPr/>
      <dgm:t>
        <a:bodyPr/>
        <a:lstStyle/>
        <a:p>
          <a:endParaRPr lang="hu-HU">
            <a:latin typeface="Calibri" charset="0"/>
            <a:ea typeface="Calibri" charset="0"/>
            <a:cs typeface="Calibri" charset="0"/>
          </a:endParaRPr>
        </a:p>
      </dgm:t>
    </dgm:pt>
    <dgm:pt modelId="{ECEE7605-922A-504E-9075-BA4043A042A4}">
      <dgm:prSet phldrT="[Text]"/>
      <dgm:spPr/>
      <dgm:t>
        <a:bodyPr/>
        <a:lstStyle/>
        <a:p>
          <a:r>
            <a:rPr lang="hu-HU" altLang="en-US" dirty="0">
              <a:latin typeface="Arial" panose="020B0604020202020204" pitchFamily="34" charset="0"/>
              <a:ea typeface="Calibri" charset="0"/>
              <a:cs typeface="Arial" panose="020B0604020202020204" pitchFamily="34" charset="0"/>
            </a:rPr>
            <a:t>Serdülő korosztály</a:t>
          </a:r>
          <a:endParaRPr lang="hu-HU" dirty="0">
            <a:latin typeface="Arial" panose="020B0604020202020204" pitchFamily="34" charset="0"/>
            <a:ea typeface="Calibri" charset="0"/>
            <a:cs typeface="Arial" panose="020B0604020202020204" pitchFamily="34" charset="0"/>
          </a:endParaRPr>
        </a:p>
      </dgm:t>
    </dgm:pt>
    <dgm:pt modelId="{B859B0C1-8972-F243-AE6E-8FCAA53CD227}" type="parTrans" cxnId="{D8BC5266-87C6-8743-8FC3-3B775256D7C7}">
      <dgm:prSet/>
      <dgm:spPr/>
      <dgm:t>
        <a:bodyPr/>
        <a:lstStyle/>
        <a:p>
          <a:endParaRPr lang="hu-HU">
            <a:latin typeface="Calibri" charset="0"/>
            <a:ea typeface="Calibri" charset="0"/>
            <a:cs typeface="Calibri" charset="0"/>
          </a:endParaRPr>
        </a:p>
      </dgm:t>
    </dgm:pt>
    <dgm:pt modelId="{BC65A2F8-DBA2-704E-9596-1470AB1E8DD8}" type="sibTrans" cxnId="{D8BC5266-87C6-8743-8FC3-3B775256D7C7}">
      <dgm:prSet/>
      <dgm:spPr/>
      <dgm:t>
        <a:bodyPr/>
        <a:lstStyle/>
        <a:p>
          <a:endParaRPr lang="hu-HU">
            <a:latin typeface="Calibri" charset="0"/>
            <a:ea typeface="Calibri" charset="0"/>
            <a:cs typeface="Calibri" charset="0"/>
          </a:endParaRPr>
        </a:p>
      </dgm:t>
    </dgm:pt>
    <dgm:pt modelId="{97941F79-8B01-8441-940E-E73C86F0C366}">
      <dgm:prSet phldrT="[Text]"/>
      <dgm:spPr/>
      <dgm:t>
        <a:bodyPr/>
        <a:lstStyle/>
        <a:p>
          <a:r>
            <a:rPr lang="hu-HU" altLang="en-US" dirty="0">
              <a:latin typeface="Arial" panose="020B0604020202020204" pitchFamily="34" charset="0"/>
              <a:ea typeface="Calibri" charset="0"/>
              <a:cs typeface="Arial" panose="020B0604020202020204" pitchFamily="34" charset="0"/>
            </a:rPr>
            <a:t>Idős nők</a:t>
          </a:r>
          <a:endParaRPr lang="hu-HU" dirty="0">
            <a:latin typeface="Arial" panose="020B0604020202020204" pitchFamily="34" charset="0"/>
            <a:ea typeface="Calibri" charset="0"/>
            <a:cs typeface="Arial" panose="020B0604020202020204" pitchFamily="34" charset="0"/>
          </a:endParaRPr>
        </a:p>
      </dgm:t>
    </dgm:pt>
    <dgm:pt modelId="{C651125B-72EB-9946-8829-43BB7E14E419}" type="parTrans" cxnId="{17FB366C-7E10-9140-B629-527324CF75A2}">
      <dgm:prSet/>
      <dgm:spPr/>
      <dgm:t>
        <a:bodyPr/>
        <a:lstStyle/>
        <a:p>
          <a:endParaRPr lang="hu-HU">
            <a:latin typeface="Calibri" charset="0"/>
            <a:ea typeface="Calibri" charset="0"/>
            <a:cs typeface="Calibri" charset="0"/>
          </a:endParaRPr>
        </a:p>
      </dgm:t>
    </dgm:pt>
    <dgm:pt modelId="{8C13BF0E-BFFD-4F46-B238-1AAA9A68A89E}" type="sibTrans" cxnId="{17FB366C-7E10-9140-B629-527324CF75A2}">
      <dgm:prSet/>
      <dgm:spPr/>
      <dgm:t>
        <a:bodyPr/>
        <a:lstStyle/>
        <a:p>
          <a:endParaRPr lang="hu-HU">
            <a:latin typeface="Calibri" charset="0"/>
            <a:ea typeface="Calibri" charset="0"/>
            <a:cs typeface="Calibri" charset="0"/>
          </a:endParaRPr>
        </a:p>
      </dgm:t>
    </dgm:pt>
    <dgm:pt modelId="{BAA57CEE-DDC3-CF4C-B02E-7244FF474AAC}">
      <dgm:prSet phldrT="[Text]"/>
      <dgm:spPr/>
      <dgm:t>
        <a:bodyPr/>
        <a:lstStyle/>
        <a:p>
          <a:r>
            <a:rPr lang="hu-HU" altLang="en-US" dirty="0">
              <a:latin typeface="Arial" panose="020B0604020202020204" pitchFamily="34" charset="0"/>
              <a:ea typeface="Calibri" charset="0"/>
              <a:cs typeface="Arial" panose="020B0604020202020204" pitchFamily="34" charset="0"/>
            </a:rPr>
            <a:t>Tavasz</a:t>
          </a:r>
          <a:endParaRPr lang="hu-HU" dirty="0">
            <a:latin typeface="Arial" panose="020B0604020202020204" pitchFamily="34" charset="0"/>
            <a:ea typeface="Calibri" charset="0"/>
            <a:cs typeface="Arial" panose="020B0604020202020204" pitchFamily="34" charset="0"/>
          </a:endParaRPr>
        </a:p>
      </dgm:t>
    </dgm:pt>
    <dgm:pt modelId="{7887507E-F9FF-0947-B74D-2F822307CBB7}" type="parTrans" cxnId="{47B3DCBE-81AF-1F4A-9B50-D09D7699D122}">
      <dgm:prSet/>
      <dgm:spPr/>
      <dgm:t>
        <a:bodyPr/>
        <a:lstStyle/>
        <a:p>
          <a:endParaRPr lang="hu-HU">
            <a:latin typeface="Calibri" charset="0"/>
            <a:ea typeface="Calibri" charset="0"/>
            <a:cs typeface="Calibri" charset="0"/>
          </a:endParaRPr>
        </a:p>
      </dgm:t>
    </dgm:pt>
    <dgm:pt modelId="{CC5DDF0B-CBB6-D24B-973E-4DF8E8583ACC}" type="sibTrans" cxnId="{47B3DCBE-81AF-1F4A-9B50-D09D7699D122}">
      <dgm:prSet/>
      <dgm:spPr/>
      <dgm:t>
        <a:bodyPr/>
        <a:lstStyle/>
        <a:p>
          <a:endParaRPr lang="hu-HU">
            <a:latin typeface="Calibri" charset="0"/>
            <a:ea typeface="Calibri" charset="0"/>
            <a:cs typeface="Calibri" charset="0"/>
          </a:endParaRPr>
        </a:p>
      </dgm:t>
    </dgm:pt>
    <dgm:pt modelId="{E39BBB1F-0D2F-B84B-A50B-FB46339529E6}">
      <dgm:prSet phldrT="[Text]"/>
      <dgm:spPr/>
      <dgm:t>
        <a:bodyPr/>
        <a:lstStyle/>
        <a:p>
          <a:r>
            <a:rPr lang="hu-HU" altLang="en-US" dirty="0" err="1">
              <a:latin typeface="Arial" panose="020B0604020202020204" pitchFamily="34" charset="0"/>
              <a:ea typeface="Calibri" charset="0"/>
              <a:cs typeface="Arial" panose="020B0604020202020204" pitchFamily="34" charset="0"/>
            </a:rPr>
            <a:t>Premenstruum</a:t>
          </a:r>
          <a:endParaRPr lang="hu-HU" dirty="0">
            <a:latin typeface="Arial" panose="020B0604020202020204" pitchFamily="34" charset="0"/>
            <a:ea typeface="Calibri" charset="0"/>
            <a:cs typeface="Arial" panose="020B0604020202020204" pitchFamily="34" charset="0"/>
          </a:endParaRPr>
        </a:p>
      </dgm:t>
    </dgm:pt>
    <dgm:pt modelId="{EBB3C0E8-44B0-0D4D-A777-3CDA469E0F62}" type="parTrans" cxnId="{07A2EBF9-B6E2-EC4A-80FD-DCB94B46A9BF}">
      <dgm:prSet/>
      <dgm:spPr/>
      <dgm:t>
        <a:bodyPr/>
        <a:lstStyle/>
        <a:p>
          <a:endParaRPr lang="hu-HU">
            <a:latin typeface="Calibri" charset="0"/>
            <a:ea typeface="Calibri" charset="0"/>
            <a:cs typeface="Calibri" charset="0"/>
          </a:endParaRPr>
        </a:p>
      </dgm:t>
    </dgm:pt>
    <dgm:pt modelId="{848FA029-7D47-F14C-A2FD-9027214F924B}" type="sibTrans" cxnId="{07A2EBF9-B6E2-EC4A-80FD-DCB94B46A9BF}">
      <dgm:prSet/>
      <dgm:spPr/>
      <dgm:t>
        <a:bodyPr/>
        <a:lstStyle/>
        <a:p>
          <a:endParaRPr lang="hu-HU">
            <a:latin typeface="Calibri" charset="0"/>
            <a:ea typeface="Calibri" charset="0"/>
            <a:cs typeface="Calibri" charset="0"/>
          </a:endParaRPr>
        </a:p>
      </dgm:t>
    </dgm:pt>
    <dgm:pt modelId="{C778C04B-9E84-8549-AF43-20653998AD64}">
      <dgm:prSet phldrT="[Text]"/>
      <dgm:spPr/>
      <dgm:t>
        <a:bodyPr/>
        <a:lstStyle/>
        <a:p>
          <a:r>
            <a:rPr lang="hu-HU" altLang="en-US" dirty="0">
              <a:latin typeface="Arial" panose="020B0604020202020204" pitchFamily="34" charset="0"/>
              <a:ea typeface="Calibri" charset="0"/>
              <a:cs typeface="Arial" panose="020B0604020202020204" pitchFamily="34" charset="0"/>
            </a:rPr>
            <a:t>A nap első harmada</a:t>
          </a:r>
          <a:endParaRPr lang="hu-HU" dirty="0">
            <a:latin typeface="Arial" panose="020B0604020202020204" pitchFamily="34" charset="0"/>
            <a:ea typeface="Calibri" charset="0"/>
            <a:cs typeface="Arial" panose="020B0604020202020204" pitchFamily="34" charset="0"/>
          </a:endParaRPr>
        </a:p>
      </dgm:t>
    </dgm:pt>
    <dgm:pt modelId="{B20A9C57-7586-3842-AD2F-E7548CC05BF7}" type="parTrans" cxnId="{A7E0E1DF-A07C-D046-B895-F87269D5B714}">
      <dgm:prSet/>
      <dgm:spPr/>
      <dgm:t>
        <a:bodyPr/>
        <a:lstStyle/>
        <a:p>
          <a:endParaRPr lang="hu-HU">
            <a:latin typeface="Calibri" charset="0"/>
            <a:ea typeface="Calibri" charset="0"/>
            <a:cs typeface="Calibri" charset="0"/>
          </a:endParaRPr>
        </a:p>
      </dgm:t>
    </dgm:pt>
    <dgm:pt modelId="{441D6308-17FA-3949-B2DF-45F697F119C2}" type="sibTrans" cxnId="{A7E0E1DF-A07C-D046-B895-F87269D5B714}">
      <dgm:prSet/>
      <dgm:spPr/>
      <dgm:t>
        <a:bodyPr/>
        <a:lstStyle/>
        <a:p>
          <a:endParaRPr lang="hu-HU">
            <a:latin typeface="Calibri" charset="0"/>
            <a:ea typeface="Calibri" charset="0"/>
            <a:cs typeface="Calibri" charset="0"/>
          </a:endParaRPr>
        </a:p>
      </dgm:t>
    </dgm:pt>
    <dgm:pt modelId="{8A2E10FC-B2EB-3145-8CDA-75767EB7F1AC}" type="pres">
      <dgm:prSet presAssocID="{B8EDE943-DF22-F942-AB4B-F51F4517F011}" presName="linear" presStyleCnt="0">
        <dgm:presLayoutVars>
          <dgm:dir/>
          <dgm:animLvl val="lvl"/>
          <dgm:resizeHandles val="exact"/>
        </dgm:presLayoutVars>
      </dgm:prSet>
      <dgm:spPr/>
      <dgm:t>
        <a:bodyPr/>
        <a:lstStyle/>
        <a:p>
          <a:endParaRPr lang="hu-HU"/>
        </a:p>
      </dgm:t>
    </dgm:pt>
    <dgm:pt modelId="{C4C7E497-2634-2949-A2ED-2BE035AE990E}" type="pres">
      <dgm:prSet presAssocID="{0B19A0E0-3057-DF45-9635-8E5A3AF7D508}" presName="parentLin" presStyleCnt="0"/>
      <dgm:spPr/>
    </dgm:pt>
    <dgm:pt modelId="{6230EF6F-5DEE-3E48-B9EA-A60579ADAD1C}" type="pres">
      <dgm:prSet presAssocID="{0B19A0E0-3057-DF45-9635-8E5A3AF7D508}" presName="parentLeftMargin" presStyleLbl="node1" presStyleIdx="0" presStyleCnt="6"/>
      <dgm:spPr/>
      <dgm:t>
        <a:bodyPr/>
        <a:lstStyle/>
        <a:p>
          <a:endParaRPr lang="hu-HU"/>
        </a:p>
      </dgm:t>
    </dgm:pt>
    <dgm:pt modelId="{FD04699E-CBDF-EA45-8095-1B39E2D8404B}" type="pres">
      <dgm:prSet presAssocID="{0B19A0E0-3057-DF45-9635-8E5A3AF7D508}" presName="parentText" presStyleLbl="node1" presStyleIdx="0" presStyleCnt="6">
        <dgm:presLayoutVars>
          <dgm:chMax val="0"/>
          <dgm:bulletEnabled val="1"/>
        </dgm:presLayoutVars>
      </dgm:prSet>
      <dgm:spPr/>
      <dgm:t>
        <a:bodyPr/>
        <a:lstStyle/>
        <a:p>
          <a:endParaRPr lang="hu-HU"/>
        </a:p>
      </dgm:t>
    </dgm:pt>
    <dgm:pt modelId="{E10CFED1-2E51-024A-A1D8-4369EF5474D4}" type="pres">
      <dgm:prSet presAssocID="{0B19A0E0-3057-DF45-9635-8E5A3AF7D508}" presName="negativeSpace" presStyleCnt="0"/>
      <dgm:spPr/>
    </dgm:pt>
    <dgm:pt modelId="{AB9D0F79-2802-CB4B-B142-5A4E0B4886AB}" type="pres">
      <dgm:prSet presAssocID="{0B19A0E0-3057-DF45-9635-8E5A3AF7D508}" presName="childText" presStyleLbl="conFgAcc1" presStyleIdx="0" presStyleCnt="6">
        <dgm:presLayoutVars>
          <dgm:bulletEnabled val="1"/>
        </dgm:presLayoutVars>
      </dgm:prSet>
      <dgm:spPr/>
    </dgm:pt>
    <dgm:pt modelId="{FF455C98-9670-734B-A0CB-B8460122E030}" type="pres">
      <dgm:prSet presAssocID="{D39D5114-5BB8-7845-BC73-2637D0932DAA}" presName="spaceBetweenRectangles" presStyleCnt="0"/>
      <dgm:spPr/>
    </dgm:pt>
    <dgm:pt modelId="{984F7C0E-294C-3C41-BB94-658BC4B968EB}" type="pres">
      <dgm:prSet presAssocID="{ECEE7605-922A-504E-9075-BA4043A042A4}" presName="parentLin" presStyleCnt="0"/>
      <dgm:spPr/>
    </dgm:pt>
    <dgm:pt modelId="{F1B6E4E3-3273-414C-A813-A28ACAAED3BE}" type="pres">
      <dgm:prSet presAssocID="{ECEE7605-922A-504E-9075-BA4043A042A4}" presName="parentLeftMargin" presStyleLbl="node1" presStyleIdx="0" presStyleCnt="6"/>
      <dgm:spPr/>
      <dgm:t>
        <a:bodyPr/>
        <a:lstStyle/>
        <a:p>
          <a:endParaRPr lang="hu-HU"/>
        </a:p>
      </dgm:t>
    </dgm:pt>
    <dgm:pt modelId="{8E252F8F-C77C-4643-9112-C0FFCC680F4E}" type="pres">
      <dgm:prSet presAssocID="{ECEE7605-922A-504E-9075-BA4043A042A4}" presName="parentText" presStyleLbl="node1" presStyleIdx="1" presStyleCnt="6">
        <dgm:presLayoutVars>
          <dgm:chMax val="0"/>
          <dgm:bulletEnabled val="1"/>
        </dgm:presLayoutVars>
      </dgm:prSet>
      <dgm:spPr/>
      <dgm:t>
        <a:bodyPr/>
        <a:lstStyle/>
        <a:p>
          <a:endParaRPr lang="hu-HU"/>
        </a:p>
      </dgm:t>
    </dgm:pt>
    <dgm:pt modelId="{BA128128-9598-0945-922E-85983E1EFFB1}" type="pres">
      <dgm:prSet presAssocID="{ECEE7605-922A-504E-9075-BA4043A042A4}" presName="negativeSpace" presStyleCnt="0"/>
      <dgm:spPr/>
    </dgm:pt>
    <dgm:pt modelId="{FF32CAD3-56FE-3148-8D09-5002653F500F}" type="pres">
      <dgm:prSet presAssocID="{ECEE7605-922A-504E-9075-BA4043A042A4}" presName="childText" presStyleLbl="conFgAcc1" presStyleIdx="1" presStyleCnt="6">
        <dgm:presLayoutVars>
          <dgm:bulletEnabled val="1"/>
        </dgm:presLayoutVars>
      </dgm:prSet>
      <dgm:spPr/>
    </dgm:pt>
    <dgm:pt modelId="{5988A450-5F58-B747-9D9D-8DE20C833FC8}" type="pres">
      <dgm:prSet presAssocID="{BC65A2F8-DBA2-704E-9596-1470AB1E8DD8}" presName="spaceBetweenRectangles" presStyleCnt="0"/>
      <dgm:spPr/>
    </dgm:pt>
    <dgm:pt modelId="{05D953F9-DB5D-044E-9B32-ABEA0AD3FC81}" type="pres">
      <dgm:prSet presAssocID="{97941F79-8B01-8441-940E-E73C86F0C366}" presName="parentLin" presStyleCnt="0"/>
      <dgm:spPr/>
    </dgm:pt>
    <dgm:pt modelId="{FAE8021F-41FF-874E-B772-2885A4C3B2B7}" type="pres">
      <dgm:prSet presAssocID="{97941F79-8B01-8441-940E-E73C86F0C366}" presName="parentLeftMargin" presStyleLbl="node1" presStyleIdx="1" presStyleCnt="6"/>
      <dgm:spPr/>
      <dgm:t>
        <a:bodyPr/>
        <a:lstStyle/>
        <a:p>
          <a:endParaRPr lang="hu-HU"/>
        </a:p>
      </dgm:t>
    </dgm:pt>
    <dgm:pt modelId="{CD0FFC17-CB31-8B49-A860-10E01FE59566}" type="pres">
      <dgm:prSet presAssocID="{97941F79-8B01-8441-940E-E73C86F0C366}" presName="parentText" presStyleLbl="node1" presStyleIdx="2" presStyleCnt="6">
        <dgm:presLayoutVars>
          <dgm:chMax val="0"/>
          <dgm:bulletEnabled val="1"/>
        </dgm:presLayoutVars>
      </dgm:prSet>
      <dgm:spPr/>
      <dgm:t>
        <a:bodyPr/>
        <a:lstStyle/>
        <a:p>
          <a:endParaRPr lang="hu-HU"/>
        </a:p>
      </dgm:t>
    </dgm:pt>
    <dgm:pt modelId="{BA75ECD2-1BEC-0340-B4E7-1924C5669A45}" type="pres">
      <dgm:prSet presAssocID="{97941F79-8B01-8441-940E-E73C86F0C366}" presName="negativeSpace" presStyleCnt="0"/>
      <dgm:spPr/>
    </dgm:pt>
    <dgm:pt modelId="{D78F4D18-A965-1641-81ED-2A4DED90A221}" type="pres">
      <dgm:prSet presAssocID="{97941F79-8B01-8441-940E-E73C86F0C366}" presName="childText" presStyleLbl="conFgAcc1" presStyleIdx="2" presStyleCnt="6">
        <dgm:presLayoutVars>
          <dgm:bulletEnabled val="1"/>
        </dgm:presLayoutVars>
      </dgm:prSet>
      <dgm:spPr/>
    </dgm:pt>
    <dgm:pt modelId="{64A9A237-1D3F-384A-9772-9A3B7824D611}" type="pres">
      <dgm:prSet presAssocID="{8C13BF0E-BFFD-4F46-B238-1AAA9A68A89E}" presName="spaceBetweenRectangles" presStyleCnt="0"/>
      <dgm:spPr/>
    </dgm:pt>
    <dgm:pt modelId="{82C614DA-E1D7-4A4C-B371-506CC81C2E83}" type="pres">
      <dgm:prSet presAssocID="{BAA57CEE-DDC3-CF4C-B02E-7244FF474AAC}" presName="parentLin" presStyleCnt="0"/>
      <dgm:spPr/>
    </dgm:pt>
    <dgm:pt modelId="{0ED9F52C-B7C5-DE48-8D48-D4AE25C4660E}" type="pres">
      <dgm:prSet presAssocID="{BAA57CEE-DDC3-CF4C-B02E-7244FF474AAC}" presName="parentLeftMargin" presStyleLbl="node1" presStyleIdx="2" presStyleCnt="6"/>
      <dgm:spPr/>
      <dgm:t>
        <a:bodyPr/>
        <a:lstStyle/>
        <a:p>
          <a:endParaRPr lang="hu-HU"/>
        </a:p>
      </dgm:t>
    </dgm:pt>
    <dgm:pt modelId="{CC773E74-EA18-804D-B35F-D8AFDC9D0EAB}" type="pres">
      <dgm:prSet presAssocID="{BAA57CEE-DDC3-CF4C-B02E-7244FF474AAC}" presName="parentText" presStyleLbl="node1" presStyleIdx="3" presStyleCnt="6">
        <dgm:presLayoutVars>
          <dgm:chMax val="0"/>
          <dgm:bulletEnabled val="1"/>
        </dgm:presLayoutVars>
      </dgm:prSet>
      <dgm:spPr/>
      <dgm:t>
        <a:bodyPr/>
        <a:lstStyle/>
        <a:p>
          <a:endParaRPr lang="hu-HU"/>
        </a:p>
      </dgm:t>
    </dgm:pt>
    <dgm:pt modelId="{B085A395-E6CD-BA46-A7B3-0C4AC3B50743}" type="pres">
      <dgm:prSet presAssocID="{BAA57CEE-DDC3-CF4C-B02E-7244FF474AAC}" presName="negativeSpace" presStyleCnt="0"/>
      <dgm:spPr/>
    </dgm:pt>
    <dgm:pt modelId="{3F10FC56-338E-D541-A177-C1CE3924A5A6}" type="pres">
      <dgm:prSet presAssocID="{BAA57CEE-DDC3-CF4C-B02E-7244FF474AAC}" presName="childText" presStyleLbl="conFgAcc1" presStyleIdx="3" presStyleCnt="6">
        <dgm:presLayoutVars>
          <dgm:bulletEnabled val="1"/>
        </dgm:presLayoutVars>
      </dgm:prSet>
      <dgm:spPr/>
    </dgm:pt>
    <dgm:pt modelId="{02AE804B-0A06-1841-9F5A-DA26BDB6FF7E}" type="pres">
      <dgm:prSet presAssocID="{CC5DDF0B-CBB6-D24B-973E-4DF8E8583ACC}" presName="spaceBetweenRectangles" presStyleCnt="0"/>
      <dgm:spPr/>
    </dgm:pt>
    <dgm:pt modelId="{F86C682D-9609-184C-821C-C5763A6AB717}" type="pres">
      <dgm:prSet presAssocID="{E39BBB1F-0D2F-B84B-A50B-FB46339529E6}" presName="parentLin" presStyleCnt="0"/>
      <dgm:spPr/>
    </dgm:pt>
    <dgm:pt modelId="{96066F5D-92A7-6646-A204-5B725274D2D1}" type="pres">
      <dgm:prSet presAssocID="{E39BBB1F-0D2F-B84B-A50B-FB46339529E6}" presName="parentLeftMargin" presStyleLbl="node1" presStyleIdx="3" presStyleCnt="6"/>
      <dgm:spPr/>
      <dgm:t>
        <a:bodyPr/>
        <a:lstStyle/>
        <a:p>
          <a:endParaRPr lang="hu-HU"/>
        </a:p>
      </dgm:t>
    </dgm:pt>
    <dgm:pt modelId="{F0E8EA77-DB57-CA41-A8A0-13581620E173}" type="pres">
      <dgm:prSet presAssocID="{E39BBB1F-0D2F-B84B-A50B-FB46339529E6}" presName="parentText" presStyleLbl="node1" presStyleIdx="4" presStyleCnt="6">
        <dgm:presLayoutVars>
          <dgm:chMax val="0"/>
          <dgm:bulletEnabled val="1"/>
        </dgm:presLayoutVars>
      </dgm:prSet>
      <dgm:spPr/>
      <dgm:t>
        <a:bodyPr/>
        <a:lstStyle/>
        <a:p>
          <a:endParaRPr lang="hu-HU"/>
        </a:p>
      </dgm:t>
    </dgm:pt>
    <dgm:pt modelId="{3FC5B07A-0B1E-0343-9038-4C743AF3A33B}" type="pres">
      <dgm:prSet presAssocID="{E39BBB1F-0D2F-B84B-A50B-FB46339529E6}" presName="negativeSpace" presStyleCnt="0"/>
      <dgm:spPr/>
    </dgm:pt>
    <dgm:pt modelId="{522806C6-A44D-1446-AE1C-839E1A14FA2C}" type="pres">
      <dgm:prSet presAssocID="{E39BBB1F-0D2F-B84B-A50B-FB46339529E6}" presName="childText" presStyleLbl="conFgAcc1" presStyleIdx="4" presStyleCnt="6">
        <dgm:presLayoutVars>
          <dgm:bulletEnabled val="1"/>
        </dgm:presLayoutVars>
      </dgm:prSet>
      <dgm:spPr/>
    </dgm:pt>
    <dgm:pt modelId="{CDACC86B-0300-7D41-8695-F1CF880382F0}" type="pres">
      <dgm:prSet presAssocID="{848FA029-7D47-F14C-A2FD-9027214F924B}" presName="spaceBetweenRectangles" presStyleCnt="0"/>
      <dgm:spPr/>
    </dgm:pt>
    <dgm:pt modelId="{F7F54783-71B1-9A4F-ACED-D94E58120056}" type="pres">
      <dgm:prSet presAssocID="{C778C04B-9E84-8549-AF43-20653998AD64}" presName="parentLin" presStyleCnt="0"/>
      <dgm:spPr/>
    </dgm:pt>
    <dgm:pt modelId="{FA9533F7-7E4D-E647-BA8F-1D238F5BCC42}" type="pres">
      <dgm:prSet presAssocID="{C778C04B-9E84-8549-AF43-20653998AD64}" presName="parentLeftMargin" presStyleLbl="node1" presStyleIdx="4" presStyleCnt="6"/>
      <dgm:spPr/>
      <dgm:t>
        <a:bodyPr/>
        <a:lstStyle/>
        <a:p>
          <a:endParaRPr lang="hu-HU"/>
        </a:p>
      </dgm:t>
    </dgm:pt>
    <dgm:pt modelId="{7BB651E6-9647-444C-AEF9-36F269172329}" type="pres">
      <dgm:prSet presAssocID="{C778C04B-9E84-8549-AF43-20653998AD64}" presName="parentText" presStyleLbl="node1" presStyleIdx="5" presStyleCnt="6">
        <dgm:presLayoutVars>
          <dgm:chMax val="0"/>
          <dgm:bulletEnabled val="1"/>
        </dgm:presLayoutVars>
      </dgm:prSet>
      <dgm:spPr/>
      <dgm:t>
        <a:bodyPr/>
        <a:lstStyle/>
        <a:p>
          <a:endParaRPr lang="hu-HU"/>
        </a:p>
      </dgm:t>
    </dgm:pt>
    <dgm:pt modelId="{7FE681B8-AEE4-0448-AB0B-50C9060E6B32}" type="pres">
      <dgm:prSet presAssocID="{C778C04B-9E84-8549-AF43-20653998AD64}" presName="negativeSpace" presStyleCnt="0"/>
      <dgm:spPr/>
    </dgm:pt>
    <dgm:pt modelId="{E66DD766-58E5-964E-B65C-2E4CABC8568D}" type="pres">
      <dgm:prSet presAssocID="{C778C04B-9E84-8549-AF43-20653998AD64}" presName="childText" presStyleLbl="conFgAcc1" presStyleIdx="5" presStyleCnt="6">
        <dgm:presLayoutVars>
          <dgm:bulletEnabled val="1"/>
        </dgm:presLayoutVars>
      </dgm:prSet>
      <dgm:spPr/>
    </dgm:pt>
  </dgm:ptLst>
  <dgm:cxnLst>
    <dgm:cxn modelId="{31757938-0ADB-438A-B533-1A84EB08FC07}" type="presOf" srcId="{0B19A0E0-3057-DF45-9635-8E5A3AF7D508}" destId="{6230EF6F-5DEE-3E48-B9EA-A60579ADAD1C}" srcOrd="0" destOrd="0" presId="urn:microsoft.com/office/officeart/2005/8/layout/list1"/>
    <dgm:cxn modelId="{B2698D85-4BFE-48B0-AD9A-BBE4A9AD6B6D}" type="presOf" srcId="{ECEE7605-922A-504E-9075-BA4043A042A4}" destId="{8E252F8F-C77C-4643-9112-C0FFCC680F4E}" srcOrd="1" destOrd="0" presId="urn:microsoft.com/office/officeart/2005/8/layout/list1"/>
    <dgm:cxn modelId="{39E7C0FA-F4D3-4E63-AE83-0398AF07F346}" type="presOf" srcId="{E39BBB1F-0D2F-B84B-A50B-FB46339529E6}" destId="{F0E8EA77-DB57-CA41-A8A0-13581620E173}" srcOrd="1" destOrd="0" presId="urn:microsoft.com/office/officeart/2005/8/layout/list1"/>
    <dgm:cxn modelId="{24F9CA85-2DEF-45C9-A96F-E9CBBB796EDA}" type="presOf" srcId="{B8EDE943-DF22-F942-AB4B-F51F4517F011}" destId="{8A2E10FC-B2EB-3145-8CDA-75767EB7F1AC}" srcOrd="0" destOrd="0" presId="urn:microsoft.com/office/officeart/2005/8/layout/list1"/>
    <dgm:cxn modelId="{33C11411-6DEF-4C21-993F-9BDD18F3816F}" type="presOf" srcId="{E39BBB1F-0D2F-B84B-A50B-FB46339529E6}" destId="{96066F5D-92A7-6646-A204-5B725274D2D1}" srcOrd="0" destOrd="0" presId="urn:microsoft.com/office/officeart/2005/8/layout/list1"/>
    <dgm:cxn modelId="{A7E0E1DF-A07C-D046-B895-F87269D5B714}" srcId="{B8EDE943-DF22-F942-AB4B-F51F4517F011}" destId="{C778C04B-9E84-8549-AF43-20653998AD64}" srcOrd="5" destOrd="0" parTransId="{B20A9C57-7586-3842-AD2F-E7548CC05BF7}" sibTransId="{441D6308-17FA-3949-B2DF-45F697F119C2}"/>
    <dgm:cxn modelId="{31A7F6EA-866D-4CEF-AD0C-F806EC93F3AB}" type="presOf" srcId="{BAA57CEE-DDC3-CF4C-B02E-7244FF474AAC}" destId="{CC773E74-EA18-804D-B35F-D8AFDC9D0EAB}" srcOrd="1" destOrd="0" presId="urn:microsoft.com/office/officeart/2005/8/layout/list1"/>
    <dgm:cxn modelId="{07A2EBF9-B6E2-EC4A-80FD-DCB94B46A9BF}" srcId="{B8EDE943-DF22-F942-AB4B-F51F4517F011}" destId="{E39BBB1F-0D2F-B84B-A50B-FB46339529E6}" srcOrd="4" destOrd="0" parTransId="{EBB3C0E8-44B0-0D4D-A777-3CDA469E0F62}" sibTransId="{848FA029-7D47-F14C-A2FD-9027214F924B}"/>
    <dgm:cxn modelId="{860B1F31-CD89-4E60-A905-02D9FFCADFFF}" type="presOf" srcId="{0B19A0E0-3057-DF45-9635-8E5A3AF7D508}" destId="{FD04699E-CBDF-EA45-8095-1B39E2D8404B}" srcOrd="1" destOrd="0" presId="urn:microsoft.com/office/officeart/2005/8/layout/list1"/>
    <dgm:cxn modelId="{8B62F98C-3972-429E-9FFE-D5B14D9E40C4}" type="presOf" srcId="{ECEE7605-922A-504E-9075-BA4043A042A4}" destId="{F1B6E4E3-3273-414C-A813-A28ACAAED3BE}" srcOrd="0" destOrd="0" presId="urn:microsoft.com/office/officeart/2005/8/layout/list1"/>
    <dgm:cxn modelId="{47B3DCBE-81AF-1F4A-9B50-D09D7699D122}" srcId="{B8EDE943-DF22-F942-AB4B-F51F4517F011}" destId="{BAA57CEE-DDC3-CF4C-B02E-7244FF474AAC}" srcOrd="3" destOrd="0" parTransId="{7887507E-F9FF-0947-B74D-2F822307CBB7}" sibTransId="{CC5DDF0B-CBB6-D24B-973E-4DF8E8583ACC}"/>
    <dgm:cxn modelId="{66CCD526-28C5-46AF-ADC5-B34D3EBC30C2}" type="presOf" srcId="{C778C04B-9E84-8549-AF43-20653998AD64}" destId="{7BB651E6-9647-444C-AEF9-36F269172329}" srcOrd="1" destOrd="0" presId="urn:microsoft.com/office/officeart/2005/8/layout/list1"/>
    <dgm:cxn modelId="{D8BC5266-87C6-8743-8FC3-3B775256D7C7}" srcId="{B8EDE943-DF22-F942-AB4B-F51F4517F011}" destId="{ECEE7605-922A-504E-9075-BA4043A042A4}" srcOrd="1" destOrd="0" parTransId="{B859B0C1-8972-F243-AE6E-8FCAA53CD227}" sibTransId="{BC65A2F8-DBA2-704E-9596-1470AB1E8DD8}"/>
    <dgm:cxn modelId="{51D269D1-390C-46DB-86DF-863030299DE8}" type="presOf" srcId="{BAA57CEE-DDC3-CF4C-B02E-7244FF474AAC}" destId="{0ED9F52C-B7C5-DE48-8D48-D4AE25C4660E}" srcOrd="0" destOrd="0" presId="urn:microsoft.com/office/officeart/2005/8/layout/list1"/>
    <dgm:cxn modelId="{17FB366C-7E10-9140-B629-527324CF75A2}" srcId="{B8EDE943-DF22-F942-AB4B-F51F4517F011}" destId="{97941F79-8B01-8441-940E-E73C86F0C366}" srcOrd="2" destOrd="0" parTransId="{C651125B-72EB-9946-8829-43BB7E14E419}" sibTransId="{8C13BF0E-BFFD-4F46-B238-1AAA9A68A89E}"/>
    <dgm:cxn modelId="{D605E0D8-0842-A649-8DF5-8B46D6E70EC6}" srcId="{B8EDE943-DF22-F942-AB4B-F51F4517F011}" destId="{0B19A0E0-3057-DF45-9635-8E5A3AF7D508}" srcOrd="0" destOrd="0" parTransId="{1066E4B2-A8FA-454B-B88A-56E92AA1CEAB}" sibTransId="{D39D5114-5BB8-7845-BC73-2637D0932DAA}"/>
    <dgm:cxn modelId="{6AE08747-9C6A-476E-BDB6-C26AD57C3ED4}" type="presOf" srcId="{97941F79-8B01-8441-940E-E73C86F0C366}" destId="{FAE8021F-41FF-874E-B772-2885A4C3B2B7}" srcOrd="0" destOrd="0" presId="urn:microsoft.com/office/officeart/2005/8/layout/list1"/>
    <dgm:cxn modelId="{98AADA26-9BE3-4C68-A1F1-314E2AE58A70}" type="presOf" srcId="{C778C04B-9E84-8549-AF43-20653998AD64}" destId="{FA9533F7-7E4D-E647-BA8F-1D238F5BCC42}" srcOrd="0" destOrd="0" presId="urn:microsoft.com/office/officeart/2005/8/layout/list1"/>
    <dgm:cxn modelId="{2BBD9E99-CE82-4A20-8367-29A4F63681DF}" type="presOf" srcId="{97941F79-8B01-8441-940E-E73C86F0C366}" destId="{CD0FFC17-CB31-8B49-A860-10E01FE59566}" srcOrd="1" destOrd="0" presId="urn:microsoft.com/office/officeart/2005/8/layout/list1"/>
    <dgm:cxn modelId="{A6E1C931-7559-4464-9B9E-E8FA69DB8E39}" type="presParOf" srcId="{8A2E10FC-B2EB-3145-8CDA-75767EB7F1AC}" destId="{C4C7E497-2634-2949-A2ED-2BE035AE990E}" srcOrd="0" destOrd="0" presId="urn:microsoft.com/office/officeart/2005/8/layout/list1"/>
    <dgm:cxn modelId="{F29FA7A6-23C1-489A-8B9C-E78BCAF56B5C}" type="presParOf" srcId="{C4C7E497-2634-2949-A2ED-2BE035AE990E}" destId="{6230EF6F-5DEE-3E48-B9EA-A60579ADAD1C}" srcOrd="0" destOrd="0" presId="urn:microsoft.com/office/officeart/2005/8/layout/list1"/>
    <dgm:cxn modelId="{A76665E3-D2BD-4939-9721-FA59EBDE2084}" type="presParOf" srcId="{C4C7E497-2634-2949-A2ED-2BE035AE990E}" destId="{FD04699E-CBDF-EA45-8095-1B39E2D8404B}" srcOrd="1" destOrd="0" presId="urn:microsoft.com/office/officeart/2005/8/layout/list1"/>
    <dgm:cxn modelId="{830F98E3-376A-4B38-97F0-8CF43C9F2360}" type="presParOf" srcId="{8A2E10FC-B2EB-3145-8CDA-75767EB7F1AC}" destId="{E10CFED1-2E51-024A-A1D8-4369EF5474D4}" srcOrd="1" destOrd="0" presId="urn:microsoft.com/office/officeart/2005/8/layout/list1"/>
    <dgm:cxn modelId="{D3D08E94-27AC-48ED-A3A2-7E84ADF5A413}" type="presParOf" srcId="{8A2E10FC-B2EB-3145-8CDA-75767EB7F1AC}" destId="{AB9D0F79-2802-CB4B-B142-5A4E0B4886AB}" srcOrd="2" destOrd="0" presId="urn:microsoft.com/office/officeart/2005/8/layout/list1"/>
    <dgm:cxn modelId="{DDC9C069-E87A-4AC4-988E-B5233E05DC86}" type="presParOf" srcId="{8A2E10FC-B2EB-3145-8CDA-75767EB7F1AC}" destId="{FF455C98-9670-734B-A0CB-B8460122E030}" srcOrd="3" destOrd="0" presId="urn:microsoft.com/office/officeart/2005/8/layout/list1"/>
    <dgm:cxn modelId="{E27083DE-4BFC-487F-B768-AE9D142BDE5B}" type="presParOf" srcId="{8A2E10FC-B2EB-3145-8CDA-75767EB7F1AC}" destId="{984F7C0E-294C-3C41-BB94-658BC4B968EB}" srcOrd="4" destOrd="0" presId="urn:microsoft.com/office/officeart/2005/8/layout/list1"/>
    <dgm:cxn modelId="{3F9D6876-72C4-493E-95E9-032D45890F78}" type="presParOf" srcId="{984F7C0E-294C-3C41-BB94-658BC4B968EB}" destId="{F1B6E4E3-3273-414C-A813-A28ACAAED3BE}" srcOrd="0" destOrd="0" presId="urn:microsoft.com/office/officeart/2005/8/layout/list1"/>
    <dgm:cxn modelId="{521E6814-1DF4-4669-8785-56450A4E8B64}" type="presParOf" srcId="{984F7C0E-294C-3C41-BB94-658BC4B968EB}" destId="{8E252F8F-C77C-4643-9112-C0FFCC680F4E}" srcOrd="1" destOrd="0" presId="urn:microsoft.com/office/officeart/2005/8/layout/list1"/>
    <dgm:cxn modelId="{AC50A507-1B23-4236-8315-29E5FD4D14FE}" type="presParOf" srcId="{8A2E10FC-B2EB-3145-8CDA-75767EB7F1AC}" destId="{BA128128-9598-0945-922E-85983E1EFFB1}" srcOrd="5" destOrd="0" presId="urn:microsoft.com/office/officeart/2005/8/layout/list1"/>
    <dgm:cxn modelId="{DCECEBEB-55A6-4753-B50C-93AA027FA4E5}" type="presParOf" srcId="{8A2E10FC-B2EB-3145-8CDA-75767EB7F1AC}" destId="{FF32CAD3-56FE-3148-8D09-5002653F500F}" srcOrd="6" destOrd="0" presId="urn:microsoft.com/office/officeart/2005/8/layout/list1"/>
    <dgm:cxn modelId="{D26E5C8D-0673-4D92-AC97-2BFD7E5C6482}" type="presParOf" srcId="{8A2E10FC-B2EB-3145-8CDA-75767EB7F1AC}" destId="{5988A450-5F58-B747-9D9D-8DE20C833FC8}" srcOrd="7" destOrd="0" presId="urn:microsoft.com/office/officeart/2005/8/layout/list1"/>
    <dgm:cxn modelId="{30773A0B-71B5-45FF-B075-735DC69C9BBE}" type="presParOf" srcId="{8A2E10FC-B2EB-3145-8CDA-75767EB7F1AC}" destId="{05D953F9-DB5D-044E-9B32-ABEA0AD3FC81}" srcOrd="8" destOrd="0" presId="urn:microsoft.com/office/officeart/2005/8/layout/list1"/>
    <dgm:cxn modelId="{7FDFD877-D65F-4C31-8073-A6C17E62AAF1}" type="presParOf" srcId="{05D953F9-DB5D-044E-9B32-ABEA0AD3FC81}" destId="{FAE8021F-41FF-874E-B772-2885A4C3B2B7}" srcOrd="0" destOrd="0" presId="urn:microsoft.com/office/officeart/2005/8/layout/list1"/>
    <dgm:cxn modelId="{512D19D1-B715-4530-B4F8-977514904EA2}" type="presParOf" srcId="{05D953F9-DB5D-044E-9B32-ABEA0AD3FC81}" destId="{CD0FFC17-CB31-8B49-A860-10E01FE59566}" srcOrd="1" destOrd="0" presId="urn:microsoft.com/office/officeart/2005/8/layout/list1"/>
    <dgm:cxn modelId="{45966AA9-0F29-4B80-A979-B5B1F3006156}" type="presParOf" srcId="{8A2E10FC-B2EB-3145-8CDA-75767EB7F1AC}" destId="{BA75ECD2-1BEC-0340-B4E7-1924C5669A45}" srcOrd="9" destOrd="0" presId="urn:microsoft.com/office/officeart/2005/8/layout/list1"/>
    <dgm:cxn modelId="{25252E66-0765-42CF-B0A9-B07F8B68A9E5}" type="presParOf" srcId="{8A2E10FC-B2EB-3145-8CDA-75767EB7F1AC}" destId="{D78F4D18-A965-1641-81ED-2A4DED90A221}" srcOrd="10" destOrd="0" presId="urn:microsoft.com/office/officeart/2005/8/layout/list1"/>
    <dgm:cxn modelId="{50AE1A72-C35B-487A-9FC4-316C993AB3CB}" type="presParOf" srcId="{8A2E10FC-B2EB-3145-8CDA-75767EB7F1AC}" destId="{64A9A237-1D3F-384A-9772-9A3B7824D611}" srcOrd="11" destOrd="0" presId="urn:microsoft.com/office/officeart/2005/8/layout/list1"/>
    <dgm:cxn modelId="{73101862-CEE2-452D-91AE-2FC4A5721BAA}" type="presParOf" srcId="{8A2E10FC-B2EB-3145-8CDA-75767EB7F1AC}" destId="{82C614DA-E1D7-4A4C-B371-506CC81C2E83}" srcOrd="12" destOrd="0" presId="urn:microsoft.com/office/officeart/2005/8/layout/list1"/>
    <dgm:cxn modelId="{5990D738-DCCD-4C9B-A32B-C03E081F5629}" type="presParOf" srcId="{82C614DA-E1D7-4A4C-B371-506CC81C2E83}" destId="{0ED9F52C-B7C5-DE48-8D48-D4AE25C4660E}" srcOrd="0" destOrd="0" presId="urn:microsoft.com/office/officeart/2005/8/layout/list1"/>
    <dgm:cxn modelId="{DB97AA7B-EAA7-478C-A8A3-17D55FDB8B0A}" type="presParOf" srcId="{82C614DA-E1D7-4A4C-B371-506CC81C2E83}" destId="{CC773E74-EA18-804D-B35F-D8AFDC9D0EAB}" srcOrd="1" destOrd="0" presId="urn:microsoft.com/office/officeart/2005/8/layout/list1"/>
    <dgm:cxn modelId="{B3476EBE-B0BA-48A9-8B03-96BEB77C0FB2}" type="presParOf" srcId="{8A2E10FC-B2EB-3145-8CDA-75767EB7F1AC}" destId="{B085A395-E6CD-BA46-A7B3-0C4AC3B50743}" srcOrd="13" destOrd="0" presId="urn:microsoft.com/office/officeart/2005/8/layout/list1"/>
    <dgm:cxn modelId="{12DBDB39-280E-4511-BE5B-30CEE5E98312}" type="presParOf" srcId="{8A2E10FC-B2EB-3145-8CDA-75767EB7F1AC}" destId="{3F10FC56-338E-D541-A177-C1CE3924A5A6}" srcOrd="14" destOrd="0" presId="urn:microsoft.com/office/officeart/2005/8/layout/list1"/>
    <dgm:cxn modelId="{19CA9990-F469-42D6-AAE2-842C4106B51C}" type="presParOf" srcId="{8A2E10FC-B2EB-3145-8CDA-75767EB7F1AC}" destId="{02AE804B-0A06-1841-9F5A-DA26BDB6FF7E}" srcOrd="15" destOrd="0" presId="urn:microsoft.com/office/officeart/2005/8/layout/list1"/>
    <dgm:cxn modelId="{BECE218F-5BA7-436C-A641-8408D32A7210}" type="presParOf" srcId="{8A2E10FC-B2EB-3145-8CDA-75767EB7F1AC}" destId="{F86C682D-9609-184C-821C-C5763A6AB717}" srcOrd="16" destOrd="0" presId="urn:microsoft.com/office/officeart/2005/8/layout/list1"/>
    <dgm:cxn modelId="{D5220F71-258F-4FC7-B5E1-E8C71EB4FF3A}" type="presParOf" srcId="{F86C682D-9609-184C-821C-C5763A6AB717}" destId="{96066F5D-92A7-6646-A204-5B725274D2D1}" srcOrd="0" destOrd="0" presId="urn:microsoft.com/office/officeart/2005/8/layout/list1"/>
    <dgm:cxn modelId="{02C4182A-521E-4C7D-A034-EE103745A0FC}" type="presParOf" srcId="{F86C682D-9609-184C-821C-C5763A6AB717}" destId="{F0E8EA77-DB57-CA41-A8A0-13581620E173}" srcOrd="1" destOrd="0" presId="urn:microsoft.com/office/officeart/2005/8/layout/list1"/>
    <dgm:cxn modelId="{6B5189A5-D76F-4E8A-8E8D-C1CF36641157}" type="presParOf" srcId="{8A2E10FC-B2EB-3145-8CDA-75767EB7F1AC}" destId="{3FC5B07A-0B1E-0343-9038-4C743AF3A33B}" srcOrd="17" destOrd="0" presId="urn:microsoft.com/office/officeart/2005/8/layout/list1"/>
    <dgm:cxn modelId="{058687FF-12C9-4745-A5BE-991FAE335656}" type="presParOf" srcId="{8A2E10FC-B2EB-3145-8CDA-75767EB7F1AC}" destId="{522806C6-A44D-1446-AE1C-839E1A14FA2C}" srcOrd="18" destOrd="0" presId="urn:microsoft.com/office/officeart/2005/8/layout/list1"/>
    <dgm:cxn modelId="{1ECF175C-4FA0-4723-994C-BA53BD4C2D3E}" type="presParOf" srcId="{8A2E10FC-B2EB-3145-8CDA-75767EB7F1AC}" destId="{CDACC86B-0300-7D41-8695-F1CF880382F0}" srcOrd="19" destOrd="0" presId="urn:microsoft.com/office/officeart/2005/8/layout/list1"/>
    <dgm:cxn modelId="{FDED5168-1DDB-4DCA-88C2-EB197B8549F1}" type="presParOf" srcId="{8A2E10FC-B2EB-3145-8CDA-75767EB7F1AC}" destId="{F7F54783-71B1-9A4F-ACED-D94E58120056}" srcOrd="20" destOrd="0" presId="urn:microsoft.com/office/officeart/2005/8/layout/list1"/>
    <dgm:cxn modelId="{98840D71-9804-428E-AD20-9039168991F4}" type="presParOf" srcId="{F7F54783-71B1-9A4F-ACED-D94E58120056}" destId="{FA9533F7-7E4D-E647-BA8F-1D238F5BCC42}" srcOrd="0" destOrd="0" presId="urn:microsoft.com/office/officeart/2005/8/layout/list1"/>
    <dgm:cxn modelId="{1D5DE945-275E-4149-B685-F1CC114B9B98}" type="presParOf" srcId="{F7F54783-71B1-9A4F-ACED-D94E58120056}" destId="{7BB651E6-9647-444C-AEF9-36F269172329}" srcOrd="1" destOrd="0" presId="urn:microsoft.com/office/officeart/2005/8/layout/list1"/>
    <dgm:cxn modelId="{D1EC2BDD-6DA9-46D2-8589-7510E9C347DD}" type="presParOf" srcId="{8A2E10FC-B2EB-3145-8CDA-75767EB7F1AC}" destId="{7FE681B8-AEE4-0448-AB0B-50C9060E6B32}" srcOrd="21" destOrd="0" presId="urn:microsoft.com/office/officeart/2005/8/layout/list1"/>
    <dgm:cxn modelId="{B380B034-E023-4C5A-9CBE-DA3D91604974}" type="presParOf" srcId="{8A2E10FC-B2EB-3145-8CDA-75767EB7F1AC}" destId="{E66DD766-58E5-964E-B65C-2E4CABC8568D}"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F5FCD2F-1714-C84A-A323-FAFD138949BE}" type="doc">
      <dgm:prSet loTypeId="urn:microsoft.com/office/officeart/2005/8/layout/vList2" loCatId="" qsTypeId="urn:microsoft.com/office/officeart/2005/8/quickstyle/simple4" qsCatId="simple" csTypeId="urn:microsoft.com/office/officeart/2005/8/colors/colorful5" csCatId="colorful" phldr="1"/>
      <dgm:spPr/>
      <dgm:t>
        <a:bodyPr/>
        <a:lstStyle/>
        <a:p>
          <a:endParaRPr lang="hu-HU"/>
        </a:p>
      </dgm:t>
    </dgm:pt>
    <dgm:pt modelId="{EA99E667-6E39-CA49-9E7B-44F949A28BC8}">
      <dgm:prSet phldrT="[Text]"/>
      <dgm:spPr/>
      <dgm:t>
        <a:bodyPr/>
        <a:lstStyle/>
        <a:p>
          <a:r>
            <a:rPr lang="hu-HU" altLang="en-US" b="1" dirty="0">
              <a:latin typeface="Arial" panose="020B0604020202020204" pitchFamily="34" charset="0"/>
              <a:ea typeface="Calibri" charset="0"/>
              <a:cs typeface="Arial" panose="020B0604020202020204" pitchFamily="34" charset="0"/>
            </a:rPr>
            <a:t>Beszűkülés</a:t>
          </a:r>
          <a:endParaRPr lang="hu-HU" dirty="0">
            <a:latin typeface="Arial" panose="020B0604020202020204" pitchFamily="34" charset="0"/>
            <a:ea typeface="Calibri" charset="0"/>
            <a:cs typeface="Arial" panose="020B0604020202020204" pitchFamily="34" charset="0"/>
          </a:endParaRPr>
        </a:p>
      </dgm:t>
    </dgm:pt>
    <dgm:pt modelId="{79ECCAE1-4FAE-9245-BF88-5835AD7A3FB5}" type="parTrans" cxnId="{03DE4025-6F01-D44B-8E47-D496C06F7139}">
      <dgm:prSet/>
      <dgm:spPr/>
      <dgm:t>
        <a:bodyPr/>
        <a:lstStyle/>
        <a:p>
          <a:endParaRPr lang="hu-HU">
            <a:solidFill>
              <a:schemeClr val="bg1"/>
            </a:solidFill>
            <a:latin typeface="Calibri" charset="0"/>
            <a:ea typeface="Calibri" charset="0"/>
            <a:cs typeface="Calibri" charset="0"/>
          </a:endParaRPr>
        </a:p>
      </dgm:t>
    </dgm:pt>
    <dgm:pt modelId="{4494361B-8A3F-2549-9FC5-97B6C63875B8}" type="sibTrans" cxnId="{03DE4025-6F01-D44B-8E47-D496C06F7139}">
      <dgm:prSet/>
      <dgm:spPr/>
      <dgm:t>
        <a:bodyPr/>
        <a:lstStyle/>
        <a:p>
          <a:endParaRPr lang="hu-HU">
            <a:solidFill>
              <a:schemeClr val="bg1"/>
            </a:solidFill>
            <a:latin typeface="Calibri" charset="0"/>
            <a:ea typeface="Calibri" charset="0"/>
            <a:cs typeface="Calibri" charset="0"/>
          </a:endParaRPr>
        </a:p>
      </dgm:t>
    </dgm:pt>
    <dgm:pt modelId="{082309BC-E2EB-E549-A5D7-668F74BE7689}">
      <dgm:prSet/>
      <dgm:spPr/>
      <dgm:t>
        <a:bodyPr/>
        <a:lstStyle/>
        <a:p>
          <a:r>
            <a:rPr lang="hu-HU" altLang="en-US" b="1" dirty="0">
              <a:latin typeface="Arial" panose="020B0604020202020204" pitchFamily="34" charset="0"/>
              <a:ea typeface="Calibri" charset="0"/>
              <a:cs typeface="Arial" panose="020B0604020202020204" pitchFamily="34" charset="0"/>
            </a:rPr>
            <a:t>Agresszív indulat</a:t>
          </a:r>
          <a:endParaRPr lang="hu-HU" altLang="en-US" dirty="0">
            <a:latin typeface="Arial" panose="020B0604020202020204" pitchFamily="34" charset="0"/>
            <a:ea typeface="Calibri" charset="0"/>
            <a:cs typeface="Arial" panose="020B0604020202020204" pitchFamily="34" charset="0"/>
          </a:endParaRPr>
        </a:p>
      </dgm:t>
    </dgm:pt>
    <dgm:pt modelId="{3DD7BC0D-394B-A14E-9AFF-9FC2D37DF1F4}" type="parTrans" cxnId="{CFF83AF3-9C78-F540-8699-EA4E663253A0}">
      <dgm:prSet/>
      <dgm:spPr/>
      <dgm:t>
        <a:bodyPr/>
        <a:lstStyle/>
        <a:p>
          <a:endParaRPr lang="hu-HU">
            <a:solidFill>
              <a:schemeClr val="bg1"/>
            </a:solidFill>
            <a:latin typeface="Calibri" charset="0"/>
            <a:ea typeface="Calibri" charset="0"/>
            <a:cs typeface="Calibri" charset="0"/>
          </a:endParaRPr>
        </a:p>
      </dgm:t>
    </dgm:pt>
    <dgm:pt modelId="{9E4E2FCD-1636-6743-9270-FC88771D5AE9}" type="sibTrans" cxnId="{CFF83AF3-9C78-F540-8699-EA4E663253A0}">
      <dgm:prSet/>
      <dgm:spPr/>
      <dgm:t>
        <a:bodyPr/>
        <a:lstStyle/>
        <a:p>
          <a:endParaRPr lang="hu-HU">
            <a:solidFill>
              <a:schemeClr val="bg1"/>
            </a:solidFill>
            <a:latin typeface="Calibri" charset="0"/>
            <a:ea typeface="Calibri" charset="0"/>
            <a:cs typeface="Calibri" charset="0"/>
          </a:endParaRPr>
        </a:p>
      </dgm:t>
    </dgm:pt>
    <dgm:pt modelId="{19DA25C4-5360-1342-BDDE-BB3D31F91109}">
      <dgm:prSet/>
      <dgm:spPr/>
      <dgm:t>
        <a:bodyPr/>
        <a:lstStyle/>
        <a:p>
          <a:r>
            <a:rPr lang="hu-HU" altLang="en-US" b="1" dirty="0">
              <a:latin typeface="Arial" panose="020B0604020202020204" pitchFamily="34" charset="0"/>
              <a:ea typeface="Calibri" charset="0"/>
              <a:cs typeface="Arial" panose="020B0604020202020204" pitchFamily="34" charset="0"/>
            </a:rPr>
            <a:t>Fokozott, erőteljes öngyilkossági fantáziák</a:t>
          </a:r>
          <a:endParaRPr lang="hu-HU" altLang="en-US" dirty="0">
            <a:latin typeface="Arial" panose="020B0604020202020204" pitchFamily="34" charset="0"/>
            <a:ea typeface="Calibri" charset="0"/>
            <a:cs typeface="Arial" panose="020B0604020202020204" pitchFamily="34" charset="0"/>
          </a:endParaRPr>
        </a:p>
      </dgm:t>
    </dgm:pt>
    <dgm:pt modelId="{6A9A37CC-0FA4-4748-A88E-ECF9CFDC8911}" type="parTrans" cxnId="{DD7C339C-4E30-9746-AA31-2A0B608A05DA}">
      <dgm:prSet/>
      <dgm:spPr/>
      <dgm:t>
        <a:bodyPr/>
        <a:lstStyle/>
        <a:p>
          <a:endParaRPr lang="hu-HU">
            <a:solidFill>
              <a:schemeClr val="bg1"/>
            </a:solidFill>
            <a:latin typeface="Calibri" charset="0"/>
            <a:ea typeface="Calibri" charset="0"/>
            <a:cs typeface="Calibri" charset="0"/>
          </a:endParaRPr>
        </a:p>
      </dgm:t>
    </dgm:pt>
    <dgm:pt modelId="{2C7E9E1A-410F-9140-B232-FBD586D7B5BB}" type="sibTrans" cxnId="{DD7C339C-4E30-9746-AA31-2A0B608A05DA}">
      <dgm:prSet/>
      <dgm:spPr/>
      <dgm:t>
        <a:bodyPr/>
        <a:lstStyle/>
        <a:p>
          <a:endParaRPr lang="hu-HU">
            <a:solidFill>
              <a:schemeClr val="bg1"/>
            </a:solidFill>
            <a:latin typeface="Calibri" charset="0"/>
            <a:ea typeface="Calibri" charset="0"/>
            <a:cs typeface="Calibri" charset="0"/>
          </a:endParaRPr>
        </a:p>
      </dgm:t>
    </dgm:pt>
    <dgm:pt modelId="{5FCB9CF5-E290-9C45-B780-F2A8385F60FF}">
      <dgm:prSet phldrT="[Text]"/>
      <dgm:spPr/>
      <dgm:t>
        <a:bodyPr/>
        <a:lstStyle/>
        <a:p>
          <a:r>
            <a:rPr lang="hu-HU" altLang="en-US" dirty="0">
              <a:latin typeface="Arial" panose="020B0604020202020204" pitchFamily="34" charset="0"/>
              <a:ea typeface="Calibri" charset="0"/>
              <a:cs typeface="Arial" panose="020B0604020202020204" pitchFamily="34" charset="0"/>
            </a:rPr>
            <a:t>Többféle értelemben jelenik meg:  a  gondolkodás  merev, sematikus,  érzelmi beszűkülés, emberi kapcsolatok leértékelődése, izoláció vagy függőség</a:t>
          </a:r>
          <a:endParaRPr lang="hu-HU" dirty="0">
            <a:latin typeface="Arial" panose="020B0604020202020204" pitchFamily="34" charset="0"/>
            <a:ea typeface="Calibri" charset="0"/>
            <a:cs typeface="Arial" panose="020B0604020202020204" pitchFamily="34" charset="0"/>
          </a:endParaRPr>
        </a:p>
      </dgm:t>
    </dgm:pt>
    <dgm:pt modelId="{C2A43055-8646-9849-B5F6-4E17F6E5D585}" type="parTrans" cxnId="{87F75C68-E41A-3D4A-B433-450BBA06839E}">
      <dgm:prSet/>
      <dgm:spPr/>
      <dgm:t>
        <a:bodyPr/>
        <a:lstStyle/>
        <a:p>
          <a:endParaRPr lang="hu-HU">
            <a:solidFill>
              <a:schemeClr val="bg1"/>
            </a:solidFill>
            <a:latin typeface="Calibri" charset="0"/>
            <a:ea typeface="Calibri" charset="0"/>
            <a:cs typeface="Calibri" charset="0"/>
          </a:endParaRPr>
        </a:p>
      </dgm:t>
    </dgm:pt>
    <dgm:pt modelId="{8C019F85-023A-B44C-8650-814D3FA87731}" type="sibTrans" cxnId="{87F75C68-E41A-3D4A-B433-450BBA06839E}">
      <dgm:prSet/>
      <dgm:spPr/>
      <dgm:t>
        <a:bodyPr/>
        <a:lstStyle/>
        <a:p>
          <a:endParaRPr lang="hu-HU">
            <a:solidFill>
              <a:schemeClr val="bg1"/>
            </a:solidFill>
            <a:latin typeface="Calibri" charset="0"/>
            <a:ea typeface="Calibri" charset="0"/>
            <a:cs typeface="Calibri" charset="0"/>
          </a:endParaRPr>
        </a:p>
      </dgm:t>
    </dgm:pt>
    <dgm:pt modelId="{0E9CA1A6-61C2-D54F-96DE-65F489B91EAA}">
      <dgm:prSet/>
      <dgm:spPr/>
      <dgm:t>
        <a:bodyPr/>
        <a:lstStyle/>
        <a:p>
          <a:r>
            <a:rPr lang="hu-HU" altLang="en-US" dirty="0">
              <a:latin typeface="Arial" panose="020B0604020202020204" pitchFamily="34" charset="0"/>
              <a:ea typeface="Calibri" charset="0"/>
              <a:cs typeface="Arial" panose="020B0604020202020204" pitchFamily="34" charset="0"/>
            </a:rPr>
            <a:t>A beteg frusztrálható, a nagy indulati feszültség  a pszichológiai  gátló folyamatok miatt nem tud megjelenni, önmaga ellen fordul</a:t>
          </a:r>
        </a:p>
      </dgm:t>
    </dgm:pt>
    <dgm:pt modelId="{5431C070-2319-B542-98EC-E9EBC1A203D7}" type="parTrans" cxnId="{EF73807A-DC99-624A-8FFA-41867EAE526C}">
      <dgm:prSet/>
      <dgm:spPr/>
      <dgm:t>
        <a:bodyPr/>
        <a:lstStyle/>
        <a:p>
          <a:endParaRPr lang="hu-HU">
            <a:solidFill>
              <a:schemeClr val="bg1"/>
            </a:solidFill>
            <a:latin typeface="Calibri" charset="0"/>
            <a:ea typeface="Calibri" charset="0"/>
            <a:cs typeface="Calibri" charset="0"/>
          </a:endParaRPr>
        </a:p>
      </dgm:t>
    </dgm:pt>
    <dgm:pt modelId="{8B3666D2-CE2B-6549-87DF-8803D1B283B2}" type="sibTrans" cxnId="{EF73807A-DC99-624A-8FFA-41867EAE526C}">
      <dgm:prSet/>
      <dgm:spPr/>
      <dgm:t>
        <a:bodyPr/>
        <a:lstStyle/>
        <a:p>
          <a:endParaRPr lang="hu-HU">
            <a:solidFill>
              <a:schemeClr val="bg1"/>
            </a:solidFill>
            <a:latin typeface="Calibri" charset="0"/>
            <a:ea typeface="Calibri" charset="0"/>
            <a:cs typeface="Calibri" charset="0"/>
          </a:endParaRPr>
        </a:p>
      </dgm:t>
    </dgm:pt>
    <dgm:pt modelId="{964F0C1A-7A41-DF49-B330-6B8F58B45AC9}">
      <dgm:prSet/>
      <dgm:spPr/>
      <dgm:t>
        <a:bodyPr/>
        <a:lstStyle/>
        <a:p>
          <a:r>
            <a:rPr lang="hu-HU" altLang="en-US" dirty="0">
              <a:latin typeface="Arial" panose="020B0604020202020204" pitchFamily="34" charset="0"/>
              <a:ea typeface="Calibri" charset="0"/>
              <a:cs typeface="Arial" panose="020B0604020202020204" pitchFamily="34" charset="0"/>
            </a:rPr>
            <a:t>Érzékletes képekben jelennek meg problémái, </a:t>
          </a:r>
          <a:r>
            <a:rPr lang="hu-HU" altLang="en-US" dirty="0" err="1">
              <a:latin typeface="Arial" panose="020B0604020202020204" pitchFamily="34" charset="0"/>
              <a:ea typeface="Calibri" charset="0"/>
              <a:cs typeface="Arial" panose="020B0604020202020204" pitchFamily="34" charset="0"/>
            </a:rPr>
            <a:t>körvonalazódik</a:t>
          </a:r>
          <a:r>
            <a:rPr lang="hu-HU" altLang="en-US" dirty="0">
              <a:latin typeface="Arial" panose="020B0604020202020204" pitchFamily="34" charset="0"/>
              <a:ea typeface="Calibri" charset="0"/>
              <a:cs typeface="Arial" panose="020B0604020202020204" pitchFamily="34" charset="0"/>
            </a:rPr>
            <a:t> az öngyilkosság kivitelezése</a:t>
          </a:r>
        </a:p>
      </dgm:t>
    </dgm:pt>
    <dgm:pt modelId="{8D8397D7-C4B7-5A46-8785-A18F9711E65F}" type="parTrans" cxnId="{DE291A63-A28E-104F-A8D3-CC9E651438D2}">
      <dgm:prSet/>
      <dgm:spPr/>
      <dgm:t>
        <a:bodyPr/>
        <a:lstStyle/>
        <a:p>
          <a:endParaRPr lang="hu-HU">
            <a:solidFill>
              <a:schemeClr val="bg1"/>
            </a:solidFill>
            <a:latin typeface="Calibri" charset="0"/>
            <a:ea typeface="Calibri" charset="0"/>
            <a:cs typeface="Calibri" charset="0"/>
          </a:endParaRPr>
        </a:p>
      </dgm:t>
    </dgm:pt>
    <dgm:pt modelId="{A6ED0648-0C9D-8044-9727-97FC7AAC183E}" type="sibTrans" cxnId="{DE291A63-A28E-104F-A8D3-CC9E651438D2}">
      <dgm:prSet/>
      <dgm:spPr/>
      <dgm:t>
        <a:bodyPr/>
        <a:lstStyle/>
        <a:p>
          <a:endParaRPr lang="hu-HU">
            <a:solidFill>
              <a:schemeClr val="bg1"/>
            </a:solidFill>
            <a:latin typeface="Calibri" charset="0"/>
            <a:ea typeface="Calibri" charset="0"/>
            <a:cs typeface="Calibri" charset="0"/>
          </a:endParaRPr>
        </a:p>
      </dgm:t>
    </dgm:pt>
    <dgm:pt modelId="{9215CC6D-1E72-EA4F-BEF7-9DF7609C7DCC}" type="pres">
      <dgm:prSet presAssocID="{7F5FCD2F-1714-C84A-A323-FAFD138949BE}" presName="linear" presStyleCnt="0">
        <dgm:presLayoutVars>
          <dgm:animLvl val="lvl"/>
          <dgm:resizeHandles val="exact"/>
        </dgm:presLayoutVars>
      </dgm:prSet>
      <dgm:spPr/>
      <dgm:t>
        <a:bodyPr/>
        <a:lstStyle/>
        <a:p>
          <a:endParaRPr lang="hu-HU"/>
        </a:p>
      </dgm:t>
    </dgm:pt>
    <dgm:pt modelId="{98F583F3-1CB3-144F-B80B-C7A953951D14}" type="pres">
      <dgm:prSet presAssocID="{EA99E667-6E39-CA49-9E7B-44F949A28BC8}" presName="parentText" presStyleLbl="node1" presStyleIdx="0" presStyleCnt="3">
        <dgm:presLayoutVars>
          <dgm:chMax val="0"/>
          <dgm:bulletEnabled val="1"/>
        </dgm:presLayoutVars>
      </dgm:prSet>
      <dgm:spPr/>
      <dgm:t>
        <a:bodyPr/>
        <a:lstStyle/>
        <a:p>
          <a:endParaRPr lang="hu-HU"/>
        </a:p>
      </dgm:t>
    </dgm:pt>
    <dgm:pt modelId="{CFDB6AC6-8CB8-2F4E-BA5C-DAE83CBC8202}" type="pres">
      <dgm:prSet presAssocID="{EA99E667-6E39-CA49-9E7B-44F949A28BC8}" presName="childText" presStyleLbl="revTx" presStyleIdx="0" presStyleCnt="3">
        <dgm:presLayoutVars>
          <dgm:bulletEnabled val="1"/>
        </dgm:presLayoutVars>
      </dgm:prSet>
      <dgm:spPr/>
      <dgm:t>
        <a:bodyPr/>
        <a:lstStyle/>
        <a:p>
          <a:endParaRPr lang="hu-HU"/>
        </a:p>
      </dgm:t>
    </dgm:pt>
    <dgm:pt modelId="{77E177A9-30A4-7F4C-95A5-2C7DDC40742C}" type="pres">
      <dgm:prSet presAssocID="{082309BC-E2EB-E549-A5D7-668F74BE7689}" presName="parentText" presStyleLbl="node1" presStyleIdx="1" presStyleCnt="3">
        <dgm:presLayoutVars>
          <dgm:chMax val="0"/>
          <dgm:bulletEnabled val="1"/>
        </dgm:presLayoutVars>
      </dgm:prSet>
      <dgm:spPr/>
      <dgm:t>
        <a:bodyPr/>
        <a:lstStyle/>
        <a:p>
          <a:endParaRPr lang="hu-HU"/>
        </a:p>
      </dgm:t>
    </dgm:pt>
    <dgm:pt modelId="{36C1C453-91C4-5E4E-8305-C501C9965154}" type="pres">
      <dgm:prSet presAssocID="{082309BC-E2EB-E549-A5D7-668F74BE7689}" presName="childText" presStyleLbl="revTx" presStyleIdx="1" presStyleCnt="3">
        <dgm:presLayoutVars>
          <dgm:bulletEnabled val="1"/>
        </dgm:presLayoutVars>
      </dgm:prSet>
      <dgm:spPr/>
      <dgm:t>
        <a:bodyPr/>
        <a:lstStyle/>
        <a:p>
          <a:endParaRPr lang="hu-HU"/>
        </a:p>
      </dgm:t>
    </dgm:pt>
    <dgm:pt modelId="{44B8B8FF-35DB-9342-B215-09A75E43B173}" type="pres">
      <dgm:prSet presAssocID="{19DA25C4-5360-1342-BDDE-BB3D31F91109}" presName="parentText" presStyleLbl="node1" presStyleIdx="2" presStyleCnt="3">
        <dgm:presLayoutVars>
          <dgm:chMax val="0"/>
          <dgm:bulletEnabled val="1"/>
        </dgm:presLayoutVars>
      </dgm:prSet>
      <dgm:spPr/>
      <dgm:t>
        <a:bodyPr/>
        <a:lstStyle/>
        <a:p>
          <a:endParaRPr lang="hu-HU"/>
        </a:p>
      </dgm:t>
    </dgm:pt>
    <dgm:pt modelId="{27EF0AEF-5785-5244-9999-677E568E414A}" type="pres">
      <dgm:prSet presAssocID="{19DA25C4-5360-1342-BDDE-BB3D31F91109}" presName="childText" presStyleLbl="revTx" presStyleIdx="2" presStyleCnt="3">
        <dgm:presLayoutVars>
          <dgm:bulletEnabled val="1"/>
        </dgm:presLayoutVars>
      </dgm:prSet>
      <dgm:spPr/>
      <dgm:t>
        <a:bodyPr/>
        <a:lstStyle/>
        <a:p>
          <a:endParaRPr lang="hu-HU"/>
        </a:p>
      </dgm:t>
    </dgm:pt>
  </dgm:ptLst>
  <dgm:cxnLst>
    <dgm:cxn modelId="{87F75C68-E41A-3D4A-B433-450BBA06839E}" srcId="{EA99E667-6E39-CA49-9E7B-44F949A28BC8}" destId="{5FCB9CF5-E290-9C45-B780-F2A8385F60FF}" srcOrd="0" destOrd="0" parTransId="{C2A43055-8646-9849-B5F6-4E17F6E5D585}" sibTransId="{8C019F85-023A-B44C-8650-814D3FA87731}"/>
    <dgm:cxn modelId="{46D2092A-BD42-41DA-8DAD-5DD5CDB1B990}" type="presOf" srcId="{0E9CA1A6-61C2-D54F-96DE-65F489B91EAA}" destId="{36C1C453-91C4-5E4E-8305-C501C9965154}" srcOrd="0" destOrd="0" presId="urn:microsoft.com/office/officeart/2005/8/layout/vList2"/>
    <dgm:cxn modelId="{0B90BC6B-AF6A-435C-8C90-18C043C76B56}" type="presOf" srcId="{EA99E667-6E39-CA49-9E7B-44F949A28BC8}" destId="{98F583F3-1CB3-144F-B80B-C7A953951D14}" srcOrd="0" destOrd="0" presId="urn:microsoft.com/office/officeart/2005/8/layout/vList2"/>
    <dgm:cxn modelId="{EF73807A-DC99-624A-8FFA-41867EAE526C}" srcId="{082309BC-E2EB-E549-A5D7-668F74BE7689}" destId="{0E9CA1A6-61C2-D54F-96DE-65F489B91EAA}" srcOrd="0" destOrd="0" parTransId="{5431C070-2319-B542-98EC-E9EBC1A203D7}" sibTransId="{8B3666D2-CE2B-6549-87DF-8803D1B283B2}"/>
    <dgm:cxn modelId="{8728660F-4FDE-4A35-8BE9-2C7CBA60C041}" type="presOf" srcId="{082309BC-E2EB-E549-A5D7-668F74BE7689}" destId="{77E177A9-30A4-7F4C-95A5-2C7DDC40742C}" srcOrd="0" destOrd="0" presId="urn:microsoft.com/office/officeart/2005/8/layout/vList2"/>
    <dgm:cxn modelId="{9DFFB1D6-41D4-4DA3-94FA-2290687778D6}" type="presOf" srcId="{19DA25C4-5360-1342-BDDE-BB3D31F91109}" destId="{44B8B8FF-35DB-9342-B215-09A75E43B173}" srcOrd="0" destOrd="0" presId="urn:microsoft.com/office/officeart/2005/8/layout/vList2"/>
    <dgm:cxn modelId="{31A8E3BC-6243-4055-A304-3BA65318F339}" type="presOf" srcId="{7F5FCD2F-1714-C84A-A323-FAFD138949BE}" destId="{9215CC6D-1E72-EA4F-BEF7-9DF7609C7DCC}" srcOrd="0" destOrd="0" presId="urn:microsoft.com/office/officeart/2005/8/layout/vList2"/>
    <dgm:cxn modelId="{0266EA8C-0680-434A-A5A0-3E63743C932B}" type="presOf" srcId="{964F0C1A-7A41-DF49-B330-6B8F58B45AC9}" destId="{27EF0AEF-5785-5244-9999-677E568E414A}" srcOrd="0" destOrd="0" presId="urn:microsoft.com/office/officeart/2005/8/layout/vList2"/>
    <dgm:cxn modelId="{CFF83AF3-9C78-F540-8699-EA4E663253A0}" srcId="{7F5FCD2F-1714-C84A-A323-FAFD138949BE}" destId="{082309BC-E2EB-E549-A5D7-668F74BE7689}" srcOrd="1" destOrd="0" parTransId="{3DD7BC0D-394B-A14E-9AFF-9FC2D37DF1F4}" sibTransId="{9E4E2FCD-1636-6743-9270-FC88771D5AE9}"/>
    <dgm:cxn modelId="{DE291A63-A28E-104F-A8D3-CC9E651438D2}" srcId="{19DA25C4-5360-1342-BDDE-BB3D31F91109}" destId="{964F0C1A-7A41-DF49-B330-6B8F58B45AC9}" srcOrd="0" destOrd="0" parTransId="{8D8397D7-C4B7-5A46-8785-A18F9711E65F}" sibTransId="{A6ED0648-0C9D-8044-9727-97FC7AAC183E}"/>
    <dgm:cxn modelId="{48EADB93-B78D-4DC2-AD61-563FA6406633}" type="presOf" srcId="{5FCB9CF5-E290-9C45-B780-F2A8385F60FF}" destId="{CFDB6AC6-8CB8-2F4E-BA5C-DAE83CBC8202}" srcOrd="0" destOrd="0" presId="urn:microsoft.com/office/officeart/2005/8/layout/vList2"/>
    <dgm:cxn modelId="{DD7C339C-4E30-9746-AA31-2A0B608A05DA}" srcId="{7F5FCD2F-1714-C84A-A323-FAFD138949BE}" destId="{19DA25C4-5360-1342-BDDE-BB3D31F91109}" srcOrd="2" destOrd="0" parTransId="{6A9A37CC-0FA4-4748-A88E-ECF9CFDC8911}" sibTransId="{2C7E9E1A-410F-9140-B232-FBD586D7B5BB}"/>
    <dgm:cxn modelId="{03DE4025-6F01-D44B-8E47-D496C06F7139}" srcId="{7F5FCD2F-1714-C84A-A323-FAFD138949BE}" destId="{EA99E667-6E39-CA49-9E7B-44F949A28BC8}" srcOrd="0" destOrd="0" parTransId="{79ECCAE1-4FAE-9245-BF88-5835AD7A3FB5}" sibTransId="{4494361B-8A3F-2549-9FC5-97B6C63875B8}"/>
    <dgm:cxn modelId="{E5A3BF8D-4955-4ECA-8639-06E5C2C4893D}" type="presParOf" srcId="{9215CC6D-1E72-EA4F-BEF7-9DF7609C7DCC}" destId="{98F583F3-1CB3-144F-B80B-C7A953951D14}" srcOrd="0" destOrd="0" presId="urn:microsoft.com/office/officeart/2005/8/layout/vList2"/>
    <dgm:cxn modelId="{1B56435B-AA1B-489E-89BD-05128D1BDCC1}" type="presParOf" srcId="{9215CC6D-1E72-EA4F-BEF7-9DF7609C7DCC}" destId="{CFDB6AC6-8CB8-2F4E-BA5C-DAE83CBC8202}" srcOrd="1" destOrd="0" presId="urn:microsoft.com/office/officeart/2005/8/layout/vList2"/>
    <dgm:cxn modelId="{C0A3BAF1-3E5F-4741-A896-9D07C1433C28}" type="presParOf" srcId="{9215CC6D-1E72-EA4F-BEF7-9DF7609C7DCC}" destId="{77E177A9-30A4-7F4C-95A5-2C7DDC40742C}" srcOrd="2" destOrd="0" presId="urn:microsoft.com/office/officeart/2005/8/layout/vList2"/>
    <dgm:cxn modelId="{DC7B4804-597D-4790-8968-B99F5D732302}" type="presParOf" srcId="{9215CC6D-1E72-EA4F-BEF7-9DF7609C7DCC}" destId="{36C1C453-91C4-5E4E-8305-C501C9965154}" srcOrd="3" destOrd="0" presId="urn:microsoft.com/office/officeart/2005/8/layout/vList2"/>
    <dgm:cxn modelId="{ECBDCADB-A030-4299-9C41-4430CF3E2529}" type="presParOf" srcId="{9215CC6D-1E72-EA4F-BEF7-9DF7609C7DCC}" destId="{44B8B8FF-35DB-9342-B215-09A75E43B173}" srcOrd="4" destOrd="0" presId="urn:microsoft.com/office/officeart/2005/8/layout/vList2"/>
    <dgm:cxn modelId="{95D821E5-B56C-41E8-99FF-4BA03F15855B}" type="presParOf" srcId="{9215CC6D-1E72-EA4F-BEF7-9DF7609C7DCC}" destId="{27EF0AEF-5785-5244-9999-677E568E414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CC53A0-4FCB-A64F-99B3-A8AB8DE59147}">
      <dsp:nvSpPr>
        <dsp:cNvPr id="0" name=""/>
        <dsp:cNvSpPr/>
      </dsp:nvSpPr>
      <dsp:spPr>
        <a:xfrm>
          <a:off x="0" y="434736"/>
          <a:ext cx="8455278" cy="873358"/>
        </a:xfrm>
        <a:prstGeom prst="round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hu-HU" altLang="en-US" sz="2700" kern="1200" dirty="0">
              <a:latin typeface="Arial" panose="020B0604020202020204" pitchFamily="34" charset="0"/>
              <a:ea typeface="Calibri" charset="0"/>
              <a:cs typeface="Arial" panose="020B0604020202020204" pitchFamily="34" charset="0"/>
            </a:rPr>
            <a:t>Depresszió + pánikbetegség (20-25%-os egybeesés)</a:t>
          </a:r>
          <a:endParaRPr lang="hu-HU" sz="2700" kern="1200" dirty="0">
            <a:latin typeface="Arial" panose="020B0604020202020204" pitchFamily="34" charset="0"/>
            <a:ea typeface="Calibri" charset="0"/>
            <a:cs typeface="Arial" panose="020B0604020202020204" pitchFamily="34" charset="0"/>
          </a:endParaRPr>
        </a:p>
      </dsp:txBody>
      <dsp:txXfrm>
        <a:off x="42634" y="477370"/>
        <a:ext cx="8370010" cy="788090"/>
      </dsp:txXfrm>
    </dsp:sp>
    <dsp:sp modelId="{9E99D47A-524E-C249-971A-6F3B80494A62}">
      <dsp:nvSpPr>
        <dsp:cNvPr id="0" name=""/>
        <dsp:cNvSpPr/>
      </dsp:nvSpPr>
      <dsp:spPr>
        <a:xfrm>
          <a:off x="0" y="1330908"/>
          <a:ext cx="8455278" cy="774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455"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hu-HU" altLang="en-US" sz="2100" kern="1200" dirty="0">
              <a:latin typeface="Arial" panose="020B0604020202020204" pitchFamily="34" charset="0"/>
              <a:ea typeface="Calibri" charset="0"/>
              <a:cs typeface="Arial" panose="020B0604020202020204" pitchFamily="34" charset="0"/>
            </a:rPr>
            <a:t>A gyakori szív, hasi ill. kp. idegrendszeri panaszok </a:t>
          </a:r>
          <a:r>
            <a:rPr lang="hu-HU" altLang="en-US" sz="2100" kern="1200" dirty="0" err="1">
              <a:latin typeface="Arial" panose="020B0604020202020204" pitchFamily="34" charset="0"/>
              <a:ea typeface="Calibri" charset="0"/>
              <a:cs typeface="Arial" panose="020B0604020202020204" pitchFamily="34" charset="0"/>
            </a:rPr>
            <a:t>félrevezetőek</a:t>
          </a:r>
          <a:r>
            <a:rPr lang="hu-HU" altLang="en-US" sz="2100" kern="1200" dirty="0">
              <a:latin typeface="Arial" panose="020B0604020202020204" pitchFamily="34" charset="0"/>
              <a:ea typeface="Calibri" charset="0"/>
              <a:cs typeface="Arial" panose="020B0604020202020204" pitchFamily="34" charset="0"/>
            </a:rPr>
            <a:t> lehetnek</a:t>
          </a:r>
          <a:endParaRPr lang="hu-HU" sz="2100" kern="1200" dirty="0">
            <a:latin typeface="Arial" panose="020B0604020202020204" pitchFamily="34" charset="0"/>
            <a:ea typeface="Calibri" charset="0"/>
            <a:cs typeface="Arial" panose="020B0604020202020204" pitchFamily="34" charset="0"/>
          </a:endParaRPr>
        </a:p>
      </dsp:txBody>
      <dsp:txXfrm>
        <a:off x="0" y="1330908"/>
        <a:ext cx="8455278" cy="774101"/>
      </dsp:txXfrm>
    </dsp:sp>
    <dsp:sp modelId="{38224997-0B97-C441-B525-63CCD15D0F52}">
      <dsp:nvSpPr>
        <dsp:cNvPr id="0" name=""/>
        <dsp:cNvSpPr/>
      </dsp:nvSpPr>
      <dsp:spPr>
        <a:xfrm>
          <a:off x="0" y="2032834"/>
          <a:ext cx="8455278" cy="801395"/>
        </a:xfrm>
        <a:prstGeom prst="roundRect">
          <a:avLst/>
        </a:prstGeom>
        <a:gradFill rotWithShape="0">
          <a:gsLst>
            <a:gs pos="0">
              <a:schemeClr val="accent5">
                <a:hueOff val="-4966938"/>
                <a:satOff val="19906"/>
                <a:lumOff val="4314"/>
                <a:alphaOff val="0"/>
                <a:tint val="100000"/>
                <a:shade val="100000"/>
                <a:satMod val="130000"/>
              </a:schemeClr>
            </a:gs>
            <a:gs pos="100000">
              <a:schemeClr val="accent5">
                <a:hueOff val="-4966938"/>
                <a:satOff val="19906"/>
                <a:lumOff val="431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hu-HU" altLang="en-US" sz="2700" kern="1200" dirty="0">
              <a:latin typeface="Arial" panose="020B0604020202020204" pitchFamily="34" charset="0"/>
              <a:ea typeface="Calibri" charset="0"/>
              <a:cs typeface="Arial" panose="020B0604020202020204" pitchFamily="34" charset="0"/>
            </a:rPr>
            <a:t>Depresszió + alkohol/drog-betegség</a:t>
          </a:r>
        </a:p>
      </dsp:txBody>
      <dsp:txXfrm>
        <a:off x="39121" y="2071955"/>
        <a:ext cx="8377036" cy="723153"/>
      </dsp:txXfrm>
    </dsp:sp>
    <dsp:sp modelId="{5695EFD6-ED4B-0A4B-BF31-320D57458778}">
      <dsp:nvSpPr>
        <dsp:cNvPr id="0" name=""/>
        <dsp:cNvSpPr/>
      </dsp:nvSpPr>
      <dsp:spPr>
        <a:xfrm>
          <a:off x="0" y="2906405"/>
          <a:ext cx="8455278" cy="748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455"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hu-HU" altLang="en-US" sz="2100" kern="1200" dirty="0">
              <a:latin typeface="Arial" panose="020B0604020202020204" pitchFamily="34" charset="0"/>
              <a:ea typeface="Calibri" charset="0"/>
              <a:cs typeface="Arial" panose="020B0604020202020204" pitchFamily="34" charset="0"/>
            </a:rPr>
            <a:t>A depressziós (férfi) betegek 20-25%-a másodlagosan szenvedélybeteg</a:t>
          </a:r>
        </a:p>
      </dsp:txBody>
      <dsp:txXfrm>
        <a:off x="0" y="2906405"/>
        <a:ext cx="8455278" cy="748490"/>
      </dsp:txXfrm>
    </dsp:sp>
    <dsp:sp modelId="{02AE4054-DAAB-4D40-8F69-08D336956428}">
      <dsp:nvSpPr>
        <dsp:cNvPr id="0" name=""/>
        <dsp:cNvSpPr/>
      </dsp:nvSpPr>
      <dsp:spPr>
        <a:xfrm>
          <a:off x="0" y="3654896"/>
          <a:ext cx="8455278" cy="666680"/>
        </a:xfrm>
        <a:prstGeom prst="roundRect">
          <a:avLst/>
        </a:prstGeom>
        <a:gradFill rotWithShape="0">
          <a:gsLst>
            <a:gs pos="0">
              <a:schemeClr val="accent5">
                <a:hueOff val="-9933876"/>
                <a:satOff val="39811"/>
                <a:lumOff val="8628"/>
                <a:alphaOff val="0"/>
                <a:tint val="100000"/>
                <a:shade val="100000"/>
                <a:satMod val="130000"/>
              </a:schemeClr>
            </a:gs>
            <a:gs pos="100000">
              <a:schemeClr val="accent5">
                <a:hueOff val="-9933876"/>
                <a:satOff val="39811"/>
                <a:lumOff val="862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hu-HU" altLang="en-US" sz="2700" kern="1200" dirty="0">
              <a:latin typeface="Arial" panose="020B0604020202020204" pitchFamily="34" charset="0"/>
              <a:ea typeface="Calibri" charset="0"/>
              <a:cs typeface="Arial" panose="020B0604020202020204" pitchFamily="34" charset="0"/>
            </a:rPr>
            <a:t>Depresszió + személyiségzavar</a:t>
          </a:r>
        </a:p>
      </dsp:txBody>
      <dsp:txXfrm>
        <a:off x="32545" y="3687441"/>
        <a:ext cx="8390188" cy="601590"/>
      </dsp:txXfrm>
    </dsp:sp>
    <dsp:sp modelId="{A2F1AD68-462E-8148-B4DD-3D31582DDC38}">
      <dsp:nvSpPr>
        <dsp:cNvPr id="0" name=""/>
        <dsp:cNvSpPr/>
      </dsp:nvSpPr>
      <dsp:spPr>
        <a:xfrm>
          <a:off x="0" y="4321576"/>
          <a:ext cx="8455278" cy="8174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455"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hu-HU" altLang="en-US" sz="2100" kern="1200" dirty="0">
              <a:latin typeface="Arial" panose="020B0604020202020204" pitchFamily="34" charset="0"/>
              <a:ea typeface="Calibri" charset="0"/>
              <a:cs typeface="Arial" panose="020B0604020202020204" pitchFamily="34" charset="0"/>
            </a:rPr>
            <a:t>(a depressziós betegek 10-15%-ánál súlyos személyiségzavar is van)</a:t>
          </a:r>
        </a:p>
      </dsp:txBody>
      <dsp:txXfrm>
        <a:off x="0" y="4321576"/>
        <a:ext cx="8455278" cy="8174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BA40CC-CF26-9542-9623-1CC5A3E716B1}">
      <dsp:nvSpPr>
        <dsp:cNvPr id="0" name=""/>
        <dsp:cNvSpPr/>
      </dsp:nvSpPr>
      <dsp:spPr>
        <a:xfrm>
          <a:off x="-5939629" y="-908928"/>
          <a:ext cx="7070927" cy="7070927"/>
        </a:xfrm>
        <a:prstGeom prst="blockArc">
          <a:avLst>
            <a:gd name="adj1" fmla="val 18900000"/>
            <a:gd name="adj2" fmla="val 2700000"/>
            <a:gd name="adj3" fmla="val 305"/>
          </a:avLst>
        </a:pr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1072DA-8924-AA4E-AA4A-822563FDE04F}">
      <dsp:nvSpPr>
        <dsp:cNvPr id="0" name=""/>
        <dsp:cNvSpPr/>
      </dsp:nvSpPr>
      <dsp:spPr>
        <a:xfrm>
          <a:off x="421397" y="276626"/>
          <a:ext cx="7568173" cy="553043"/>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8978" tIns="38100" rIns="38100" bIns="38100" numCol="1" spcCol="1270" anchor="ctr" anchorCtr="0">
          <a:noAutofit/>
        </a:bodyPr>
        <a:lstStyle/>
        <a:p>
          <a:pPr lvl="0" algn="l" defTabSz="666750">
            <a:lnSpc>
              <a:spcPct val="90000"/>
            </a:lnSpc>
            <a:spcBef>
              <a:spcPct val="0"/>
            </a:spcBef>
            <a:spcAft>
              <a:spcPct val="35000"/>
            </a:spcAft>
          </a:pPr>
          <a:r>
            <a:rPr lang="hu-HU" altLang="en-US" sz="1500" b="1" kern="1200" dirty="0">
              <a:effectLst/>
              <a:latin typeface="Arial" panose="020B0604020202020204" pitchFamily="34" charset="0"/>
              <a:ea typeface="Calibri" charset="0"/>
              <a:cs typeface="Arial" panose="020B0604020202020204" pitchFamily="34" charset="0"/>
            </a:rPr>
            <a:t>Minden évben kb. 1 millió ember hal meg öngyilkosság következtében.</a:t>
          </a:r>
          <a:endParaRPr lang="hu-HU" sz="1500" kern="1200" dirty="0">
            <a:latin typeface="Arial" panose="020B0604020202020204" pitchFamily="34" charset="0"/>
            <a:ea typeface="Calibri" charset="0"/>
            <a:cs typeface="Arial" panose="020B0604020202020204" pitchFamily="34" charset="0"/>
          </a:endParaRPr>
        </a:p>
      </dsp:txBody>
      <dsp:txXfrm>
        <a:off x="421397" y="276626"/>
        <a:ext cx="7568173" cy="553043"/>
      </dsp:txXfrm>
    </dsp:sp>
    <dsp:sp modelId="{444B1B69-ABC5-C04E-AE6A-DB96D35712BF}">
      <dsp:nvSpPr>
        <dsp:cNvPr id="0" name=""/>
        <dsp:cNvSpPr/>
      </dsp:nvSpPr>
      <dsp:spPr>
        <a:xfrm>
          <a:off x="75745" y="207496"/>
          <a:ext cx="691304" cy="691304"/>
        </a:xfrm>
        <a:prstGeom prst="ellipse">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6DE7C20-0330-D149-945A-FA067133DB6A}">
      <dsp:nvSpPr>
        <dsp:cNvPr id="0" name=""/>
        <dsp:cNvSpPr/>
      </dsp:nvSpPr>
      <dsp:spPr>
        <a:xfrm>
          <a:off x="876313" y="1106086"/>
          <a:ext cx="7113257" cy="553043"/>
        </a:xfrm>
        <a:prstGeom prst="rect">
          <a:avLst/>
        </a:prstGeom>
        <a:gradFill rotWithShape="0">
          <a:gsLst>
            <a:gs pos="0">
              <a:schemeClr val="accent5">
                <a:hueOff val="-1986775"/>
                <a:satOff val="7962"/>
                <a:lumOff val="1726"/>
                <a:alphaOff val="0"/>
                <a:tint val="100000"/>
                <a:shade val="100000"/>
                <a:satMod val="130000"/>
              </a:schemeClr>
            </a:gs>
            <a:gs pos="100000">
              <a:schemeClr val="accent5">
                <a:hueOff val="-1986775"/>
                <a:satOff val="7962"/>
                <a:lumOff val="172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8978" tIns="38100" rIns="38100" bIns="38100" numCol="1" spcCol="1270" anchor="ctr" anchorCtr="0">
          <a:noAutofit/>
        </a:bodyPr>
        <a:lstStyle/>
        <a:p>
          <a:pPr lvl="0" algn="l" defTabSz="666750">
            <a:lnSpc>
              <a:spcPct val="90000"/>
            </a:lnSpc>
            <a:spcBef>
              <a:spcPct val="0"/>
            </a:spcBef>
            <a:spcAft>
              <a:spcPct val="35000"/>
            </a:spcAft>
          </a:pPr>
          <a:r>
            <a:rPr lang="hu-HU" altLang="en-US" sz="1500" b="1" kern="1200" dirty="0">
              <a:effectLst/>
              <a:latin typeface="Arial" panose="020B0604020202020204" pitchFamily="34" charset="0"/>
              <a:ea typeface="Calibri" charset="0"/>
              <a:cs typeface="Arial" panose="020B0604020202020204" pitchFamily="34" charset="0"/>
            </a:rPr>
            <a:t>A globális öngyilkossági arány 16/100.000 fő</a:t>
          </a:r>
          <a:r>
            <a:rPr lang="hu-HU" altLang="en-US" sz="1500" b="1" kern="1200" dirty="0">
              <a:effectLst/>
              <a:latin typeface="Calibri" charset="0"/>
              <a:ea typeface="Calibri" charset="0"/>
              <a:cs typeface="Calibri" charset="0"/>
            </a:rPr>
            <a:t>.</a:t>
          </a:r>
        </a:p>
      </dsp:txBody>
      <dsp:txXfrm>
        <a:off x="876313" y="1106086"/>
        <a:ext cx="7113257" cy="553043"/>
      </dsp:txXfrm>
    </dsp:sp>
    <dsp:sp modelId="{D0402775-6E83-274D-807E-240CB0821074}">
      <dsp:nvSpPr>
        <dsp:cNvPr id="0" name=""/>
        <dsp:cNvSpPr/>
      </dsp:nvSpPr>
      <dsp:spPr>
        <a:xfrm>
          <a:off x="530661" y="1036956"/>
          <a:ext cx="691304" cy="691304"/>
        </a:xfrm>
        <a:prstGeom prst="ellipse">
          <a:avLst/>
        </a:prstGeom>
        <a:solidFill>
          <a:schemeClr val="lt1">
            <a:hueOff val="0"/>
            <a:satOff val="0"/>
            <a:lumOff val="0"/>
            <a:alphaOff val="0"/>
          </a:schemeClr>
        </a:solidFill>
        <a:ln w="9525" cap="flat" cmpd="sng" algn="ctr">
          <a:solidFill>
            <a:schemeClr val="accent5">
              <a:hueOff val="-1986775"/>
              <a:satOff val="7962"/>
              <a:lumOff val="1726"/>
              <a:alphaOff val="0"/>
            </a:schemeClr>
          </a:solidFill>
          <a:prstDash val="solid"/>
        </a:ln>
        <a:effectLst/>
      </dsp:spPr>
      <dsp:style>
        <a:lnRef idx="1">
          <a:scrgbClr r="0" g="0" b="0"/>
        </a:lnRef>
        <a:fillRef idx="1">
          <a:scrgbClr r="0" g="0" b="0"/>
        </a:fillRef>
        <a:effectRef idx="0">
          <a:scrgbClr r="0" g="0" b="0"/>
        </a:effectRef>
        <a:fontRef idx="minor"/>
      </dsp:style>
    </dsp:sp>
    <dsp:sp modelId="{75B42F6C-1497-5E48-8919-E0AD752EB7E5}">
      <dsp:nvSpPr>
        <dsp:cNvPr id="0" name=""/>
        <dsp:cNvSpPr/>
      </dsp:nvSpPr>
      <dsp:spPr>
        <a:xfrm>
          <a:off x="1084335" y="1935546"/>
          <a:ext cx="6905235" cy="553043"/>
        </a:xfrm>
        <a:prstGeom prst="rect">
          <a:avLst/>
        </a:prstGeom>
        <a:gradFill rotWithShape="0">
          <a:gsLst>
            <a:gs pos="0">
              <a:schemeClr val="accent5">
                <a:hueOff val="-3973551"/>
                <a:satOff val="15924"/>
                <a:lumOff val="3451"/>
                <a:alphaOff val="0"/>
                <a:tint val="100000"/>
                <a:shade val="100000"/>
                <a:satMod val="130000"/>
              </a:schemeClr>
            </a:gs>
            <a:gs pos="100000">
              <a:schemeClr val="accent5">
                <a:hueOff val="-3973551"/>
                <a:satOff val="15924"/>
                <a:lumOff val="3451"/>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8978" tIns="38100" rIns="38100" bIns="38100" numCol="1" spcCol="1270" anchor="ctr" anchorCtr="0">
          <a:noAutofit/>
        </a:bodyPr>
        <a:lstStyle/>
        <a:p>
          <a:pPr lvl="0" algn="l" defTabSz="666750">
            <a:lnSpc>
              <a:spcPct val="90000"/>
            </a:lnSpc>
            <a:spcBef>
              <a:spcPct val="0"/>
            </a:spcBef>
            <a:spcAft>
              <a:spcPct val="35000"/>
            </a:spcAft>
          </a:pPr>
          <a:r>
            <a:rPr lang="hu-HU" altLang="en-US" sz="1500" b="1" kern="1200" dirty="0">
              <a:effectLst/>
              <a:latin typeface="Arial" panose="020B0604020202020204" pitchFamily="34" charset="0"/>
              <a:ea typeface="Calibri" charset="0"/>
              <a:cs typeface="Arial" panose="020B0604020202020204" pitchFamily="34" charset="0"/>
            </a:rPr>
            <a:t>Minden 40. másodpercben meghal valaki öngyilkosság következtében.</a:t>
          </a:r>
        </a:p>
      </dsp:txBody>
      <dsp:txXfrm>
        <a:off x="1084335" y="1935546"/>
        <a:ext cx="6905235" cy="553043"/>
      </dsp:txXfrm>
    </dsp:sp>
    <dsp:sp modelId="{EA65580C-66C9-F44C-9D89-D4C3AF30365F}">
      <dsp:nvSpPr>
        <dsp:cNvPr id="0" name=""/>
        <dsp:cNvSpPr/>
      </dsp:nvSpPr>
      <dsp:spPr>
        <a:xfrm>
          <a:off x="738683" y="1866416"/>
          <a:ext cx="691304" cy="691304"/>
        </a:xfrm>
        <a:prstGeom prst="ellipse">
          <a:avLst/>
        </a:prstGeom>
        <a:solidFill>
          <a:schemeClr val="lt1">
            <a:hueOff val="0"/>
            <a:satOff val="0"/>
            <a:lumOff val="0"/>
            <a:alphaOff val="0"/>
          </a:schemeClr>
        </a:solidFill>
        <a:ln w="9525" cap="flat" cmpd="sng" algn="ctr">
          <a:solidFill>
            <a:schemeClr val="accent5">
              <a:hueOff val="-3973551"/>
              <a:satOff val="15924"/>
              <a:lumOff val="3451"/>
              <a:alphaOff val="0"/>
            </a:schemeClr>
          </a:solidFill>
          <a:prstDash val="solid"/>
        </a:ln>
        <a:effectLst/>
      </dsp:spPr>
      <dsp:style>
        <a:lnRef idx="1">
          <a:scrgbClr r="0" g="0" b="0"/>
        </a:lnRef>
        <a:fillRef idx="1">
          <a:scrgbClr r="0" g="0" b="0"/>
        </a:fillRef>
        <a:effectRef idx="0">
          <a:scrgbClr r="0" g="0" b="0"/>
        </a:effectRef>
        <a:fontRef idx="minor"/>
      </dsp:style>
    </dsp:sp>
    <dsp:sp modelId="{7903A604-5F25-9F47-8E8F-4594D3648EA4}">
      <dsp:nvSpPr>
        <dsp:cNvPr id="0" name=""/>
        <dsp:cNvSpPr/>
      </dsp:nvSpPr>
      <dsp:spPr>
        <a:xfrm>
          <a:off x="1084335" y="2764481"/>
          <a:ext cx="6905235" cy="553043"/>
        </a:xfrm>
        <a:prstGeom prst="rect">
          <a:avLst/>
        </a:prstGeom>
        <a:gradFill rotWithShape="0">
          <a:gsLst>
            <a:gs pos="0">
              <a:schemeClr val="accent5">
                <a:hueOff val="-5960326"/>
                <a:satOff val="23887"/>
                <a:lumOff val="5177"/>
                <a:alphaOff val="0"/>
                <a:tint val="100000"/>
                <a:shade val="100000"/>
                <a:satMod val="130000"/>
              </a:schemeClr>
            </a:gs>
            <a:gs pos="100000">
              <a:schemeClr val="accent5">
                <a:hueOff val="-5960326"/>
                <a:satOff val="23887"/>
                <a:lumOff val="517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8978" tIns="38100" rIns="38100" bIns="38100" numCol="1" spcCol="1270" anchor="ctr" anchorCtr="0">
          <a:noAutofit/>
        </a:bodyPr>
        <a:lstStyle/>
        <a:p>
          <a:pPr lvl="0" algn="l" defTabSz="666750">
            <a:lnSpc>
              <a:spcPct val="90000"/>
            </a:lnSpc>
            <a:spcBef>
              <a:spcPct val="0"/>
            </a:spcBef>
            <a:spcAft>
              <a:spcPct val="35000"/>
            </a:spcAft>
          </a:pPr>
          <a:r>
            <a:rPr lang="hu-HU" altLang="en-US" sz="1500" b="1" kern="1200" dirty="0">
              <a:effectLst/>
              <a:latin typeface="Arial" panose="020B0604020202020204" pitchFamily="34" charset="0"/>
              <a:ea typeface="Calibri" charset="0"/>
              <a:cs typeface="Arial" panose="020B0604020202020204" pitchFamily="34" charset="0"/>
            </a:rPr>
            <a:t>Az elhalálozások 1,8%-a </a:t>
          </a:r>
          <a:r>
            <a:rPr lang="hu-HU" altLang="en-US" sz="1500" b="1" kern="1200" dirty="0" err="1">
              <a:effectLst/>
              <a:latin typeface="Arial" panose="020B0604020202020204" pitchFamily="34" charset="0"/>
              <a:ea typeface="Calibri" charset="0"/>
              <a:cs typeface="Arial" panose="020B0604020202020204" pitchFamily="34" charset="0"/>
            </a:rPr>
            <a:t>szuicidium</a:t>
          </a:r>
          <a:r>
            <a:rPr lang="hu-HU" altLang="en-US" sz="1500" b="1" kern="1200" dirty="0">
              <a:effectLst/>
              <a:latin typeface="Arial" panose="020B0604020202020204" pitchFamily="34" charset="0"/>
              <a:ea typeface="Calibri" charset="0"/>
              <a:cs typeface="Arial" panose="020B0604020202020204" pitchFamily="34" charset="0"/>
            </a:rPr>
            <a:t> világszerte.</a:t>
          </a:r>
        </a:p>
      </dsp:txBody>
      <dsp:txXfrm>
        <a:off x="1084335" y="2764481"/>
        <a:ext cx="6905235" cy="553043"/>
      </dsp:txXfrm>
    </dsp:sp>
    <dsp:sp modelId="{B36D964C-2754-DB43-82B2-6F7E5FC93490}">
      <dsp:nvSpPr>
        <dsp:cNvPr id="0" name=""/>
        <dsp:cNvSpPr/>
      </dsp:nvSpPr>
      <dsp:spPr>
        <a:xfrm>
          <a:off x="738683" y="2695350"/>
          <a:ext cx="691304" cy="691304"/>
        </a:xfrm>
        <a:prstGeom prst="ellipse">
          <a:avLst/>
        </a:prstGeom>
        <a:solidFill>
          <a:schemeClr val="lt1">
            <a:hueOff val="0"/>
            <a:satOff val="0"/>
            <a:lumOff val="0"/>
            <a:alphaOff val="0"/>
          </a:schemeClr>
        </a:solidFill>
        <a:ln w="9525" cap="flat" cmpd="sng" algn="ctr">
          <a:solidFill>
            <a:schemeClr val="accent5">
              <a:hueOff val="-5960326"/>
              <a:satOff val="23887"/>
              <a:lumOff val="5177"/>
              <a:alphaOff val="0"/>
            </a:schemeClr>
          </a:solidFill>
          <a:prstDash val="solid"/>
        </a:ln>
        <a:effectLst/>
      </dsp:spPr>
      <dsp:style>
        <a:lnRef idx="1">
          <a:scrgbClr r="0" g="0" b="0"/>
        </a:lnRef>
        <a:fillRef idx="1">
          <a:scrgbClr r="0" g="0" b="0"/>
        </a:fillRef>
        <a:effectRef idx="0">
          <a:scrgbClr r="0" g="0" b="0"/>
        </a:effectRef>
        <a:fontRef idx="minor"/>
      </dsp:style>
    </dsp:sp>
    <dsp:sp modelId="{D3B853FA-47A7-9942-88C0-1FE603A83AF4}">
      <dsp:nvSpPr>
        <dsp:cNvPr id="0" name=""/>
        <dsp:cNvSpPr/>
      </dsp:nvSpPr>
      <dsp:spPr>
        <a:xfrm>
          <a:off x="876313" y="3593941"/>
          <a:ext cx="7113257" cy="553043"/>
        </a:xfrm>
        <a:prstGeom prst="rect">
          <a:avLst/>
        </a:prstGeom>
        <a:gradFill rotWithShape="0">
          <a:gsLst>
            <a:gs pos="0">
              <a:schemeClr val="accent5">
                <a:hueOff val="-7947101"/>
                <a:satOff val="31849"/>
                <a:lumOff val="6902"/>
                <a:alphaOff val="0"/>
                <a:tint val="100000"/>
                <a:shade val="100000"/>
                <a:satMod val="130000"/>
              </a:schemeClr>
            </a:gs>
            <a:gs pos="100000">
              <a:schemeClr val="accent5">
                <a:hueOff val="-7947101"/>
                <a:satOff val="31849"/>
                <a:lumOff val="690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8978" tIns="38100" rIns="38100" bIns="38100" numCol="1" spcCol="1270" anchor="ctr" anchorCtr="0">
          <a:noAutofit/>
        </a:bodyPr>
        <a:lstStyle/>
        <a:p>
          <a:pPr lvl="0" algn="l" defTabSz="666750">
            <a:lnSpc>
              <a:spcPct val="90000"/>
            </a:lnSpc>
            <a:spcBef>
              <a:spcPct val="0"/>
            </a:spcBef>
            <a:spcAft>
              <a:spcPct val="35000"/>
            </a:spcAft>
          </a:pPr>
          <a:r>
            <a:rPr lang="hu-HU" altLang="en-US" sz="1500" b="1" kern="1200" dirty="0">
              <a:effectLst/>
              <a:latin typeface="Arial" panose="020B0604020202020204" pitchFamily="34" charset="0"/>
              <a:ea typeface="Calibri" charset="0"/>
              <a:cs typeface="Arial" panose="020B0604020202020204" pitchFamily="34" charset="0"/>
            </a:rPr>
            <a:t>60%-kal nőtt a végzetes öngyilkosságok száma az utóbbi 45 évben</a:t>
          </a:r>
          <a:r>
            <a:rPr lang="hu-HU" altLang="en-US" sz="1500" b="1" kern="1200" dirty="0">
              <a:effectLst/>
              <a:latin typeface="Calibri" charset="0"/>
              <a:ea typeface="Calibri" charset="0"/>
              <a:cs typeface="Calibri" charset="0"/>
            </a:rPr>
            <a:t>.</a:t>
          </a:r>
        </a:p>
      </dsp:txBody>
      <dsp:txXfrm>
        <a:off x="876313" y="3593941"/>
        <a:ext cx="7113257" cy="553043"/>
      </dsp:txXfrm>
    </dsp:sp>
    <dsp:sp modelId="{6117877E-02F6-A342-8F1E-E786471BDB3C}">
      <dsp:nvSpPr>
        <dsp:cNvPr id="0" name=""/>
        <dsp:cNvSpPr/>
      </dsp:nvSpPr>
      <dsp:spPr>
        <a:xfrm>
          <a:off x="530661" y="3524810"/>
          <a:ext cx="691304" cy="691304"/>
        </a:xfrm>
        <a:prstGeom prst="ellipse">
          <a:avLst/>
        </a:prstGeom>
        <a:solidFill>
          <a:schemeClr val="lt1">
            <a:hueOff val="0"/>
            <a:satOff val="0"/>
            <a:lumOff val="0"/>
            <a:alphaOff val="0"/>
          </a:schemeClr>
        </a:solidFill>
        <a:ln w="9525" cap="flat" cmpd="sng" algn="ctr">
          <a:solidFill>
            <a:schemeClr val="accent5">
              <a:hueOff val="-7947101"/>
              <a:satOff val="31849"/>
              <a:lumOff val="6902"/>
              <a:alphaOff val="0"/>
            </a:schemeClr>
          </a:solidFill>
          <a:prstDash val="solid"/>
        </a:ln>
        <a:effectLst/>
      </dsp:spPr>
      <dsp:style>
        <a:lnRef idx="1">
          <a:scrgbClr r="0" g="0" b="0"/>
        </a:lnRef>
        <a:fillRef idx="1">
          <a:scrgbClr r="0" g="0" b="0"/>
        </a:fillRef>
        <a:effectRef idx="0">
          <a:scrgbClr r="0" g="0" b="0"/>
        </a:effectRef>
        <a:fontRef idx="minor"/>
      </dsp:style>
    </dsp:sp>
    <dsp:sp modelId="{5B78DAB7-6560-2946-85E8-F993B5098C7D}">
      <dsp:nvSpPr>
        <dsp:cNvPr id="0" name=""/>
        <dsp:cNvSpPr/>
      </dsp:nvSpPr>
      <dsp:spPr>
        <a:xfrm>
          <a:off x="421397" y="4332704"/>
          <a:ext cx="7568173" cy="734435"/>
        </a:xfrm>
        <a:prstGeom prst="rect">
          <a:avLst/>
        </a:prstGeom>
        <a:gradFill rotWithShape="0">
          <a:gsLst>
            <a:gs pos="0">
              <a:schemeClr val="accent5">
                <a:hueOff val="-9933876"/>
                <a:satOff val="39811"/>
                <a:lumOff val="8628"/>
                <a:alphaOff val="0"/>
                <a:tint val="100000"/>
                <a:shade val="100000"/>
                <a:satMod val="130000"/>
              </a:schemeClr>
            </a:gs>
            <a:gs pos="100000">
              <a:schemeClr val="accent5">
                <a:hueOff val="-9933876"/>
                <a:satOff val="39811"/>
                <a:lumOff val="862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8978" tIns="38100" rIns="38100" bIns="38100" numCol="1" spcCol="1270" anchor="ctr" anchorCtr="0">
          <a:noAutofit/>
        </a:bodyPr>
        <a:lstStyle/>
        <a:p>
          <a:pPr lvl="0" algn="l" defTabSz="666750">
            <a:lnSpc>
              <a:spcPct val="90000"/>
            </a:lnSpc>
            <a:spcBef>
              <a:spcPct val="0"/>
            </a:spcBef>
            <a:spcAft>
              <a:spcPct val="35000"/>
            </a:spcAft>
          </a:pPr>
          <a:r>
            <a:rPr lang="hu-HU" altLang="en-US" sz="1500" b="1" kern="1200" dirty="0">
              <a:latin typeface="Arial" panose="020B0604020202020204" pitchFamily="34" charset="0"/>
              <a:ea typeface="Calibri" charset="0"/>
              <a:cs typeface="Arial" panose="020B0604020202020204" pitchFamily="34" charset="0"/>
            </a:rPr>
            <a:t>Több emberéletet követel, mint a háborúk és a gyilkosságok együttvéve –többen vannak azok, akik csak próbálkoznak: évente 10 és 20 millió azoknak a száma, akik megkísérlik az öngyilkosságot.  </a:t>
          </a:r>
          <a:endParaRPr lang="hu-HU" altLang="en-US" sz="1500" b="1" kern="1200" dirty="0">
            <a:effectLst/>
            <a:latin typeface="Arial" panose="020B0604020202020204" pitchFamily="34" charset="0"/>
            <a:ea typeface="Calibri" charset="0"/>
            <a:cs typeface="Arial" panose="020B0604020202020204" pitchFamily="34" charset="0"/>
          </a:endParaRPr>
        </a:p>
      </dsp:txBody>
      <dsp:txXfrm>
        <a:off x="421397" y="4332704"/>
        <a:ext cx="7568173" cy="734435"/>
      </dsp:txXfrm>
    </dsp:sp>
    <dsp:sp modelId="{2C753180-006D-AE42-B393-BD68BFAE28EB}">
      <dsp:nvSpPr>
        <dsp:cNvPr id="0" name=""/>
        <dsp:cNvSpPr/>
      </dsp:nvSpPr>
      <dsp:spPr>
        <a:xfrm>
          <a:off x="75745" y="4354270"/>
          <a:ext cx="691304" cy="691304"/>
        </a:xfrm>
        <a:prstGeom prst="ellipse">
          <a:avLst/>
        </a:prstGeom>
        <a:solidFill>
          <a:schemeClr val="lt1">
            <a:hueOff val="0"/>
            <a:satOff val="0"/>
            <a:lumOff val="0"/>
            <a:alphaOff val="0"/>
          </a:schemeClr>
        </a:solidFill>
        <a:ln w="9525" cap="flat" cmpd="sng" algn="ctr">
          <a:solidFill>
            <a:schemeClr val="accent5">
              <a:hueOff val="-9933876"/>
              <a:satOff val="39811"/>
              <a:lumOff val="8628"/>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E1447E-A549-4245-9DD3-602E75CF574F}">
      <dsp:nvSpPr>
        <dsp:cNvPr id="0" name=""/>
        <dsp:cNvSpPr/>
      </dsp:nvSpPr>
      <dsp:spPr>
        <a:xfrm>
          <a:off x="0" y="969317"/>
          <a:ext cx="8418785" cy="1083016"/>
        </a:xfrm>
        <a:prstGeom prst="round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err="1">
              <a:latin typeface="Arial" panose="020B0604020202020204" pitchFamily="34" charset="0"/>
              <a:ea typeface="Calibri" charset="0"/>
              <a:cs typeface="Arial" panose="020B0604020202020204" pitchFamily="34" charset="0"/>
            </a:rPr>
            <a:t>Pszichiátriai</a:t>
          </a:r>
          <a:r>
            <a:rPr lang="en-US" sz="4000" kern="1200" dirty="0">
              <a:latin typeface="Arial" panose="020B0604020202020204" pitchFamily="34" charset="0"/>
              <a:ea typeface="Calibri" charset="0"/>
              <a:cs typeface="Arial" panose="020B0604020202020204" pitchFamily="34" charset="0"/>
            </a:rPr>
            <a:t> </a:t>
          </a:r>
          <a:r>
            <a:rPr lang="en-US" sz="4000" kern="1200" dirty="0" err="1">
              <a:latin typeface="Arial" panose="020B0604020202020204" pitchFamily="34" charset="0"/>
              <a:ea typeface="Calibri" charset="0"/>
              <a:cs typeface="Arial" panose="020B0604020202020204" pitchFamily="34" charset="0"/>
            </a:rPr>
            <a:t>betegség</a:t>
          </a:r>
          <a:endParaRPr lang="hu-HU" sz="4000" kern="1200" dirty="0">
            <a:latin typeface="Arial" panose="020B0604020202020204" pitchFamily="34" charset="0"/>
            <a:ea typeface="Calibri" charset="0"/>
            <a:cs typeface="Arial" panose="020B0604020202020204" pitchFamily="34" charset="0"/>
          </a:endParaRPr>
        </a:p>
      </dsp:txBody>
      <dsp:txXfrm>
        <a:off x="52868" y="1022185"/>
        <a:ext cx="8313049" cy="977280"/>
      </dsp:txXfrm>
    </dsp:sp>
    <dsp:sp modelId="{8376C329-0FA2-834D-985A-D0EA61274F04}">
      <dsp:nvSpPr>
        <dsp:cNvPr id="0" name=""/>
        <dsp:cNvSpPr/>
      </dsp:nvSpPr>
      <dsp:spPr>
        <a:xfrm>
          <a:off x="0" y="2106446"/>
          <a:ext cx="8418785" cy="1196342"/>
        </a:xfrm>
        <a:prstGeom prst="roundRect">
          <a:avLst/>
        </a:prstGeom>
        <a:gradFill rotWithShape="0">
          <a:gsLst>
            <a:gs pos="0">
              <a:schemeClr val="accent5">
                <a:hueOff val="-4966938"/>
                <a:satOff val="19906"/>
                <a:lumOff val="4314"/>
                <a:alphaOff val="0"/>
                <a:tint val="100000"/>
                <a:shade val="100000"/>
                <a:satMod val="130000"/>
              </a:schemeClr>
            </a:gs>
            <a:gs pos="100000">
              <a:schemeClr val="accent5">
                <a:hueOff val="-4966938"/>
                <a:satOff val="19906"/>
                <a:lumOff val="431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err="1">
              <a:latin typeface="Arial" panose="020B0604020202020204" pitchFamily="34" charset="0"/>
              <a:ea typeface="Calibri" charset="0"/>
              <a:cs typeface="Arial" panose="020B0604020202020204" pitchFamily="34" charset="0"/>
            </a:rPr>
            <a:t>Megelőző</a:t>
          </a:r>
          <a:r>
            <a:rPr lang="en-US" sz="4000" kern="1200" dirty="0">
              <a:latin typeface="Arial" panose="020B0604020202020204" pitchFamily="34" charset="0"/>
              <a:ea typeface="Calibri" charset="0"/>
              <a:cs typeface="Arial" panose="020B0604020202020204" pitchFamily="34" charset="0"/>
            </a:rPr>
            <a:t> </a:t>
          </a:r>
          <a:r>
            <a:rPr lang="en-US" sz="4000" kern="1200" dirty="0" err="1">
              <a:latin typeface="Arial" panose="020B0604020202020204" pitchFamily="34" charset="0"/>
              <a:ea typeface="Calibri" charset="0"/>
              <a:cs typeface="Arial" panose="020B0604020202020204" pitchFamily="34" charset="0"/>
            </a:rPr>
            <a:t>öngyilkossági</a:t>
          </a:r>
          <a:r>
            <a:rPr lang="en-US" sz="4000" kern="1200" dirty="0">
              <a:latin typeface="Arial" panose="020B0604020202020204" pitchFamily="34" charset="0"/>
              <a:ea typeface="Calibri" charset="0"/>
              <a:cs typeface="Arial" panose="020B0604020202020204" pitchFamily="34" charset="0"/>
            </a:rPr>
            <a:t> </a:t>
          </a:r>
          <a:r>
            <a:rPr lang="en-US" sz="4000" kern="1200" dirty="0" err="1">
              <a:latin typeface="Arial" panose="020B0604020202020204" pitchFamily="34" charset="0"/>
              <a:ea typeface="Calibri" charset="0"/>
              <a:cs typeface="Arial" panose="020B0604020202020204" pitchFamily="34" charset="0"/>
            </a:rPr>
            <a:t>kísérlet</a:t>
          </a:r>
          <a:endParaRPr lang="en-US" sz="4000" kern="1200" dirty="0">
            <a:latin typeface="Arial" panose="020B0604020202020204" pitchFamily="34" charset="0"/>
            <a:ea typeface="Calibri" charset="0"/>
            <a:cs typeface="Arial" panose="020B0604020202020204" pitchFamily="34" charset="0"/>
          </a:endParaRPr>
        </a:p>
      </dsp:txBody>
      <dsp:txXfrm>
        <a:off x="58401" y="2164847"/>
        <a:ext cx="8301983" cy="1079540"/>
      </dsp:txXfrm>
    </dsp:sp>
    <dsp:sp modelId="{69D0A918-C1ED-1C47-B029-C50A1F3DC723}">
      <dsp:nvSpPr>
        <dsp:cNvPr id="0" name=""/>
        <dsp:cNvSpPr/>
      </dsp:nvSpPr>
      <dsp:spPr>
        <a:xfrm>
          <a:off x="0" y="3361044"/>
          <a:ext cx="8418785" cy="1198080"/>
        </a:xfrm>
        <a:prstGeom prst="roundRect">
          <a:avLst/>
        </a:prstGeom>
        <a:gradFill rotWithShape="0">
          <a:gsLst>
            <a:gs pos="0">
              <a:schemeClr val="accent5">
                <a:hueOff val="-9933876"/>
                <a:satOff val="39811"/>
                <a:lumOff val="8628"/>
                <a:alphaOff val="0"/>
                <a:tint val="100000"/>
                <a:shade val="100000"/>
                <a:satMod val="130000"/>
              </a:schemeClr>
            </a:gs>
            <a:gs pos="100000">
              <a:schemeClr val="accent5">
                <a:hueOff val="-9933876"/>
                <a:satOff val="39811"/>
                <a:lumOff val="862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a:latin typeface="Arial" panose="020B0604020202020204" pitchFamily="34" charset="0"/>
              <a:ea typeface="Calibri" charset="0"/>
              <a:cs typeface="Arial" panose="020B0604020202020204" pitchFamily="34" charset="0"/>
            </a:rPr>
            <a:t>A </a:t>
          </a:r>
          <a:r>
            <a:rPr lang="en-US" sz="4000" kern="1200" dirty="0" err="1">
              <a:latin typeface="Arial" panose="020B0604020202020204" pitchFamily="34" charset="0"/>
              <a:ea typeface="Calibri" charset="0"/>
              <a:cs typeface="Arial" panose="020B0604020202020204" pitchFamily="34" charset="0"/>
            </a:rPr>
            <a:t>szuicid</a:t>
          </a:r>
          <a:r>
            <a:rPr lang="en-US" sz="4000" kern="1200" dirty="0">
              <a:latin typeface="Arial" panose="020B0604020202020204" pitchFamily="34" charset="0"/>
              <a:ea typeface="Calibri" charset="0"/>
              <a:cs typeface="Arial" panose="020B0604020202020204" pitchFamily="34" charset="0"/>
            </a:rPr>
            <a:t> </a:t>
          </a:r>
          <a:r>
            <a:rPr lang="en-US" sz="4000" kern="1200" dirty="0" err="1">
              <a:latin typeface="Arial" panose="020B0604020202020204" pitchFamily="34" charset="0"/>
              <a:ea typeface="Calibri" charset="0"/>
              <a:cs typeface="Arial" panose="020B0604020202020204" pitchFamily="34" charset="0"/>
            </a:rPr>
            <a:t>szándék</a:t>
          </a:r>
          <a:r>
            <a:rPr lang="en-US" sz="4000" kern="1200" dirty="0">
              <a:latin typeface="Arial" panose="020B0604020202020204" pitchFamily="34" charset="0"/>
              <a:ea typeface="Calibri" charset="0"/>
              <a:cs typeface="Arial" panose="020B0604020202020204" pitchFamily="34" charset="0"/>
            </a:rPr>
            <a:t> </a:t>
          </a:r>
          <a:r>
            <a:rPr lang="en-US" sz="4000" kern="1200" dirty="0" err="1">
              <a:latin typeface="Arial" panose="020B0604020202020204" pitchFamily="34" charset="0"/>
              <a:ea typeface="Calibri" charset="0"/>
              <a:cs typeface="Arial" panose="020B0604020202020204" pitchFamily="34" charset="0"/>
            </a:rPr>
            <a:t>verbalizációja</a:t>
          </a:r>
          <a:r>
            <a:rPr lang="en-US" sz="4000" kern="1200" dirty="0">
              <a:latin typeface="Arial" panose="020B0604020202020204" pitchFamily="34" charset="0"/>
              <a:ea typeface="Calibri" charset="0"/>
              <a:cs typeface="Arial" panose="020B0604020202020204" pitchFamily="34" charset="0"/>
            </a:rPr>
            <a:t> </a:t>
          </a:r>
        </a:p>
      </dsp:txBody>
      <dsp:txXfrm>
        <a:off x="58485" y="3419529"/>
        <a:ext cx="8301815" cy="1081110"/>
      </dsp:txXfrm>
    </dsp:sp>
    <dsp:sp modelId="{36ADF982-2FEE-C34A-9860-275BC93E9B2A}">
      <dsp:nvSpPr>
        <dsp:cNvPr id="0" name=""/>
        <dsp:cNvSpPr/>
      </dsp:nvSpPr>
      <dsp:spPr>
        <a:xfrm>
          <a:off x="0" y="4722741"/>
          <a:ext cx="8418785" cy="7788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296" tIns="31750" rIns="177800" bIns="31750" numCol="1" spcCol="1270" anchor="t" anchorCtr="0">
          <a:noAutofit/>
        </a:bodyPr>
        <a:lstStyle/>
        <a:p>
          <a:pPr marL="228600" lvl="1" indent="-228600" algn="l" defTabSz="1111250">
            <a:lnSpc>
              <a:spcPct val="90000"/>
            </a:lnSpc>
            <a:spcBef>
              <a:spcPct val="0"/>
            </a:spcBef>
            <a:spcAft>
              <a:spcPct val="20000"/>
            </a:spcAft>
            <a:buChar char="••"/>
          </a:pPr>
          <a:r>
            <a:rPr lang="en-US" sz="2500" kern="1200" dirty="0" err="1">
              <a:latin typeface="Arial" panose="020B0604020202020204" pitchFamily="34" charset="0"/>
              <a:ea typeface="Calibri" charset="0"/>
              <a:cs typeface="Arial" panose="020B0604020202020204" pitchFamily="34" charset="0"/>
            </a:rPr>
            <a:t>Közös</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jellemző</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normális</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körülmények</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között</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nincsenek</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jelen</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és</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jól</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körvonalazható</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időintervallumhoz</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kötöttek</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az</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adott</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egyénre</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aktuálisan</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jellemzők</a:t>
          </a:r>
          <a:r>
            <a:rPr lang="en-US" sz="2500" kern="1200" dirty="0">
              <a:latin typeface="Arial" panose="020B0604020202020204" pitchFamily="34" charset="0"/>
              <a:ea typeface="Calibri" charset="0"/>
              <a:cs typeface="Arial" panose="020B0604020202020204" pitchFamily="34" charset="0"/>
            </a:rPr>
            <a:t>, </a:t>
          </a:r>
          <a:r>
            <a:rPr lang="en-US" sz="2500" kern="1200" dirty="0" err="1">
              <a:latin typeface="Arial" panose="020B0604020202020204" pitchFamily="34" charset="0"/>
              <a:ea typeface="Calibri" charset="0"/>
              <a:cs typeface="Arial" panose="020B0604020202020204" pitchFamily="34" charset="0"/>
            </a:rPr>
            <a:t>befolyásolhatók</a:t>
          </a:r>
          <a:r>
            <a:rPr lang="en-US" sz="2500" kern="1200" dirty="0">
              <a:latin typeface="Calibri" charset="0"/>
              <a:ea typeface="Calibri" charset="0"/>
              <a:cs typeface="Calibri" charset="0"/>
            </a:rPr>
            <a:t>.</a:t>
          </a:r>
        </a:p>
      </dsp:txBody>
      <dsp:txXfrm>
        <a:off x="0" y="4722741"/>
        <a:ext cx="8418785" cy="7788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52A92B-2023-F447-8509-3FBB4D6B8316}">
      <dsp:nvSpPr>
        <dsp:cNvPr id="0" name=""/>
        <dsp:cNvSpPr/>
      </dsp:nvSpPr>
      <dsp:spPr>
        <a:xfrm>
          <a:off x="0" y="403"/>
          <a:ext cx="8488154" cy="987644"/>
        </a:xfrm>
        <a:prstGeom prst="round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hu-HU" altLang="en-US" sz="2400" kern="1200" dirty="0">
              <a:latin typeface="Arial" panose="020B0604020202020204" pitchFamily="34" charset="0"/>
              <a:ea typeface="Calibri" charset="0"/>
              <a:cs typeface="Arial" panose="020B0604020202020204" pitchFamily="34" charset="0"/>
            </a:rPr>
            <a:t>Koragyermekkori veszteségek</a:t>
          </a:r>
          <a:endParaRPr lang="hu-HU" sz="2400" kern="1200" dirty="0">
            <a:latin typeface="Arial" panose="020B0604020202020204" pitchFamily="34" charset="0"/>
            <a:ea typeface="Calibri" charset="0"/>
            <a:cs typeface="Arial" panose="020B0604020202020204" pitchFamily="34" charset="0"/>
          </a:endParaRPr>
        </a:p>
      </dsp:txBody>
      <dsp:txXfrm>
        <a:off x="48213" y="48616"/>
        <a:ext cx="8391728" cy="891218"/>
      </dsp:txXfrm>
    </dsp:sp>
    <dsp:sp modelId="{75A932DE-BFDA-2A40-93E7-7596EA3BBADD}">
      <dsp:nvSpPr>
        <dsp:cNvPr id="0" name=""/>
        <dsp:cNvSpPr/>
      </dsp:nvSpPr>
      <dsp:spPr>
        <a:xfrm>
          <a:off x="0" y="999531"/>
          <a:ext cx="8488154" cy="984719"/>
        </a:xfrm>
        <a:prstGeom prst="roundRect">
          <a:avLst/>
        </a:prstGeom>
        <a:gradFill rotWithShape="0">
          <a:gsLst>
            <a:gs pos="0">
              <a:schemeClr val="accent5">
                <a:hueOff val="-2483469"/>
                <a:satOff val="9953"/>
                <a:lumOff val="2157"/>
                <a:alphaOff val="0"/>
                <a:tint val="100000"/>
                <a:shade val="100000"/>
                <a:satMod val="130000"/>
              </a:schemeClr>
            </a:gs>
            <a:gs pos="100000">
              <a:schemeClr val="accent5">
                <a:hueOff val="-2483469"/>
                <a:satOff val="9953"/>
                <a:lumOff val="215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hu-HU" altLang="en-US" sz="2400" kern="1200" dirty="0">
              <a:latin typeface="Arial" panose="020B0604020202020204" pitchFamily="34" charset="0"/>
              <a:ea typeface="Calibri" charset="0"/>
              <a:cs typeface="Arial" panose="020B0604020202020204" pitchFamily="34" charset="0"/>
            </a:rPr>
            <a:t>Izoláció</a:t>
          </a:r>
          <a:endParaRPr lang="hu-HU" sz="2400" kern="1200" dirty="0">
            <a:latin typeface="Arial" panose="020B0604020202020204" pitchFamily="34" charset="0"/>
            <a:ea typeface="Calibri" charset="0"/>
            <a:cs typeface="Arial" panose="020B0604020202020204" pitchFamily="34" charset="0"/>
          </a:endParaRPr>
        </a:p>
      </dsp:txBody>
      <dsp:txXfrm>
        <a:off x="48070" y="1047601"/>
        <a:ext cx="8392014" cy="888579"/>
      </dsp:txXfrm>
    </dsp:sp>
    <dsp:sp modelId="{04C8E5CB-4EA0-3547-BE09-77217B80A0A9}">
      <dsp:nvSpPr>
        <dsp:cNvPr id="0" name=""/>
        <dsp:cNvSpPr/>
      </dsp:nvSpPr>
      <dsp:spPr>
        <a:xfrm>
          <a:off x="0" y="1995473"/>
          <a:ext cx="8488154" cy="984719"/>
        </a:xfrm>
        <a:prstGeom prst="roundRect">
          <a:avLst/>
        </a:prstGeom>
        <a:gradFill rotWithShape="0">
          <a:gsLst>
            <a:gs pos="0">
              <a:schemeClr val="accent5">
                <a:hueOff val="-4966938"/>
                <a:satOff val="19906"/>
                <a:lumOff val="4314"/>
                <a:alphaOff val="0"/>
                <a:tint val="100000"/>
                <a:shade val="100000"/>
                <a:satMod val="130000"/>
              </a:schemeClr>
            </a:gs>
            <a:gs pos="100000">
              <a:schemeClr val="accent5">
                <a:hueOff val="-4966938"/>
                <a:satOff val="19906"/>
                <a:lumOff val="431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hu-HU" altLang="en-US" sz="2400" kern="1200" dirty="0">
              <a:latin typeface="Arial" panose="020B0604020202020204" pitchFamily="34" charset="0"/>
              <a:ea typeface="Calibri" charset="0"/>
              <a:cs typeface="Arial" panose="020B0604020202020204" pitchFamily="34" charset="0"/>
            </a:rPr>
            <a:t>Munkanélküliség, illetve komoly anyagi problémák</a:t>
          </a:r>
          <a:endParaRPr lang="hu-HU" sz="2400" kern="1200" dirty="0">
            <a:latin typeface="Arial" panose="020B0604020202020204" pitchFamily="34" charset="0"/>
            <a:ea typeface="Calibri" charset="0"/>
            <a:cs typeface="Arial" panose="020B0604020202020204" pitchFamily="34" charset="0"/>
          </a:endParaRPr>
        </a:p>
      </dsp:txBody>
      <dsp:txXfrm>
        <a:off x="48070" y="2043543"/>
        <a:ext cx="8392014" cy="888579"/>
      </dsp:txXfrm>
    </dsp:sp>
    <dsp:sp modelId="{5F3BAE32-F5D2-494D-AF6A-9E1910B61D45}">
      <dsp:nvSpPr>
        <dsp:cNvPr id="0" name=""/>
        <dsp:cNvSpPr/>
      </dsp:nvSpPr>
      <dsp:spPr>
        <a:xfrm>
          <a:off x="0" y="2991414"/>
          <a:ext cx="8488154" cy="984719"/>
        </a:xfrm>
        <a:prstGeom prst="roundRect">
          <a:avLst/>
        </a:prstGeom>
        <a:gradFill rotWithShape="0">
          <a:gsLst>
            <a:gs pos="0">
              <a:schemeClr val="accent5">
                <a:hueOff val="-7450407"/>
                <a:satOff val="29858"/>
                <a:lumOff val="6471"/>
                <a:alphaOff val="0"/>
                <a:tint val="100000"/>
                <a:shade val="100000"/>
                <a:satMod val="130000"/>
              </a:schemeClr>
            </a:gs>
            <a:gs pos="100000">
              <a:schemeClr val="accent5">
                <a:hueOff val="-7450407"/>
                <a:satOff val="29858"/>
                <a:lumOff val="6471"/>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hu-HU" altLang="en-US" sz="2400" kern="1200" dirty="0">
              <a:latin typeface="Arial" panose="020B0604020202020204" pitchFamily="34" charset="0"/>
              <a:ea typeface="Calibri" charset="0"/>
              <a:cs typeface="Arial" panose="020B0604020202020204" pitchFamily="34" charset="0"/>
            </a:rPr>
            <a:t>Súlyos negatív életesemények</a:t>
          </a:r>
          <a:endParaRPr lang="hu-HU" sz="2400" kern="1200" dirty="0">
            <a:latin typeface="Arial" panose="020B0604020202020204" pitchFamily="34" charset="0"/>
            <a:ea typeface="Calibri" charset="0"/>
            <a:cs typeface="Arial" panose="020B0604020202020204" pitchFamily="34" charset="0"/>
          </a:endParaRPr>
        </a:p>
      </dsp:txBody>
      <dsp:txXfrm>
        <a:off x="48070" y="3039484"/>
        <a:ext cx="8392014" cy="888579"/>
      </dsp:txXfrm>
    </dsp:sp>
    <dsp:sp modelId="{F4DE6C17-BA41-7947-A078-CE9E80FDC629}">
      <dsp:nvSpPr>
        <dsp:cNvPr id="0" name=""/>
        <dsp:cNvSpPr/>
      </dsp:nvSpPr>
      <dsp:spPr>
        <a:xfrm>
          <a:off x="0" y="3987355"/>
          <a:ext cx="8488154" cy="984719"/>
        </a:xfrm>
        <a:prstGeom prst="roundRect">
          <a:avLst/>
        </a:prstGeom>
        <a:gradFill rotWithShape="0">
          <a:gsLst>
            <a:gs pos="0">
              <a:schemeClr val="accent5">
                <a:hueOff val="-9933876"/>
                <a:satOff val="39811"/>
                <a:lumOff val="8628"/>
                <a:alphaOff val="0"/>
                <a:tint val="100000"/>
                <a:shade val="100000"/>
                <a:satMod val="130000"/>
              </a:schemeClr>
            </a:gs>
            <a:gs pos="100000">
              <a:schemeClr val="accent5">
                <a:hueOff val="-9933876"/>
                <a:satOff val="39811"/>
                <a:lumOff val="862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hu-HU" altLang="en-US" sz="2400" kern="1200" dirty="0">
              <a:latin typeface="Arial" panose="020B0604020202020204" pitchFamily="34" charset="0"/>
              <a:ea typeface="Calibri" charset="0"/>
              <a:cs typeface="Arial" panose="020B0604020202020204" pitchFamily="34" charset="0"/>
            </a:rPr>
            <a:t>Dohányzás - rendkívül gyakran társul depresszióval, szkizofréniával és alkoholizmussal – szintén</a:t>
          </a:r>
          <a:r>
            <a:rPr lang="hu-HU" altLang="en-US" sz="2400" kern="1200" baseline="0" dirty="0">
              <a:latin typeface="Arial" panose="020B0604020202020204" pitchFamily="34" charset="0"/>
              <a:ea typeface="Calibri" charset="0"/>
              <a:cs typeface="Arial" panose="020B0604020202020204" pitchFamily="34" charset="0"/>
            </a:rPr>
            <a:t> </a:t>
          </a:r>
          <a:r>
            <a:rPr lang="hu-HU" altLang="en-US" sz="2400" kern="1200" dirty="0">
              <a:latin typeface="Arial" panose="020B0604020202020204" pitchFamily="34" charset="0"/>
              <a:ea typeface="Calibri" charset="0"/>
              <a:cs typeface="Arial" panose="020B0604020202020204" pitchFamily="34" charset="0"/>
            </a:rPr>
            <a:t>rizikófaktor, az öngyilkosok között a dohányosok gyakorisága többszörös.</a:t>
          </a:r>
          <a:endParaRPr lang="hu-HU" sz="2400" kern="1200" dirty="0">
            <a:latin typeface="Arial" panose="020B0604020202020204" pitchFamily="34" charset="0"/>
            <a:ea typeface="Calibri" charset="0"/>
            <a:cs typeface="Arial" panose="020B0604020202020204" pitchFamily="34" charset="0"/>
          </a:endParaRPr>
        </a:p>
      </dsp:txBody>
      <dsp:txXfrm>
        <a:off x="48070" y="4035425"/>
        <a:ext cx="8392014" cy="88857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9D0F79-2802-CB4B-B142-5A4E0B4886AB}">
      <dsp:nvSpPr>
        <dsp:cNvPr id="0" name=""/>
        <dsp:cNvSpPr/>
      </dsp:nvSpPr>
      <dsp:spPr>
        <a:xfrm>
          <a:off x="0" y="359168"/>
          <a:ext cx="8229599" cy="4284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D04699E-CBDF-EA45-8095-1B39E2D8404B}">
      <dsp:nvSpPr>
        <dsp:cNvPr id="0" name=""/>
        <dsp:cNvSpPr/>
      </dsp:nvSpPr>
      <dsp:spPr>
        <a:xfrm>
          <a:off x="411480" y="108248"/>
          <a:ext cx="5760720" cy="501840"/>
        </a:xfrm>
        <a:prstGeom prst="round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755650">
            <a:lnSpc>
              <a:spcPct val="90000"/>
            </a:lnSpc>
            <a:spcBef>
              <a:spcPct val="0"/>
            </a:spcBef>
            <a:spcAft>
              <a:spcPct val="35000"/>
            </a:spcAft>
          </a:pPr>
          <a:r>
            <a:rPr lang="hu-HU" altLang="en-US" sz="1700" kern="1200" dirty="0">
              <a:latin typeface="Arial" panose="020B0604020202020204" pitchFamily="34" charset="0"/>
              <a:ea typeface="Calibri" charset="0"/>
              <a:cs typeface="Arial" panose="020B0604020202020204" pitchFamily="34" charset="0"/>
            </a:rPr>
            <a:t>Férfi nem</a:t>
          </a:r>
          <a:endParaRPr lang="hu-HU" sz="1700" kern="1200" dirty="0">
            <a:latin typeface="Arial" panose="020B0604020202020204" pitchFamily="34" charset="0"/>
            <a:ea typeface="Calibri" charset="0"/>
            <a:cs typeface="Arial" panose="020B0604020202020204" pitchFamily="34" charset="0"/>
          </a:endParaRPr>
        </a:p>
      </dsp:txBody>
      <dsp:txXfrm>
        <a:off x="435978" y="132746"/>
        <a:ext cx="5711724" cy="452844"/>
      </dsp:txXfrm>
    </dsp:sp>
    <dsp:sp modelId="{FF32CAD3-56FE-3148-8D09-5002653F500F}">
      <dsp:nvSpPr>
        <dsp:cNvPr id="0" name=""/>
        <dsp:cNvSpPr/>
      </dsp:nvSpPr>
      <dsp:spPr>
        <a:xfrm>
          <a:off x="0" y="1130288"/>
          <a:ext cx="8229599" cy="428400"/>
        </a:xfrm>
        <a:prstGeom prst="rect">
          <a:avLst/>
        </a:prstGeom>
        <a:solidFill>
          <a:schemeClr val="lt1">
            <a:alpha val="90000"/>
            <a:hueOff val="0"/>
            <a:satOff val="0"/>
            <a:lumOff val="0"/>
            <a:alphaOff val="0"/>
          </a:schemeClr>
        </a:solidFill>
        <a:ln w="9525" cap="flat" cmpd="sng" algn="ctr">
          <a:solidFill>
            <a:schemeClr val="accent5">
              <a:hueOff val="-1986775"/>
              <a:satOff val="7962"/>
              <a:lumOff val="1726"/>
              <a:alphaOff val="0"/>
            </a:schemeClr>
          </a:solidFill>
          <a:prstDash val="solid"/>
        </a:ln>
        <a:effectLst/>
      </dsp:spPr>
      <dsp:style>
        <a:lnRef idx="1">
          <a:scrgbClr r="0" g="0" b="0"/>
        </a:lnRef>
        <a:fillRef idx="1">
          <a:scrgbClr r="0" g="0" b="0"/>
        </a:fillRef>
        <a:effectRef idx="0">
          <a:scrgbClr r="0" g="0" b="0"/>
        </a:effectRef>
        <a:fontRef idx="minor"/>
      </dsp:style>
    </dsp:sp>
    <dsp:sp modelId="{8E252F8F-C77C-4643-9112-C0FFCC680F4E}">
      <dsp:nvSpPr>
        <dsp:cNvPr id="0" name=""/>
        <dsp:cNvSpPr/>
      </dsp:nvSpPr>
      <dsp:spPr>
        <a:xfrm>
          <a:off x="411480" y="879368"/>
          <a:ext cx="5760720" cy="501840"/>
        </a:xfrm>
        <a:prstGeom prst="roundRect">
          <a:avLst/>
        </a:prstGeom>
        <a:gradFill rotWithShape="0">
          <a:gsLst>
            <a:gs pos="0">
              <a:schemeClr val="accent5">
                <a:hueOff val="-1986775"/>
                <a:satOff val="7962"/>
                <a:lumOff val="1726"/>
                <a:alphaOff val="0"/>
                <a:tint val="100000"/>
                <a:shade val="100000"/>
                <a:satMod val="130000"/>
              </a:schemeClr>
            </a:gs>
            <a:gs pos="100000">
              <a:schemeClr val="accent5">
                <a:hueOff val="-1986775"/>
                <a:satOff val="7962"/>
                <a:lumOff val="172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755650">
            <a:lnSpc>
              <a:spcPct val="90000"/>
            </a:lnSpc>
            <a:spcBef>
              <a:spcPct val="0"/>
            </a:spcBef>
            <a:spcAft>
              <a:spcPct val="35000"/>
            </a:spcAft>
          </a:pPr>
          <a:r>
            <a:rPr lang="hu-HU" altLang="en-US" sz="1700" kern="1200" dirty="0">
              <a:latin typeface="Arial" panose="020B0604020202020204" pitchFamily="34" charset="0"/>
              <a:ea typeface="Calibri" charset="0"/>
              <a:cs typeface="Arial" panose="020B0604020202020204" pitchFamily="34" charset="0"/>
            </a:rPr>
            <a:t>Serdülő korosztály</a:t>
          </a:r>
          <a:endParaRPr lang="hu-HU" sz="1700" kern="1200" dirty="0">
            <a:latin typeface="Arial" panose="020B0604020202020204" pitchFamily="34" charset="0"/>
            <a:ea typeface="Calibri" charset="0"/>
            <a:cs typeface="Arial" panose="020B0604020202020204" pitchFamily="34" charset="0"/>
          </a:endParaRPr>
        </a:p>
      </dsp:txBody>
      <dsp:txXfrm>
        <a:off x="435978" y="903866"/>
        <a:ext cx="5711724" cy="452844"/>
      </dsp:txXfrm>
    </dsp:sp>
    <dsp:sp modelId="{D78F4D18-A965-1641-81ED-2A4DED90A221}">
      <dsp:nvSpPr>
        <dsp:cNvPr id="0" name=""/>
        <dsp:cNvSpPr/>
      </dsp:nvSpPr>
      <dsp:spPr>
        <a:xfrm>
          <a:off x="0" y="1901408"/>
          <a:ext cx="8229599" cy="428400"/>
        </a:xfrm>
        <a:prstGeom prst="rect">
          <a:avLst/>
        </a:prstGeom>
        <a:solidFill>
          <a:schemeClr val="lt1">
            <a:alpha val="90000"/>
            <a:hueOff val="0"/>
            <a:satOff val="0"/>
            <a:lumOff val="0"/>
            <a:alphaOff val="0"/>
          </a:schemeClr>
        </a:solidFill>
        <a:ln w="9525" cap="flat" cmpd="sng" algn="ctr">
          <a:solidFill>
            <a:schemeClr val="accent5">
              <a:hueOff val="-3973551"/>
              <a:satOff val="15924"/>
              <a:lumOff val="3451"/>
              <a:alphaOff val="0"/>
            </a:schemeClr>
          </a:solidFill>
          <a:prstDash val="solid"/>
        </a:ln>
        <a:effectLst/>
      </dsp:spPr>
      <dsp:style>
        <a:lnRef idx="1">
          <a:scrgbClr r="0" g="0" b="0"/>
        </a:lnRef>
        <a:fillRef idx="1">
          <a:scrgbClr r="0" g="0" b="0"/>
        </a:fillRef>
        <a:effectRef idx="0">
          <a:scrgbClr r="0" g="0" b="0"/>
        </a:effectRef>
        <a:fontRef idx="minor"/>
      </dsp:style>
    </dsp:sp>
    <dsp:sp modelId="{CD0FFC17-CB31-8B49-A860-10E01FE59566}">
      <dsp:nvSpPr>
        <dsp:cNvPr id="0" name=""/>
        <dsp:cNvSpPr/>
      </dsp:nvSpPr>
      <dsp:spPr>
        <a:xfrm>
          <a:off x="411480" y="1650488"/>
          <a:ext cx="5760720" cy="501840"/>
        </a:xfrm>
        <a:prstGeom prst="roundRect">
          <a:avLst/>
        </a:prstGeom>
        <a:gradFill rotWithShape="0">
          <a:gsLst>
            <a:gs pos="0">
              <a:schemeClr val="accent5">
                <a:hueOff val="-3973551"/>
                <a:satOff val="15924"/>
                <a:lumOff val="3451"/>
                <a:alphaOff val="0"/>
                <a:tint val="100000"/>
                <a:shade val="100000"/>
                <a:satMod val="130000"/>
              </a:schemeClr>
            </a:gs>
            <a:gs pos="100000">
              <a:schemeClr val="accent5">
                <a:hueOff val="-3973551"/>
                <a:satOff val="15924"/>
                <a:lumOff val="3451"/>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755650">
            <a:lnSpc>
              <a:spcPct val="90000"/>
            </a:lnSpc>
            <a:spcBef>
              <a:spcPct val="0"/>
            </a:spcBef>
            <a:spcAft>
              <a:spcPct val="35000"/>
            </a:spcAft>
          </a:pPr>
          <a:r>
            <a:rPr lang="hu-HU" altLang="en-US" sz="1700" kern="1200" dirty="0">
              <a:latin typeface="Arial" panose="020B0604020202020204" pitchFamily="34" charset="0"/>
              <a:ea typeface="Calibri" charset="0"/>
              <a:cs typeface="Arial" panose="020B0604020202020204" pitchFamily="34" charset="0"/>
            </a:rPr>
            <a:t>Idős nők</a:t>
          </a:r>
          <a:endParaRPr lang="hu-HU" sz="1700" kern="1200" dirty="0">
            <a:latin typeface="Arial" panose="020B0604020202020204" pitchFamily="34" charset="0"/>
            <a:ea typeface="Calibri" charset="0"/>
            <a:cs typeface="Arial" panose="020B0604020202020204" pitchFamily="34" charset="0"/>
          </a:endParaRPr>
        </a:p>
      </dsp:txBody>
      <dsp:txXfrm>
        <a:off x="435978" y="1674986"/>
        <a:ext cx="5711724" cy="452844"/>
      </dsp:txXfrm>
    </dsp:sp>
    <dsp:sp modelId="{3F10FC56-338E-D541-A177-C1CE3924A5A6}">
      <dsp:nvSpPr>
        <dsp:cNvPr id="0" name=""/>
        <dsp:cNvSpPr/>
      </dsp:nvSpPr>
      <dsp:spPr>
        <a:xfrm>
          <a:off x="0" y="2672529"/>
          <a:ext cx="8229599" cy="428400"/>
        </a:xfrm>
        <a:prstGeom prst="rect">
          <a:avLst/>
        </a:prstGeom>
        <a:solidFill>
          <a:schemeClr val="lt1">
            <a:alpha val="90000"/>
            <a:hueOff val="0"/>
            <a:satOff val="0"/>
            <a:lumOff val="0"/>
            <a:alphaOff val="0"/>
          </a:schemeClr>
        </a:solidFill>
        <a:ln w="9525" cap="flat" cmpd="sng" algn="ctr">
          <a:solidFill>
            <a:schemeClr val="accent5">
              <a:hueOff val="-5960326"/>
              <a:satOff val="23887"/>
              <a:lumOff val="5177"/>
              <a:alphaOff val="0"/>
            </a:schemeClr>
          </a:solidFill>
          <a:prstDash val="solid"/>
        </a:ln>
        <a:effectLst/>
      </dsp:spPr>
      <dsp:style>
        <a:lnRef idx="1">
          <a:scrgbClr r="0" g="0" b="0"/>
        </a:lnRef>
        <a:fillRef idx="1">
          <a:scrgbClr r="0" g="0" b="0"/>
        </a:fillRef>
        <a:effectRef idx="0">
          <a:scrgbClr r="0" g="0" b="0"/>
        </a:effectRef>
        <a:fontRef idx="minor"/>
      </dsp:style>
    </dsp:sp>
    <dsp:sp modelId="{CC773E74-EA18-804D-B35F-D8AFDC9D0EAB}">
      <dsp:nvSpPr>
        <dsp:cNvPr id="0" name=""/>
        <dsp:cNvSpPr/>
      </dsp:nvSpPr>
      <dsp:spPr>
        <a:xfrm>
          <a:off x="411480" y="2421609"/>
          <a:ext cx="5760720" cy="501840"/>
        </a:xfrm>
        <a:prstGeom prst="roundRect">
          <a:avLst/>
        </a:prstGeom>
        <a:gradFill rotWithShape="0">
          <a:gsLst>
            <a:gs pos="0">
              <a:schemeClr val="accent5">
                <a:hueOff val="-5960326"/>
                <a:satOff val="23887"/>
                <a:lumOff val="5177"/>
                <a:alphaOff val="0"/>
                <a:tint val="100000"/>
                <a:shade val="100000"/>
                <a:satMod val="130000"/>
              </a:schemeClr>
            </a:gs>
            <a:gs pos="100000">
              <a:schemeClr val="accent5">
                <a:hueOff val="-5960326"/>
                <a:satOff val="23887"/>
                <a:lumOff val="517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755650">
            <a:lnSpc>
              <a:spcPct val="90000"/>
            </a:lnSpc>
            <a:spcBef>
              <a:spcPct val="0"/>
            </a:spcBef>
            <a:spcAft>
              <a:spcPct val="35000"/>
            </a:spcAft>
          </a:pPr>
          <a:r>
            <a:rPr lang="hu-HU" altLang="en-US" sz="1700" kern="1200" dirty="0">
              <a:latin typeface="Arial" panose="020B0604020202020204" pitchFamily="34" charset="0"/>
              <a:ea typeface="Calibri" charset="0"/>
              <a:cs typeface="Arial" panose="020B0604020202020204" pitchFamily="34" charset="0"/>
            </a:rPr>
            <a:t>Tavasz</a:t>
          </a:r>
          <a:endParaRPr lang="hu-HU" sz="1700" kern="1200" dirty="0">
            <a:latin typeface="Arial" panose="020B0604020202020204" pitchFamily="34" charset="0"/>
            <a:ea typeface="Calibri" charset="0"/>
            <a:cs typeface="Arial" panose="020B0604020202020204" pitchFamily="34" charset="0"/>
          </a:endParaRPr>
        </a:p>
      </dsp:txBody>
      <dsp:txXfrm>
        <a:off x="435978" y="2446107"/>
        <a:ext cx="5711724" cy="452844"/>
      </dsp:txXfrm>
    </dsp:sp>
    <dsp:sp modelId="{522806C6-A44D-1446-AE1C-839E1A14FA2C}">
      <dsp:nvSpPr>
        <dsp:cNvPr id="0" name=""/>
        <dsp:cNvSpPr/>
      </dsp:nvSpPr>
      <dsp:spPr>
        <a:xfrm>
          <a:off x="0" y="3443648"/>
          <a:ext cx="8229599" cy="428400"/>
        </a:xfrm>
        <a:prstGeom prst="rect">
          <a:avLst/>
        </a:prstGeom>
        <a:solidFill>
          <a:schemeClr val="lt1">
            <a:alpha val="90000"/>
            <a:hueOff val="0"/>
            <a:satOff val="0"/>
            <a:lumOff val="0"/>
            <a:alphaOff val="0"/>
          </a:schemeClr>
        </a:solidFill>
        <a:ln w="9525" cap="flat" cmpd="sng" algn="ctr">
          <a:solidFill>
            <a:schemeClr val="accent5">
              <a:hueOff val="-7947101"/>
              <a:satOff val="31849"/>
              <a:lumOff val="6902"/>
              <a:alphaOff val="0"/>
            </a:schemeClr>
          </a:solidFill>
          <a:prstDash val="solid"/>
        </a:ln>
        <a:effectLst/>
      </dsp:spPr>
      <dsp:style>
        <a:lnRef idx="1">
          <a:scrgbClr r="0" g="0" b="0"/>
        </a:lnRef>
        <a:fillRef idx="1">
          <a:scrgbClr r="0" g="0" b="0"/>
        </a:fillRef>
        <a:effectRef idx="0">
          <a:scrgbClr r="0" g="0" b="0"/>
        </a:effectRef>
        <a:fontRef idx="minor"/>
      </dsp:style>
    </dsp:sp>
    <dsp:sp modelId="{F0E8EA77-DB57-CA41-A8A0-13581620E173}">
      <dsp:nvSpPr>
        <dsp:cNvPr id="0" name=""/>
        <dsp:cNvSpPr/>
      </dsp:nvSpPr>
      <dsp:spPr>
        <a:xfrm>
          <a:off x="411480" y="3192728"/>
          <a:ext cx="5760720" cy="501840"/>
        </a:xfrm>
        <a:prstGeom prst="roundRect">
          <a:avLst/>
        </a:prstGeom>
        <a:gradFill rotWithShape="0">
          <a:gsLst>
            <a:gs pos="0">
              <a:schemeClr val="accent5">
                <a:hueOff val="-7947101"/>
                <a:satOff val="31849"/>
                <a:lumOff val="6902"/>
                <a:alphaOff val="0"/>
                <a:tint val="100000"/>
                <a:shade val="100000"/>
                <a:satMod val="130000"/>
              </a:schemeClr>
            </a:gs>
            <a:gs pos="100000">
              <a:schemeClr val="accent5">
                <a:hueOff val="-7947101"/>
                <a:satOff val="31849"/>
                <a:lumOff val="690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755650">
            <a:lnSpc>
              <a:spcPct val="90000"/>
            </a:lnSpc>
            <a:spcBef>
              <a:spcPct val="0"/>
            </a:spcBef>
            <a:spcAft>
              <a:spcPct val="35000"/>
            </a:spcAft>
          </a:pPr>
          <a:r>
            <a:rPr lang="hu-HU" altLang="en-US" sz="1700" kern="1200" dirty="0" err="1">
              <a:latin typeface="Arial" panose="020B0604020202020204" pitchFamily="34" charset="0"/>
              <a:ea typeface="Calibri" charset="0"/>
              <a:cs typeface="Arial" panose="020B0604020202020204" pitchFamily="34" charset="0"/>
            </a:rPr>
            <a:t>Premenstruum</a:t>
          </a:r>
          <a:endParaRPr lang="hu-HU" sz="1700" kern="1200" dirty="0">
            <a:latin typeface="Arial" panose="020B0604020202020204" pitchFamily="34" charset="0"/>
            <a:ea typeface="Calibri" charset="0"/>
            <a:cs typeface="Arial" panose="020B0604020202020204" pitchFamily="34" charset="0"/>
          </a:endParaRPr>
        </a:p>
      </dsp:txBody>
      <dsp:txXfrm>
        <a:off x="435978" y="3217226"/>
        <a:ext cx="5711724" cy="452844"/>
      </dsp:txXfrm>
    </dsp:sp>
    <dsp:sp modelId="{E66DD766-58E5-964E-B65C-2E4CABC8568D}">
      <dsp:nvSpPr>
        <dsp:cNvPr id="0" name=""/>
        <dsp:cNvSpPr/>
      </dsp:nvSpPr>
      <dsp:spPr>
        <a:xfrm>
          <a:off x="0" y="4214769"/>
          <a:ext cx="8229599" cy="428400"/>
        </a:xfrm>
        <a:prstGeom prst="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dsp:spPr>
      <dsp:style>
        <a:lnRef idx="1">
          <a:scrgbClr r="0" g="0" b="0"/>
        </a:lnRef>
        <a:fillRef idx="1">
          <a:scrgbClr r="0" g="0" b="0"/>
        </a:fillRef>
        <a:effectRef idx="0">
          <a:scrgbClr r="0" g="0" b="0"/>
        </a:effectRef>
        <a:fontRef idx="minor"/>
      </dsp:style>
    </dsp:sp>
    <dsp:sp modelId="{7BB651E6-9647-444C-AEF9-36F269172329}">
      <dsp:nvSpPr>
        <dsp:cNvPr id="0" name=""/>
        <dsp:cNvSpPr/>
      </dsp:nvSpPr>
      <dsp:spPr>
        <a:xfrm>
          <a:off x="411480" y="3963849"/>
          <a:ext cx="5760720" cy="501840"/>
        </a:xfrm>
        <a:prstGeom prst="roundRect">
          <a:avLst/>
        </a:prstGeom>
        <a:gradFill rotWithShape="0">
          <a:gsLst>
            <a:gs pos="0">
              <a:schemeClr val="accent5">
                <a:hueOff val="-9933876"/>
                <a:satOff val="39811"/>
                <a:lumOff val="8628"/>
                <a:alphaOff val="0"/>
                <a:tint val="100000"/>
                <a:shade val="100000"/>
                <a:satMod val="130000"/>
              </a:schemeClr>
            </a:gs>
            <a:gs pos="100000">
              <a:schemeClr val="accent5">
                <a:hueOff val="-9933876"/>
                <a:satOff val="39811"/>
                <a:lumOff val="862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755650">
            <a:lnSpc>
              <a:spcPct val="90000"/>
            </a:lnSpc>
            <a:spcBef>
              <a:spcPct val="0"/>
            </a:spcBef>
            <a:spcAft>
              <a:spcPct val="35000"/>
            </a:spcAft>
          </a:pPr>
          <a:r>
            <a:rPr lang="hu-HU" altLang="en-US" sz="1700" kern="1200" dirty="0">
              <a:latin typeface="Arial" panose="020B0604020202020204" pitchFamily="34" charset="0"/>
              <a:ea typeface="Calibri" charset="0"/>
              <a:cs typeface="Arial" panose="020B0604020202020204" pitchFamily="34" charset="0"/>
            </a:rPr>
            <a:t>A nap első harmada</a:t>
          </a:r>
          <a:endParaRPr lang="hu-HU" sz="1700" kern="1200" dirty="0">
            <a:latin typeface="Arial" panose="020B0604020202020204" pitchFamily="34" charset="0"/>
            <a:ea typeface="Calibri" charset="0"/>
            <a:cs typeface="Arial" panose="020B0604020202020204" pitchFamily="34" charset="0"/>
          </a:endParaRPr>
        </a:p>
      </dsp:txBody>
      <dsp:txXfrm>
        <a:off x="435978" y="3988347"/>
        <a:ext cx="5711724" cy="4528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F583F3-1CB3-144F-B80B-C7A953951D14}">
      <dsp:nvSpPr>
        <dsp:cNvPr id="0" name=""/>
        <dsp:cNvSpPr/>
      </dsp:nvSpPr>
      <dsp:spPr>
        <a:xfrm>
          <a:off x="0" y="66328"/>
          <a:ext cx="8512488" cy="702000"/>
        </a:xfrm>
        <a:prstGeom prst="round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hu-HU" altLang="en-US" sz="3000" b="1" kern="1200" dirty="0">
              <a:latin typeface="Arial" panose="020B0604020202020204" pitchFamily="34" charset="0"/>
              <a:ea typeface="Calibri" charset="0"/>
              <a:cs typeface="Arial" panose="020B0604020202020204" pitchFamily="34" charset="0"/>
            </a:rPr>
            <a:t>Beszűkülés</a:t>
          </a:r>
          <a:endParaRPr lang="hu-HU" sz="3000" kern="1200" dirty="0">
            <a:latin typeface="Arial" panose="020B0604020202020204" pitchFamily="34" charset="0"/>
            <a:ea typeface="Calibri" charset="0"/>
            <a:cs typeface="Arial" panose="020B0604020202020204" pitchFamily="34" charset="0"/>
          </a:endParaRPr>
        </a:p>
      </dsp:txBody>
      <dsp:txXfrm>
        <a:off x="34269" y="100597"/>
        <a:ext cx="8443950" cy="633462"/>
      </dsp:txXfrm>
    </dsp:sp>
    <dsp:sp modelId="{CFDB6AC6-8CB8-2F4E-BA5C-DAE83CBC8202}">
      <dsp:nvSpPr>
        <dsp:cNvPr id="0" name=""/>
        <dsp:cNvSpPr/>
      </dsp:nvSpPr>
      <dsp:spPr>
        <a:xfrm>
          <a:off x="0" y="768328"/>
          <a:ext cx="8512488" cy="99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272"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hu-HU" altLang="en-US" sz="2300" kern="1200" dirty="0">
              <a:latin typeface="Arial" panose="020B0604020202020204" pitchFamily="34" charset="0"/>
              <a:ea typeface="Calibri" charset="0"/>
              <a:cs typeface="Arial" panose="020B0604020202020204" pitchFamily="34" charset="0"/>
            </a:rPr>
            <a:t>Többféle értelemben jelenik meg:  a  gondolkodás  merev, sematikus,  érzelmi beszűkülés, emberi kapcsolatok leértékelődése, izoláció vagy függőség</a:t>
          </a:r>
          <a:endParaRPr lang="hu-HU" sz="2300" kern="1200" dirty="0">
            <a:latin typeface="Arial" panose="020B0604020202020204" pitchFamily="34" charset="0"/>
            <a:ea typeface="Calibri" charset="0"/>
            <a:cs typeface="Arial" panose="020B0604020202020204" pitchFamily="34" charset="0"/>
          </a:endParaRPr>
        </a:p>
      </dsp:txBody>
      <dsp:txXfrm>
        <a:off x="0" y="768328"/>
        <a:ext cx="8512488" cy="993600"/>
      </dsp:txXfrm>
    </dsp:sp>
    <dsp:sp modelId="{77E177A9-30A4-7F4C-95A5-2C7DDC40742C}">
      <dsp:nvSpPr>
        <dsp:cNvPr id="0" name=""/>
        <dsp:cNvSpPr/>
      </dsp:nvSpPr>
      <dsp:spPr>
        <a:xfrm>
          <a:off x="0" y="1761928"/>
          <a:ext cx="8512488" cy="702000"/>
        </a:xfrm>
        <a:prstGeom prst="roundRect">
          <a:avLst/>
        </a:prstGeom>
        <a:gradFill rotWithShape="0">
          <a:gsLst>
            <a:gs pos="0">
              <a:schemeClr val="accent5">
                <a:hueOff val="-4966938"/>
                <a:satOff val="19906"/>
                <a:lumOff val="4314"/>
                <a:alphaOff val="0"/>
                <a:tint val="100000"/>
                <a:shade val="100000"/>
                <a:satMod val="130000"/>
              </a:schemeClr>
            </a:gs>
            <a:gs pos="100000">
              <a:schemeClr val="accent5">
                <a:hueOff val="-4966938"/>
                <a:satOff val="19906"/>
                <a:lumOff val="431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hu-HU" altLang="en-US" sz="3000" b="1" kern="1200" dirty="0">
              <a:latin typeface="Arial" panose="020B0604020202020204" pitchFamily="34" charset="0"/>
              <a:ea typeface="Calibri" charset="0"/>
              <a:cs typeface="Arial" panose="020B0604020202020204" pitchFamily="34" charset="0"/>
            </a:rPr>
            <a:t>Agresszív indulat</a:t>
          </a:r>
          <a:endParaRPr lang="hu-HU" altLang="en-US" sz="3000" kern="1200" dirty="0">
            <a:latin typeface="Arial" panose="020B0604020202020204" pitchFamily="34" charset="0"/>
            <a:ea typeface="Calibri" charset="0"/>
            <a:cs typeface="Arial" panose="020B0604020202020204" pitchFamily="34" charset="0"/>
          </a:endParaRPr>
        </a:p>
      </dsp:txBody>
      <dsp:txXfrm>
        <a:off x="34269" y="1796197"/>
        <a:ext cx="8443950" cy="633462"/>
      </dsp:txXfrm>
    </dsp:sp>
    <dsp:sp modelId="{36C1C453-91C4-5E4E-8305-C501C9965154}">
      <dsp:nvSpPr>
        <dsp:cNvPr id="0" name=""/>
        <dsp:cNvSpPr/>
      </dsp:nvSpPr>
      <dsp:spPr>
        <a:xfrm>
          <a:off x="0" y="2463928"/>
          <a:ext cx="8512488" cy="99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272"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hu-HU" altLang="en-US" sz="2300" kern="1200" dirty="0">
              <a:latin typeface="Arial" panose="020B0604020202020204" pitchFamily="34" charset="0"/>
              <a:ea typeface="Calibri" charset="0"/>
              <a:cs typeface="Arial" panose="020B0604020202020204" pitchFamily="34" charset="0"/>
            </a:rPr>
            <a:t>A beteg frusztrálható, a nagy indulati feszültség  a pszichológiai  gátló folyamatok miatt nem tud megjelenni, önmaga ellen fordul</a:t>
          </a:r>
        </a:p>
      </dsp:txBody>
      <dsp:txXfrm>
        <a:off x="0" y="2463928"/>
        <a:ext cx="8512488" cy="993600"/>
      </dsp:txXfrm>
    </dsp:sp>
    <dsp:sp modelId="{44B8B8FF-35DB-9342-B215-09A75E43B173}">
      <dsp:nvSpPr>
        <dsp:cNvPr id="0" name=""/>
        <dsp:cNvSpPr/>
      </dsp:nvSpPr>
      <dsp:spPr>
        <a:xfrm>
          <a:off x="0" y="3457527"/>
          <a:ext cx="8512488" cy="702000"/>
        </a:xfrm>
        <a:prstGeom prst="roundRect">
          <a:avLst/>
        </a:prstGeom>
        <a:gradFill rotWithShape="0">
          <a:gsLst>
            <a:gs pos="0">
              <a:schemeClr val="accent5">
                <a:hueOff val="-9933876"/>
                <a:satOff val="39811"/>
                <a:lumOff val="8628"/>
                <a:alphaOff val="0"/>
                <a:tint val="100000"/>
                <a:shade val="100000"/>
                <a:satMod val="130000"/>
              </a:schemeClr>
            </a:gs>
            <a:gs pos="100000">
              <a:schemeClr val="accent5">
                <a:hueOff val="-9933876"/>
                <a:satOff val="39811"/>
                <a:lumOff val="862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hu-HU" altLang="en-US" sz="3000" b="1" kern="1200" dirty="0">
              <a:latin typeface="Arial" panose="020B0604020202020204" pitchFamily="34" charset="0"/>
              <a:ea typeface="Calibri" charset="0"/>
              <a:cs typeface="Arial" panose="020B0604020202020204" pitchFamily="34" charset="0"/>
            </a:rPr>
            <a:t>Fokozott, erőteljes öngyilkossági fantáziák</a:t>
          </a:r>
          <a:endParaRPr lang="hu-HU" altLang="en-US" sz="3000" kern="1200" dirty="0">
            <a:latin typeface="Arial" panose="020B0604020202020204" pitchFamily="34" charset="0"/>
            <a:ea typeface="Calibri" charset="0"/>
            <a:cs typeface="Arial" panose="020B0604020202020204" pitchFamily="34" charset="0"/>
          </a:endParaRPr>
        </a:p>
      </dsp:txBody>
      <dsp:txXfrm>
        <a:off x="34269" y="3491796"/>
        <a:ext cx="8443950" cy="633462"/>
      </dsp:txXfrm>
    </dsp:sp>
    <dsp:sp modelId="{27EF0AEF-5785-5244-9999-677E568E414A}">
      <dsp:nvSpPr>
        <dsp:cNvPr id="0" name=""/>
        <dsp:cNvSpPr/>
      </dsp:nvSpPr>
      <dsp:spPr>
        <a:xfrm>
          <a:off x="0" y="4159527"/>
          <a:ext cx="8512488" cy="683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272"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hu-HU" altLang="en-US" sz="2300" kern="1200" dirty="0">
              <a:latin typeface="Arial" panose="020B0604020202020204" pitchFamily="34" charset="0"/>
              <a:ea typeface="Calibri" charset="0"/>
              <a:cs typeface="Arial" panose="020B0604020202020204" pitchFamily="34" charset="0"/>
            </a:rPr>
            <a:t>Érzékletes képekben jelennek meg problémái, </a:t>
          </a:r>
          <a:r>
            <a:rPr lang="hu-HU" altLang="en-US" sz="2300" kern="1200" dirty="0" err="1">
              <a:latin typeface="Arial" panose="020B0604020202020204" pitchFamily="34" charset="0"/>
              <a:ea typeface="Calibri" charset="0"/>
              <a:cs typeface="Arial" panose="020B0604020202020204" pitchFamily="34" charset="0"/>
            </a:rPr>
            <a:t>körvonalazódik</a:t>
          </a:r>
          <a:r>
            <a:rPr lang="hu-HU" altLang="en-US" sz="2300" kern="1200" dirty="0">
              <a:latin typeface="Arial" panose="020B0604020202020204" pitchFamily="34" charset="0"/>
              <a:ea typeface="Calibri" charset="0"/>
              <a:cs typeface="Arial" panose="020B0604020202020204" pitchFamily="34" charset="0"/>
            </a:rPr>
            <a:t> az öngyilkosság kivitelezése</a:t>
          </a:r>
        </a:p>
      </dsp:txBody>
      <dsp:txXfrm>
        <a:off x="0" y="4159527"/>
        <a:ext cx="8512488" cy="6831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33F9CAA4-D264-4AD3-B51E-D47AE9F08268}" type="datetimeFigureOut">
              <a:rPr lang="fr-FR"/>
              <a:pPr>
                <a:defRPr/>
              </a:pPr>
              <a:t>16/11/2016</a:t>
            </a:fld>
            <a:endParaRPr lang="fr-FR"/>
          </a:p>
        </p:txBody>
      </p:sp>
      <p:sp>
        <p:nvSpPr>
          <p:cNvPr id="4" name="Espace réservé du pied de pag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fr-FR"/>
          </a:p>
        </p:txBody>
      </p:sp>
      <p:sp>
        <p:nvSpPr>
          <p:cNvPr id="5" name="Espace réservé du numéro de diapositiv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06093A3F-884E-4302-BBA2-242AABBE1593}" type="slidenum">
              <a:rPr lang="fr-FR"/>
              <a:pPr>
                <a:defRPr/>
              </a:pPr>
              <a:t>‹#›</a:t>
            </a:fld>
            <a:endParaRPr lang="fr-FR"/>
          </a:p>
        </p:txBody>
      </p:sp>
    </p:spTree>
    <p:extLst>
      <p:ext uri="{BB962C8B-B14F-4D97-AF65-F5344CB8AC3E}">
        <p14:creationId xmlns:p14="http://schemas.microsoft.com/office/powerpoint/2010/main" val="29632952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31E3A332-C4DD-40A5-9E5C-3BB6C2AFD4CC}" type="datetimeFigureOut">
              <a:rPr lang="fr-FR"/>
              <a:pPr>
                <a:defRPr/>
              </a:pPr>
              <a:t>16/11/2016</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7BCEB2A-038C-4EFF-BE92-5E0974619DDE}" type="slidenum">
              <a:rPr lang="fr-FR"/>
              <a:pPr>
                <a:defRPr/>
              </a:pPr>
              <a:t>‹#›</a:t>
            </a:fld>
            <a:endParaRPr lang="fr-FR"/>
          </a:p>
        </p:txBody>
      </p:sp>
    </p:spTree>
    <p:extLst>
      <p:ext uri="{BB962C8B-B14F-4D97-AF65-F5344CB8AC3E}">
        <p14:creationId xmlns:p14="http://schemas.microsoft.com/office/powerpoint/2010/main" val="2168091896"/>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pPr>
              <a:defRPr/>
            </a:pPr>
            <a:fld id="{C7BCEB2A-038C-4EFF-BE92-5E0974619DDE}" type="slidenum">
              <a:rPr lang="fr-FR" smtClean="0"/>
              <a:pPr>
                <a:defRPr/>
              </a:pPr>
              <a:t>1</a:t>
            </a:fld>
            <a:endParaRPr lang="fr-FR"/>
          </a:p>
        </p:txBody>
      </p:sp>
    </p:spTree>
    <p:extLst>
      <p:ext uri="{BB962C8B-B14F-4D97-AF65-F5344CB8AC3E}">
        <p14:creationId xmlns:p14="http://schemas.microsoft.com/office/powerpoint/2010/main" val="2919396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24979C4F-3C01-414C-86C1-CDB3097794AB}" type="slidenum">
              <a:rPr lang="hu-HU" smtClean="0"/>
              <a:t>15</a:t>
            </a:fld>
            <a:endParaRPr lang="hu-HU"/>
          </a:p>
        </p:txBody>
      </p:sp>
    </p:spTree>
    <p:extLst>
      <p:ext uri="{BB962C8B-B14F-4D97-AF65-F5344CB8AC3E}">
        <p14:creationId xmlns:p14="http://schemas.microsoft.com/office/powerpoint/2010/main" val="1925377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pPr>
              <a:defRPr/>
            </a:pPr>
            <a:fld id="{C7BCEB2A-038C-4EFF-BE92-5E0974619DDE}" type="slidenum">
              <a:rPr lang="fr-FR" smtClean="0"/>
              <a:pPr>
                <a:defRPr/>
              </a:pPr>
              <a:t>16</a:t>
            </a:fld>
            <a:endParaRPr lang="fr-FR"/>
          </a:p>
        </p:txBody>
      </p:sp>
    </p:spTree>
    <p:extLst>
      <p:ext uri="{BB962C8B-B14F-4D97-AF65-F5344CB8AC3E}">
        <p14:creationId xmlns:p14="http://schemas.microsoft.com/office/powerpoint/2010/main" val="559354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de-DE" altLang="hu-HU" b="1" dirty="0" err="1"/>
              <a:t>Explanations</a:t>
            </a:r>
            <a:r>
              <a:rPr lang="de-DE" altLang="hu-HU" b="1" dirty="0"/>
              <a:t> </a:t>
            </a:r>
            <a:r>
              <a:rPr lang="de-DE" altLang="hu-HU" b="1" dirty="0" err="1"/>
              <a:t>to</a:t>
            </a:r>
            <a:r>
              <a:rPr lang="de-DE" altLang="hu-HU" b="1" dirty="0"/>
              <a:t> </a:t>
            </a:r>
            <a:r>
              <a:rPr lang="de-DE" altLang="hu-HU" b="1" dirty="0" err="1"/>
              <a:t>the</a:t>
            </a:r>
            <a:r>
              <a:rPr lang="de-DE" altLang="hu-HU" b="1" dirty="0"/>
              <a:t> </a:t>
            </a:r>
            <a:r>
              <a:rPr lang="de-DE" altLang="hu-HU" b="1" dirty="0" err="1"/>
              <a:t>columns</a:t>
            </a:r>
            <a:r>
              <a:rPr lang="de-DE" altLang="hu-HU" b="1" dirty="0"/>
              <a:t>:</a:t>
            </a:r>
          </a:p>
          <a:p>
            <a:r>
              <a:rPr lang="de-DE" altLang="hu-HU" dirty="0"/>
              <a:t>1)</a:t>
            </a:r>
          </a:p>
          <a:p>
            <a:r>
              <a:rPr lang="de-DE" altLang="hu-HU" dirty="0" err="1"/>
              <a:t>Of</a:t>
            </a:r>
            <a:r>
              <a:rPr lang="de-DE" altLang="hu-HU" dirty="0"/>
              <a:t> all </a:t>
            </a:r>
            <a:r>
              <a:rPr lang="de-DE" altLang="hu-HU" dirty="0" err="1"/>
              <a:t>the</a:t>
            </a:r>
            <a:r>
              <a:rPr lang="de-DE" altLang="hu-HU" dirty="0"/>
              <a:t> </a:t>
            </a:r>
            <a:r>
              <a:rPr lang="de-DE" altLang="hu-HU" dirty="0" err="1"/>
              <a:t>patients</a:t>
            </a:r>
            <a:r>
              <a:rPr lang="de-DE" altLang="hu-HU" dirty="0"/>
              <a:t> </a:t>
            </a:r>
            <a:r>
              <a:rPr lang="de-DE" altLang="hu-HU" dirty="0" err="1"/>
              <a:t>with</a:t>
            </a:r>
            <a:r>
              <a:rPr lang="de-DE" altLang="hu-HU" dirty="0"/>
              <a:t> </a:t>
            </a:r>
            <a:r>
              <a:rPr lang="de-DE" altLang="hu-HU" dirty="0" err="1"/>
              <a:t>depression</a:t>
            </a:r>
            <a:r>
              <a:rPr lang="de-DE" altLang="hu-HU" dirty="0"/>
              <a:t> </a:t>
            </a:r>
            <a:r>
              <a:rPr lang="de-DE" altLang="hu-HU" dirty="0" err="1"/>
              <a:t>only</a:t>
            </a:r>
            <a:r>
              <a:rPr lang="de-DE" altLang="hu-HU" dirty="0"/>
              <a:t> 60-70% </a:t>
            </a:r>
            <a:r>
              <a:rPr lang="de-DE" altLang="hu-HU" dirty="0" err="1"/>
              <a:t>seek</a:t>
            </a:r>
            <a:r>
              <a:rPr lang="de-DE" altLang="hu-HU" dirty="0"/>
              <a:t> </a:t>
            </a:r>
            <a:r>
              <a:rPr lang="de-DE" altLang="hu-HU" dirty="0" err="1"/>
              <a:t>help</a:t>
            </a:r>
            <a:r>
              <a:rPr lang="de-DE" altLang="hu-HU" dirty="0"/>
              <a:t>. This </a:t>
            </a:r>
            <a:r>
              <a:rPr lang="de-DE" altLang="hu-HU" dirty="0" err="1"/>
              <a:t>is</a:t>
            </a:r>
            <a:r>
              <a:rPr lang="de-DE" altLang="hu-HU" dirty="0"/>
              <a:t> </a:t>
            </a:r>
            <a:r>
              <a:rPr lang="de-DE" altLang="hu-HU" dirty="0" err="1"/>
              <a:t>partly</a:t>
            </a:r>
            <a:r>
              <a:rPr lang="de-DE" altLang="hu-HU" dirty="0"/>
              <a:t> </a:t>
            </a:r>
            <a:r>
              <a:rPr lang="de-DE" altLang="hu-HU" dirty="0" err="1"/>
              <a:t>because</a:t>
            </a:r>
            <a:r>
              <a:rPr lang="de-DE" altLang="hu-HU" dirty="0"/>
              <a:t> </a:t>
            </a:r>
            <a:r>
              <a:rPr lang="de-DE" altLang="hu-HU" dirty="0" err="1"/>
              <a:t>of</a:t>
            </a:r>
            <a:r>
              <a:rPr lang="de-DE" altLang="hu-HU" dirty="0"/>
              <a:t> </a:t>
            </a:r>
            <a:r>
              <a:rPr lang="de-DE" altLang="hu-HU" dirty="0" err="1"/>
              <a:t>the</a:t>
            </a:r>
            <a:r>
              <a:rPr lang="de-DE" altLang="hu-HU" dirty="0"/>
              <a:t> </a:t>
            </a:r>
            <a:r>
              <a:rPr lang="de-DE" altLang="hu-HU" dirty="0" err="1"/>
              <a:t>stigma</a:t>
            </a:r>
            <a:r>
              <a:rPr lang="de-DE" altLang="hu-HU" dirty="0"/>
              <a:t> </a:t>
            </a:r>
            <a:r>
              <a:rPr lang="de-DE" altLang="hu-HU" dirty="0" err="1"/>
              <a:t>related</a:t>
            </a:r>
            <a:r>
              <a:rPr lang="de-DE" altLang="hu-HU" dirty="0"/>
              <a:t> </a:t>
            </a:r>
            <a:r>
              <a:rPr lang="de-DE" altLang="hu-HU" dirty="0" err="1"/>
              <a:t>to</a:t>
            </a:r>
            <a:r>
              <a:rPr lang="de-DE" altLang="hu-HU" dirty="0"/>
              <a:t> </a:t>
            </a:r>
            <a:r>
              <a:rPr lang="de-DE" altLang="hu-HU" dirty="0" err="1"/>
              <a:t>depression</a:t>
            </a:r>
            <a:r>
              <a:rPr lang="de-DE" altLang="hu-HU" dirty="0"/>
              <a:t>, </a:t>
            </a:r>
            <a:r>
              <a:rPr lang="de-DE" altLang="hu-HU" dirty="0" err="1"/>
              <a:t>which</a:t>
            </a:r>
            <a:r>
              <a:rPr lang="de-DE" altLang="hu-HU" dirty="0"/>
              <a:t> </a:t>
            </a:r>
            <a:r>
              <a:rPr lang="de-DE" altLang="hu-HU" dirty="0" err="1"/>
              <a:t>hinders</a:t>
            </a:r>
            <a:r>
              <a:rPr lang="de-DE" altLang="hu-HU" dirty="0"/>
              <a:t> </a:t>
            </a:r>
            <a:r>
              <a:rPr lang="de-DE" altLang="hu-HU" dirty="0" err="1"/>
              <a:t>help</a:t>
            </a:r>
            <a:r>
              <a:rPr lang="de-DE" altLang="hu-HU" dirty="0"/>
              <a:t> </a:t>
            </a:r>
            <a:r>
              <a:rPr lang="de-DE" altLang="hu-HU" dirty="0" err="1"/>
              <a:t>seeking</a:t>
            </a:r>
            <a:r>
              <a:rPr lang="de-DE" altLang="hu-HU" dirty="0"/>
              <a:t>. </a:t>
            </a:r>
            <a:r>
              <a:rPr lang="de-DE" altLang="hu-HU" dirty="0" err="1"/>
              <a:t>Furthermore</a:t>
            </a:r>
            <a:r>
              <a:rPr lang="de-DE" altLang="hu-HU" dirty="0"/>
              <a:t> lack </a:t>
            </a:r>
            <a:r>
              <a:rPr lang="de-DE" altLang="hu-HU" dirty="0" err="1"/>
              <a:t>of</a:t>
            </a:r>
            <a:r>
              <a:rPr lang="de-DE" altLang="hu-HU" dirty="0"/>
              <a:t> </a:t>
            </a:r>
            <a:r>
              <a:rPr lang="de-DE" altLang="hu-HU" dirty="0" err="1"/>
              <a:t>knowledge</a:t>
            </a:r>
            <a:r>
              <a:rPr lang="de-DE" altLang="hu-HU" dirty="0"/>
              <a:t> </a:t>
            </a:r>
            <a:r>
              <a:rPr lang="de-DE" altLang="hu-HU" dirty="0" err="1"/>
              <a:t>and</a:t>
            </a:r>
            <a:r>
              <a:rPr lang="de-DE" altLang="hu-HU" dirty="0"/>
              <a:t> </a:t>
            </a:r>
            <a:r>
              <a:rPr lang="de-DE" altLang="hu-HU" dirty="0" err="1"/>
              <a:t>the</a:t>
            </a:r>
            <a:r>
              <a:rPr lang="de-DE" altLang="hu-HU" dirty="0"/>
              <a:t> </a:t>
            </a:r>
            <a:r>
              <a:rPr lang="de-DE" altLang="hu-HU" dirty="0" err="1"/>
              <a:t>disease</a:t>
            </a:r>
            <a:r>
              <a:rPr lang="de-DE" altLang="hu-HU" dirty="0"/>
              <a:t> </a:t>
            </a:r>
            <a:r>
              <a:rPr lang="de-DE" altLang="hu-HU" dirty="0" err="1"/>
              <a:t>symptoms</a:t>
            </a:r>
            <a:r>
              <a:rPr lang="de-DE" altLang="hu-HU" dirty="0"/>
              <a:t> </a:t>
            </a:r>
            <a:r>
              <a:rPr lang="de-DE" altLang="hu-HU" dirty="0" err="1"/>
              <a:t>itself</a:t>
            </a:r>
            <a:r>
              <a:rPr lang="de-DE" altLang="hu-HU" dirty="0"/>
              <a:t> </a:t>
            </a:r>
            <a:r>
              <a:rPr lang="de-DE" altLang="hu-HU" dirty="0" err="1"/>
              <a:t>contribute</a:t>
            </a:r>
            <a:r>
              <a:rPr lang="de-DE" altLang="hu-HU" dirty="0"/>
              <a:t> </a:t>
            </a:r>
            <a:r>
              <a:rPr lang="de-DE" altLang="hu-HU" dirty="0" err="1"/>
              <a:t>to</a:t>
            </a:r>
            <a:r>
              <a:rPr lang="de-DE" altLang="hu-HU" dirty="0"/>
              <a:t> </a:t>
            </a:r>
            <a:r>
              <a:rPr lang="de-DE" altLang="hu-HU" dirty="0" err="1"/>
              <a:t>the</a:t>
            </a:r>
            <a:r>
              <a:rPr lang="de-DE" altLang="hu-HU" dirty="0"/>
              <a:t> </a:t>
            </a:r>
            <a:r>
              <a:rPr lang="de-DE" altLang="hu-HU" dirty="0" err="1"/>
              <a:t>reduced</a:t>
            </a:r>
            <a:r>
              <a:rPr lang="de-DE" altLang="hu-HU" dirty="0"/>
              <a:t> rate </a:t>
            </a:r>
            <a:r>
              <a:rPr lang="de-DE" altLang="hu-HU" dirty="0" err="1"/>
              <a:t>of</a:t>
            </a:r>
            <a:r>
              <a:rPr lang="de-DE" altLang="hu-HU" dirty="0"/>
              <a:t> </a:t>
            </a:r>
            <a:r>
              <a:rPr lang="de-DE" altLang="hu-HU" dirty="0" err="1"/>
              <a:t>patients</a:t>
            </a:r>
            <a:r>
              <a:rPr lang="de-DE" altLang="hu-HU" dirty="0"/>
              <a:t> </a:t>
            </a:r>
            <a:r>
              <a:rPr lang="de-DE" altLang="hu-HU" dirty="0" err="1"/>
              <a:t>that</a:t>
            </a:r>
            <a:r>
              <a:rPr lang="de-DE" altLang="hu-HU" dirty="0"/>
              <a:t> </a:t>
            </a:r>
            <a:r>
              <a:rPr lang="de-DE" altLang="hu-HU" dirty="0" err="1"/>
              <a:t>approach</a:t>
            </a:r>
            <a:r>
              <a:rPr lang="de-DE" altLang="hu-HU" dirty="0"/>
              <a:t> professional care in </a:t>
            </a:r>
            <a:r>
              <a:rPr lang="de-DE" altLang="hu-HU" dirty="0" err="1"/>
              <a:t>the</a:t>
            </a:r>
            <a:r>
              <a:rPr lang="de-DE" altLang="hu-HU" dirty="0"/>
              <a:t> </a:t>
            </a:r>
            <a:r>
              <a:rPr lang="de-DE" altLang="hu-HU" dirty="0" err="1"/>
              <a:t>first</a:t>
            </a:r>
            <a:r>
              <a:rPr lang="de-DE" altLang="hu-HU" dirty="0"/>
              <a:t> </a:t>
            </a:r>
            <a:r>
              <a:rPr lang="de-DE" altLang="hu-HU" dirty="0" err="1"/>
              <a:t>place</a:t>
            </a:r>
            <a:r>
              <a:rPr lang="de-DE" altLang="hu-HU" dirty="0"/>
              <a:t>.</a:t>
            </a:r>
          </a:p>
          <a:p>
            <a:r>
              <a:rPr lang="de-DE" altLang="hu-HU" dirty="0"/>
              <a:t>2)</a:t>
            </a:r>
          </a:p>
          <a:p>
            <a:r>
              <a:rPr lang="de-DE" altLang="hu-HU" dirty="0"/>
              <a:t>At </a:t>
            </a:r>
            <a:r>
              <a:rPr lang="de-DE" altLang="hu-HU" dirty="0" err="1"/>
              <a:t>the</a:t>
            </a:r>
            <a:r>
              <a:rPr lang="de-DE" altLang="hu-HU" dirty="0"/>
              <a:t> </a:t>
            </a:r>
            <a:r>
              <a:rPr lang="de-DE" altLang="hu-HU" dirty="0" err="1"/>
              <a:t>primary</a:t>
            </a:r>
            <a:r>
              <a:rPr lang="de-DE" altLang="hu-HU" dirty="0"/>
              <a:t> care </a:t>
            </a:r>
            <a:r>
              <a:rPr lang="de-DE" altLang="hu-HU" dirty="0" err="1"/>
              <a:t>level</a:t>
            </a:r>
            <a:r>
              <a:rPr lang="de-DE" altLang="hu-HU" dirty="0"/>
              <a:t> </a:t>
            </a:r>
            <a:r>
              <a:rPr lang="de-DE" altLang="hu-HU" dirty="0" err="1"/>
              <a:t>most</a:t>
            </a:r>
            <a:r>
              <a:rPr lang="de-DE" altLang="hu-HU" dirty="0"/>
              <a:t> GPs </a:t>
            </a:r>
            <a:r>
              <a:rPr lang="de-DE" altLang="hu-HU" dirty="0" err="1"/>
              <a:t>are</a:t>
            </a:r>
            <a:r>
              <a:rPr lang="de-DE" altLang="hu-HU" dirty="0"/>
              <a:t> </a:t>
            </a:r>
            <a:r>
              <a:rPr lang="de-DE" altLang="hu-HU" dirty="0" err="1"/>
              <a:t>more</a:t>
            </a:r>
            <a:r>
              <a:rPr lang="de-DE" altLang="hu-HU" dirty="0"/>
              <a:t> </a:t>
            </a:r>
            <a:r>
              <a:rPr lang="de-DE" altLang="hu-HU" dirty="0" err="1"/>
              <a:t>familiar</a:t>
            </a:r>
            <a:r>
              <a:rPr lang="de-DE" altLang="hu-HU" dirty="0"/>
              <a:t> </a:t>
            </a:r>
            <a:r>
              <a:rPr lang="de-DE" altLang="hu-HU" dirty="0" err="1"/>
              <a:t>with</a:t>
            </a:r>
            <a:r>
              <a:rPr lang="de-DE" altLang="hu-HU" dirty="0"/>
              <a:t> </a:t>
            </a:r>
            <a:r>
              <a:rPr lang="de-DE" altLang="hu-HU" dirty="0" err="1"/>
              <a:t>physical</a:t>
            </a:r>
            <a:r>
              <a:rPr lang="de-DE" altLang="hu-HU" dirty="0"/>
              <a:t> </a:t>
            </a:r>
            <a:r>
              <a:rPr lang="de-DE" altLang="hu-HU" dirty="0" err="1"/>
              <a:t>diseases</a:t>
            </a:r>
            <a:r>
              <a:rPr lang="de-DE" altLang="hu-HU" dirty="0"/>
              <a:t> </a:t>
            </a:r>
            <a:r>
              <a:rPr lang="de-DE" altLang="hu-HU" dirty="0" err="1"/>
              <a:t>and</a:t>
            </a:r>
            <a:r>
              <a:rPr lang="de-DE" altLang="hu-HU" dirty="0"/>
              <a:t> </a:t>
            </a:r>
            <a:r>
              <a:rPr lang="de-DE" altLang="hu-HU" dirty="0" err="1"/>
              <a:t>complaints</a:t>
            </a:r>
            <a:r>
              <a:rPr lang="de-DE" altLang="hu-HU" dirty="0"/>
              <a:t>. </a:t>
            </a:r>
            <a:r>
              <a:rPr lang="de-DE" altLang="hu-HU" dirty="0" err="1"/>
              <a:t>Sometimes</a:t>
            </a:r>
            <a:r>
              <a:rPr lang="de-DE" altLang="hu-HU" dirty="0"/>
              <a:t> limited </a:t>
            </a:r>
            <a:r>
              <a:rPr lang="de-DE" altLang="hu-HU" dirty="0" err="1"/>
              <a:t>knowledge</a:t>
            </a:r>
            <a:r>
              <a:rPr lang="de-DE" altLang="hu-HU" dirty="0"/>
              <a:t> </a:t>
            </a:r>
            <a:r>
              <a:rPr lang="de-DE" altLang="hu-HU" dirty="0" err="1"/>
              <a:t>or</a:t>
            </a:r>
            <a:r>
              <a:rPr lang="de-DE" altLang="hu-HU" dirty="0"/>
              <a:t> </a:t>
            </a:r>
            <a:r>
              <a:rPr lang="de-DE" altLang="hu-HU" dirty="0" err="1"/>
              <a:t>own</a:t>
            </a:r>
            <a:r>
              <a:rPr lang="de-DE" altLang="hu-HU" dirty="0"/>
              <a:t> </a:t>
            </a:r>
            <a:r>
              <a:rPr lang="de-DE" altLang="hu-HU" dirty="0" err="1"/>
              <a:t>uncertainties</a:t>
            </a:r>
            <a:r>
              <a:rPr lang="de-DE" altLang="hu-HU" dirty="0"/>
              <a:t> </a:t>
            </a:r>
            <a:r>
              <a:rPr lang="de-DE" altLang="hu-HU" dirty="0" err="1"/>
              <a:t>regarding</a:t>
            </a:r>
            <a:r>
              <a:rPr lang="de-DE" altLang="hu-HU" dirty="0"/>
              <a:t> </a:t>
            </a:r>
            <a:r>
              <a:rPr lang="de-DE" altLang="hu-HU" dirty="0" err="1"/>
              <a:t>psychiatric</a:t>
            </a:r>
            <a:r>
              <a:rPr lang="de-DE" altLang="hu-HU" dirty="0"/>
              <a:t> </a:t>
            </a:r>
            <a:r>
              <a:rPr lang="de-DE" altLang="hu-HU" dirty="0" err="1"/>
              <a:t>disorders</a:t>
            </a:r>
            <a:r>
              <a:rPr lang="de-DE" altLang="hu-HU" dirty="0"/>
              <a:t> </a:t>
            </a:r>
            <a:r>
              <a:rPr lang="de-DE" altLang="hu-HU" dirty="0" err="1"/>
              <a:t>lead</a:t>
            </a:r>
            <a:r>
              <a:rPr lang="de-DE" altLang="hu-HU" dirty="0"/>
              <a:t> </a:t>
            </a:r>
            <a:r>
              <a:rPr lang="de-DE" altLang="hu-HU" dirty="0" err="1"/>
              <a:t>to</a:t>
            </a:r>
            <a:r>
              <a:rPr lang="de-DE" altLang="hu-HU" dirty="0"/>
              <a:t> an </a:t>
            </a:r>
            <a:r>
              <a:rPr lang="de-DE" altLang="hu-HU" dirty="0" err="1"/>
              <a:t>underdiagnoses</a:t>
            </a:r>
            <a:r>
              <a:rPr lang="de-DE" altLang="hu-HU" dirty="0"/>
              <a:t>. This </a:t>
            </a:r>
            <a:r>
              <a:rPr lang="de-DE" altLang="hu-HU" dirty="0" err="1"/>
              <a:t>is</a:t>
            </a:r>
            <a:r>
              <a:rPr lang="de-DE" altLang="hu-HU" dirty="0"/>
              <a:t> </a:t>
            </a:r>
            <a:r>
              <a:rPr lang="de-DE" altLang="hu-HU" dirty="0" err="1"/>
              <a:t>especially</a:t>
            </a:r>
            <a:r>
              <a:rPr lang="de-DE" altLang="hu-HU" dirty="0"/>
              <a:t> </a:t>
            </a:r>
            <a:r>
              <a:rPr lang="de-DE" altLang="hu-HU" dirty="0" err="1"/>
              <a:t>true</a:t>
            </a:r>
            <a:r>
              <a:rPr lang="de-DE" altLang="hu-HU" dirty="0"/>
              <a:t>, </a:t>
            </a:r>
            <a:r>
              <a:rPr lang="de-DE" altLang="hu-HU" dirty="0" err="1"/>
              <a:t>when</a:t>
            </a:r>
            <a:r>
              <a:rPr lang="de-DE" altLang="hu-HU" dirty="0"/>
              <a:t> </a:t>
            </a:r>
            <a:r>
              <a:rPr lang="de-DE" altLang="hu-HU" dirty="0" err="1"/>
              <a:t>patients</a:t>
            </a:r>
            <a:r>
              <a:rPr lang="de-DE" altLang="hu-HU" dirty="0"/>
              <a:t> </a:t>
            </a:r>
            <a:r>
              <a:rPr lang="de-DE" altLang="hu-HU" dirty="0" err="1"/>
              <a:t>mostly</a:t>
            </a:r>
            <a:r>
              <a:rPr lang="de-DE" altLang="hu-HU" dirty="0"/>
              <a:t> </a:t>
            </a:r>
            <a:r>
              <a:rPr lang="de-DE" altLang="hu-HU" dirty="0" err="1"/>
              <a:t>report</a:t>
            </a:r>
            <a:r>
              <a:rPr lang="de-DE" altLang="hu-HU" dirty="0"/>
              <a:t> </a:t>
            </a:r>
            <a:r>
              <a:rPr lang="de-DE" altLang="hu-HU" dirty="0" err="1"/>
              <a:t>physical</a:t>
            </a:r>
            <a:r>
              <a:rPr lang="de-DE" altLang="hu-HU" dirty="0"/>
              <a:t> </a:t>
            </a:r>
            <a:r>
              <a:rPr lang="de-DE" altLang="hu-HU" dirty="0" err="1"/>
              <a:t>symptoms</a:t>
            </a:r>
            <a:r>
              <a:rPr lang="de-DE" altLang="hu-HU" dirty="0"/>
              <a:t> </a:t>
            </a:r>
            <a:r>
              <a:rPr lang="de-DE" altLang="hu-HU" dirty="0" err="1"/>
              <a:t>and</a:t>
            </a:r>
            <a:r>
              <a:rPr lang="de-DE" altLang="hu-HU" dirty="0"/>
              <a:t> </a:t>
            </a:r>
            <a:r>
              <a:rPr lang="de-DE" altLang="hu-HU" dirty="0" err="1"/>
              <a:t>complaints</a:t>
            </a:r>
            <a:r>
              <a:rPr lang="de-DE" altLang="hu-HU" dirty="0"/>
              <a:t>.</a:t>
            </a:r>
          </a:p>
          <a:p>
            <a:r>
              <a:rPr lang="de-DE" altLang="hu-HU" dirty="0"/>
              <a:t>3)</a:t>
            </a:r>
          </a:p>
          <a:p>
            <a:r>
              <a:rPr lang="de-DE" altLang="hu-HU" dirty="0" err="1"/>
              <a:t>Despite</a:t>
            </a:r>
            <a:r>
              <a:rPr lang="de-DE" altLang="hu-HU" dirty="0"/>
              <a:t> </a:t>
            </a:r>
            <a:r>
              <a:rPr lang="de-DE" altLang="hu-HU" dirty="0" err="1"/>
              <a:t>being</a:t>
            </a:r>
            <a:r>
              <a:rPr lang="de-DE" altLang="hu-HU" dirty="0"/>
              <a:t> </a:t>
            </a:r>
            <a:r>
              <a:rPr lang="de-DE" altLang="hu-HU" dirty="0" err="1"/>
              <a:t>able</a:t>
            </a:r>
            <a:r>
              <a:rPr lang="de-DE" altLang="hu-HU" dirty="0"/>
              <a:t> </a:t>
            </a:r>
            <a:r>
              <a:rPr lang="de-DE" altLang="hu-HU" dirty="0" err="1"/>
              <a:t>to</a:t>
            </a:r>
            <a:r>
              <a:rPr lang="de-DE" altLang="hu-HU" dirty="0"/>
              <a:t> </a:t>
            </a:r>
            <a:r>
              <a:rPr lang="de-DE" altLang="hu-HU" dirty="0" err="1"/>
              <a:t>correctly</a:t>
            </a:r>
            <a:r>
              <a:rPr lang="de-DE" altLang="hu-HU" dirty="0"/>
              <a:t> </a:t>
            </a:r>
            <a:r>
              <a:rPr lang="de-DE" altLang="hu-HU" dirty="0" err="1"/>
              <a:t>diagnoses</a:t>
            </a:r>
            <a:r>
              <a:rPr lang="de-DE" altLang="hu-HU" dirty="0"/>
              <a:t> a depressive </a:t>
            </a:r>
            <a:r>
              <a:rPr lang="de-DE" altLang="hu-HU" dirty="0" err="1"/>
              <a:t>disorder</a:t>
            </a:r>
            <a:r>
              <a:rPr lang="de-DE" altLang="hu-HU" dirty="0"/>
              <a:t>, </a:t>
            </a:r>
            <a:r>
              <a:rPr lang="de-DE" altLang="hu-HU" dirty="0" err="1"/>
              <a:t>the</a:t>
            </a:r>
            <a:r>
              <a:rPr lang="de-DE" altLang="hu-HU" dirty="0"/>
              <a:t> </a:t>
            </a:r>
            <a:r>
              <a:rPr lang="de-DE" altLang="hu-HU" dirty="0" err="1"/>
              <a:t>treatment</a:t>
            </a:r>
            <a:r>
              <a:rPr lang="de-DE" altLang="hu-HU" dirty="0"/>
              <a:t> </a:t>
            </a:r>
            <a:r>
              <a:rPr lang="de-DE" altLang="hu-HU" dirty="0" err="1"/>
              <a:t>options</a:t>
            </a:r>
            <a:r>
              <a:rPr lang="de-DE" altLang="hu-HU" dirty="0"/>
              <a:t> </a:t>
            </a:r>
            <a:r>
              <a:rPr lang="de-DE" altLang="hu-HU" dirty="0" err="1"/>
              <a:t>are</a:t>
            </a:r>
            <a:r>
              <a:rPr lang="de-DE" altLang="hu-HU" dirty="0"/>
              <a:t> not </a:t>
            </a:r>
            <a:r>
              <a:rPr lang="de-DE" altLang="hu-HU" dirty="0" err="1"/>
              <a:t>completely</a:t>
            </a:r>
            <a:r>
              <a:rPr lang="de-DE" altLang="hu-HU" dirty="0"/>
              <a:t> </a:t>
            </a:r>
            <a:r>
              <a:rPr lang="de-DE" altLang="hu-HU" dirty="0" err="1"/>
              <a:t>clear</a:t>
            </a:r>
            <a:r>
              <a:rPr lang="de-DE" altLang="hu-HU" dirty="0"/>
              <a:t> in all </a:t>
            </a:r>
            <a:r>
              <a:rPr lang="de-DE" altLang="hu-HU" dirty="0" err="1"/>
              <a:t>cases</a:t>
            </a:r>
            <a:r>
              <a:rPr lang="de-DE" altLang="hu-HU" dirty="0"/>
              <a:t>. Lack </a:t>
            </a:r>
            <a:r>
              <a:rPr lang="de-DE" altLang="hu-HU" dirty="0" err="1"/>
              <a:t>of</a:t>
            </a:r>
            <a:r>
              <a:rPr lang="de-DE" altLang="hu-HU" dirty="0"/>
              <a:t> </a:t>
            </a:r>
            <a:r>
              <a:rPr lang="de-DE" altLang="hu-HU" dirty="0" err="1"/>
              <a:t>knowledge</a:t>
            </a:r>
            <a:r>
              <a:rPr lang="de-DE" altLang="hu-HU" dirty="0"/>
              <a:t> </a:t>
            </a:r>
            <a:r>
              <a:rPr lang="de-DE" altLang="hu-HU" dirty="0" err="1"/>
              <a:t>about</a:t>
            </a:r>
            <a:r>
              <a:rPr lang="de-DE" altLang="hu-HU" dirty="0"/>
              <a:t> </a:t>
            </a:r>
            <a:r>
              <a:rPr lang="de-DE" altLang="hu-HU" dirty="0" err="1"/>
              <a:t>evidence</a:t>
            </a:r>
            <a:r>
              <a:rPr lang="de-DE" altLang="hu-HU" dirty="0"/>
              <a:t> </a:t>
            </a:r>
            <a:r>
              <a:rPr lang="de-DE" altLang="hu-HU" dirty="0" err="1"/>
              <a:t>based</a:t>
            </a:r>
            <a:r>
              <a:rPr lang="de-DE" altLang="hu-HU" dirty="0"/>
              <a:t> </a:t>
            </a:r>
            <a:r>
              <a:rPr lang="de-DE" altLang="hu-HU" dirty="0" err="1"/>
              <a:t>psychotherapy</a:t>
            </a:r>
            <a:r>
              <a:rPr lang="de-DE" altLang="hu-HU" dirty="0"/>
              <a:t> </a:t>
            </a:r>
            <a:r>
              <a:rPr lang="de-DE" altLang="hu-HU" dirty="0" err="1"/>
              <a:t>or</a:t>
            </a:r>
            <a:r>
              <a:rPr lang="de-DE" altLang="hu-HU" dirty="0"/>
              <a:t> </a:t>
            </a:r>
            <a:r>
              <a:rPr lang="de-DE" altLang="hu-HU" dirty="0" err="1"/>
              <a:t>pharmacotherapy</a:t>
            </a:r>
            <a:r>
              <a:rPr lang="de-DE" altLang="hu-HU" dirty="0"/>
              <a:t> </a:t>
            </a:r>
            <a:r>
              <a:rPr lang="de-DE" altLang="hu-HU" dirty="0" err="1"/>
              <a:t>might</a:t>
            </a:r>
            <a:r>
              <a:rPr lang="de-DE" altLang="hu-HU" dirty="0"/>
              <a:t> </a:t>
            </a:r>
            <a:r>
              <a:rPr lang="de-DE" altLang="hu-HU" dirty="0" err="1"/>
              <a:t>lead</a:t>
            </a:r>
            <a:r>
              <a:rPr lang="de-DE" altLang="hu-HU" dirty="0"/>
              <a:t> </a:t>
            </a:r>
            <a:r>
              <a:rPr lang="de-DE" altLang="hu-HU" dirty="0" err="1"/>
              <a:t>to</a:t>
            </a:r>
            <a:r>
              <a:rPr lang="de-DE" altLang="hu-HU" dirty="0"/>
              <a:t> </a:t>
            </a:r>
            <a:r>
              <a:rPr lang="de-DE" altLang="hu-HU" dirty="0" err="1"/>
              <a:t>inadequate</a:t>
            </a:r>
            <a:r>
              <a:rPr lang="de-DE" altLang="hu-HU" dirty="0"/>
              <a:t> </a:t>
            </a:r>
            <a:r>
              <a:rPr lang="de-DE" altLang="hu-HU" dirty="0" err="1"/>
              <a:t>treatment</a:t>
            </a:r>
            <a:r>
              <a:rPr lang="de-DE" altLang="hu-HU" dirty="0"/>
              <a:t>.</a:t>
            </a:r>
          </a:p>
          <a:p>
            <a:r>
              <a:rPr lang="de-DE" altLang="hu-HU" dirty="0"/>
              <a:t>4) </a:t>
            </a:r>
          </a:p>
          <a:p>
            <a:r>
              <a:rPr lang="de-DE" altLang="hu-HU" dirty="0" err="1"/>
              <a:t>False</a:t>
            </a:r>
            <a:r>
              <a:rPr lang="de-DE" altLang="hu-HU" dirty="0"/>
              <a:t> </a:t>
            </a:r>
            <a:r>
              <a:rPr lang="de-DE" altLang="hu-HU" dirty="0" err="1"/>
              <a:t>beliefs</a:t>
            </a:r>
            <a:r>
              <a:rPr lang="de-DE" altLang="hu-HU" dirty="0"/>
              <a:t> such </a:t>
            </a:r>
            <a:r>
              <a:rPr lang="de-DE" altLang="hu-HU" dirty="0" err="1"/>
              <a:t>as</a:t>
            </a:r>
            <a:r>
              <a:rPr lang="de-DE" altLang="hu-HU" dirty="0"/>
              <a:t> </a:t>
            </a:r>
            <a:r>
              <a:rPr lang="de-DE" altLang="hu-HU" dirty="0" err="1"/>
              <a:t>getting</a:t>
            </a:r>
            <a:r>
              <a:rPr lang="de-DE" altLang="hu-HU" dirty="0"/>
              <a:t> </a:t>
            </a:r>
            <a:r>
              <a:rPr lang="de-DE" altLang="hu-HU" dirty="0" err="1"/>
              <a:t>addicted</a:t>
            </a:r>
            <a:r>
              <a:rPr lang="de-DE" altLang="hu-HU" dirty="0"/>
              <a:t> </a:t>
            </a:r>
            <a:r>
              <a:rPr lang="de-DE" altLang="hu-HU" dirty="0" err="1"/>
              <a:t>or</a:t>
            </a:r>
            <a:r>
              <a:rPr lang="de-DE" altLang="hu-HU" dirty="0"/>
              <a:t> </a:t>
            </a:r>
            <a:r>
              <a:rPr lang="de-DE" altLang="hu-HU" dirty="0" err="1"/>
              <a:t>experiencing</a:t>
            </a:r>
            <a:r>
              <a:rPr lang="de-DE" altLang="hu-HU" dirty="0"/>
              <a:t> a </a:t>
            </a:r>
            <a:r>
              <a:rPr lang="de-DE" altLang="hu-HU" dirty="0" err="1"/>
              <a:t>change</a:t>
            </a:r>
            <a:r>
              <a:rPr lang="de-DE" altLang="hu-HU" dirty="0"/>
              <a:t> in </a:t>
            </a:r>
            <a:r>
              <a:rPr lang="de-DE" altLang="hu-HU" dirty="0" err="1"/>
              <a:t>personality</a:t>
            </a:r>
            <a:r>
              <a:rPr lang="de-DE" altLang="hu-HU" dirty="0"/>
              <a:t> </a:t>
            </a:r>
            <a:r>
              <a:rPr lang="de-DE" altLang="hu-HU" dirty="0" err="1"/>
              <a:t>often</a:t>
            </a:r>
            <a:r>
              <a:rPr lang="de-DE" altLang="hu-HU" dirty="0"/>
              <a:t> </a:t>
            </a:r>
            <a:r>
              <a:rPr lang="de-DE" altLang="hu-HU" dirty="0" err="1"/>
              <a:t>cause</a:t>
            </a:r>
            <a:r>
              <a:rPr lang="de-DE" altLang="hu-HU" dirty="0"/>
              <a:t> a non-</a:t>
            </a:r>
            <a:r>
              <a:rPr lang="de-DE" altLang="hu-HU" dirty="0" err="1"/>
              <a:t>compliant</a:t>
            </a:r>
            <a:r>
              <a:rPr lang="de-DE" altLang="hu-HU" dirty="0"/>
              <a:t> </a:t>
            </a:r>
            <a:r>
              <a:rPr lang="de-DE" altLang="hu-HU" dirty="0" err="1"/>
              <a:t>behaviour</a:t>
            </a:r>
            <a:r>
              <a:rPr lang="de-DE" altLang="hu-HU" dirty="0"/>
              <a:t> </a:t>
            </a:r>
            <a:r>
              <a:rPr lang="de-DE" altLang="hu-HU" dirty="0" err="1"/>
              <a:t>of</a:t>
            </a:r>
            <a:r>
              <a:rPr lang="de-DE" altLang="hu-HU" dirty="0"/>
              <a:t> </a:t>
            </a:r>
            <a:r>
              <a:rPr lang="de-DE" altLang="hu-HU" dirty="0" err="1"/>
              <a:t>patients</a:t>
            </a:r>
            <a:r>
              <a:rPr lang="de-DE" altLang="hu-HU" dirty="0"/>
              <a:t>. </a:t>
            </a:r>
            <a:r>
              <a:rPr lang="de-DE" altLang="hu-HU" dirty="0" err="1"/>
              <a:t>Fearing</a:t>
            </a:r>
            <a:r>
              <a:rPr lang="de-DE" altLang="hu-HU" dirty="0"/>
              <a:t> a </a:t>
            </a:r>
            <a:r>
              <a:rPr lang="de-DE" altLang="hu-HU" dirty="0" err="1"/>
              <a:t>loss</a:t>
            </a:r>
            <a:r>
              <a:rPr lang="de-DE" altLang="hu-HU" dirty="0"/>
              <a:t> </a:t>
            </a:r>
            <a:r>
              <a:rPr lang="de-DE" altLang="hu-HU" dirty="0" err="1"/>
              <a:t>of</a:t>
            </a:r>
            <a:r>
              <a:rPr lang="de-DE" altLang="hu-HU" dirty="0"/>
              <a:t> </a:t>
            </a:r>
            <a:r>
              <a:rPr lang="de-DE" altLang="hu-HU" dirty="0" err="1"/>
              <a:t>autonomy</a:t>
            </a:r>
            <a:r>
              <a:rPr lang="de-DE" altLang="hu-HU" dirty="0"/>
              <a:t> </a:t>
            </a:r>
            <a:r>
              <a:rPr lang="de-DE" altLang="hu-HU" dirty="0" err="1"/>
              <a:t>and</a:t>
            </a:r>
            <a:r>
              <a:rPr lang="de-DE" altLang="hu-HU" dirty="0"/>
              <a:t> </a:t>
            </a:r>
            <a:r>
              <a:rPr lang="de-DE" altLang="hu-HU" dirty="0" err="1"/>
              <a:t>experiencing</a:t>
            </a:r>
            <a:r>
              <a:rPr lang="de-DE" altLang="hu-HU" dirty="0"/>
              <a:t> </a:t>
            </a:r>
            <a:r>
              <a:rPr lang="de-DE" altLang="hu-HU" dirty="0" err="1"/>
              <a:t>unsatisfaction</a:t>
            </a:r>
            <a:r>
              <a:rPr lang="de-DE" altLang="hu-HU" dirty="0"/>
              <a:t> </a:t>
            </a:r>
            <a:r>
              <a:rPr lang="de-DE" altLang="hu-HU" dirty="0" err="1"/>
              <a:t>with</a:t>
            </a:r>
            <a:r>
              <a:rPr lang="de-DE" altLang="hu-HU" dirty="0"/>
              <a:t> </a:t>
            </a:r>
            <a:r>
              <a:rPr lang="de-DE" altLang="hu-HU" dirty="0" err="1"/>
              <a:t>the</a:t>
            </a:r>
            <a:r>
              <a:rPr lang="de-DE" altLang="hu-HU" dirty="0"/>
              <a:t> </a:t>
            </a:r>
            <a:r>
              <a:rPr lang="de-DE" altLang="hu-HU" dirty="0" err="1"/>
              <a:t>side-effects</a:t>
            </a:r>
            <a:r>
              <a:rPr lang="de-DE" altLang="hu-HU" dirty="0"/>
              <a:t> </a:t>
            </a:r>
            <a:r>
              <a:rPr lang="de-DE" altLang="hu-HU" dirty="0" err="1"/>
              <a:t>of</a:t>
            </a:r>
            <a:r>
              <a:rPr lang="de-DE" altLang="hu-HU" dirty="0"/>
              <a:t> </a:t>
            </a:r>
            <a:r>
              <a:rPr lang="de-DE" altLang="hu-HU" dirty="0" err="1"/>
              <a:t>antidepressant</a:t>
            </a:r>
            <a:r>
              <a:rPr lang="de-DE" altLang="hu-HU" dirty="0"/>
              <a:t> </a:t>
            </a:r>
            <a:r>
              <a:rPr lang="de-DE" altLang="hu-HU" dirty="0" err="1"/>
              <a:t>treatment</a:t>
            </a:r>
            <a:r>
              <a:rPr lang="de-DE" altLang="hu-HU" dirty="0"/>
              <a:t> </a:t>
            </a:r>
            <a:r>
              <a:rPr lang="de-DE" altLang="hu-HU" dirty="0" err="1"/>
              <a:t>leads</a:t>
            </a:r>
            <a:r>
              <a:rPr lang="de-DE" altLang="hu-HU" dirty="0"/>
              <a:t> </a:t>
            </a:r>
            <a:r>
              <a:rPr lang="de-DE" altLang="hu-HU" dirty="0" err="1"/>
              <a:t>to</a:t>
            </a:r>
            <a:r>
              <a:rPr lang="de-DE" altLang="hu-HU" dirty="0"/>
              <a:t> a </a:t>
            </a:r>
            <a:r>
              <a:rPr lang="de-DE" altLang="hu-HU" dirty="0" err="1"/>
              <a:t>reduced</a:t>
            </a:r>
            <a:r>
              <a:rPr lang="de-DE" altLang="hu-HU" dirty="0"/>
              <a:t> rate </a:t>
            </a:r>
            <a:r>
              <a:rPr lang="de-DE" altLang="hu-HU" dirty="0" err="1"/>
              <a:t>of</a:t>
            </a:r>
            <a:r>
              <a:rPr lang="de-DE" altLang="hu-HU" dirty="0"/>
              <a:t> </a:t>
            </a:r>
            <a:r>
              <a:rPr lang="de-DE" altLang="hu-HU" dirty="0" err="1"/>
              <a:t>patients</a:t>
            </a:r>
            <a:r>
              <a:rPr lang="de-DE" altLang="hu-HU" dirty="0"/>
              <a:t> </a:t>
            </a:r>
            <a:r>
              <a:rPr lang="de-DE" altLang="hu-HU" dirty="0" err="1"/>
              <a:t>completing</a:t>
            </a:r>
            <a:r>
              <a:rPr lang="de-DE" altLang="hu-HU" dirty="0"/>
              <a:t> </a:t>
            </a:r>
            <a:r>
              <a:rPr lang="de-DE" altLang="hu-HU" dirty="0" err="1"/>
              <a:t>therapy</a:t>
            </a:r>
            <a:r>
              <a:rPr lang="de-DE" altLang="hu-HU" dirty="0"/>
              <a:t>.</a:t>
            </a:r>
            <a:endParaRPr lang="hu-HU" dirty="0"/>
          </a:p>
        </p:txBody>
      </p:sp>
      <p:sp>
        <p:nvSpPr>
          <p:cNvPr id="4" name="Dia számának helye 3"/>
          <p:cNvSpPr>
            <a:spLocks noGrp="1"/>
          </p:cNvSpPr>
          <p:nvPr>
            <p:ph type="sldNum" sz="quarter" idx="10"/>
          </p:nvPr>
        </p:nvSpPr>
        <p:spPr/>
        <p:txBody>
          <a:bodyPr/>
          <a:lstStyle/>
          <a:p>
            <a:fld id="{24979C4F-3C01-414C-86C1-CDB3097794AB}" type="slidenum">
              <a:rPr lang="hu-HU" smtClean="0"/>
              <a:t>19</a:t>
            </a:fld>
            <a:endParaRPr lang="hu-HU"/>
          </a:p>
        </p:txBody>
      </p:sp>
    </p:spTree>
    <p:extLst>
      <p:ext uri="{BB962C8B-B14F-4D97-AF65-F5344CB8AC3E}">
        <p14:creationId xmlns:p14="http://schemas.microsoft.com/office/powerpoint/2010/main" val="20435988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altLang="hu-HU" dirty="0"/>
              <a:t>This curve illustrates at which point and why in depression treatment, relapses are especially frequent.</a:t>
            </a:r>
          </a:p>
          <a:p>
            <a:r>
              <a:rPr lang="en-US" altLang="hu-HU" dirty="0"/>
              <a:t> </a:t>
            </a:r>
          </a:p>
          <a:p>
            <a:r>
              <a:rPr lang="en-US" altLang="hu-HU" dirty="0"/>
              <a:t>The phase of acute therapy should be followed by a 6 months </a:t>
            </a:r>
            <a:r>
              <a:rPr lang="en-US" altLang="hu-HU" dirty="0" err="1"/>
              <a:t>maintainance</a:t>
            </a:r>
            <a:r>
              <a:rPr lang="en-US" altLang="hu-HU" dirty="0"/>
              <a:t> therapy with the same dosage. </a:t>
            </a:r>
          </a:p>
          <a:p>
            <a:r>
              <a:rPr lang="en-US" altLang="hu-HU" dirty="0"/>
              <a:t>Afterwards the question of the recommendation of long-term therapy should be carefully thought about and discussed with the patient.</a:t>
            </a:r>
          </a:p>
          <a:p>
            <a:endParaRPr lang="en-US" altLang="hu-HU" dirty="0"/>
          </a:p>
          <a:p>
            <a:r>
              <a:rPr lang="en-US" altLang="hu-HU" dirty="0"/>
              <a:t>In case the GP / MHP wishes to get more information about how to talk to the patient and how to best explain antidepressant treatment they may want to attend an additional seminar (which could be </a:t>
            </a:r>
            <a:r>
              <a:rPr lang="en-US" altLang="hu-HU" dirty="0" err="1"/>
              <a:t>realised</a:t>
            </a:r>
            <a:r>
              <a:rPr lang="en-US" altLang="hu-HU" dirty="0"/>
              <a:t> by the local researchers). They will be able to state their interest on the evaluation questionnaire after the training.</a:t>
            </a:r>
          </a:p>
          <a:p>
            <a:pPr>
              <a:lnSpc>
                <a:spcPct val="80000"/>
              </a:lnSpc>
            </a:pPr>
            <a:endParaRPr lang="en-US" altLang="hu-HU" dirty="0"/>
          </a:p>
          <a:p>
            <a:r>
              <a:rPr lang="en-US" altLang="hu-HU" dirty="0">
                <a:solidFill>
                  <a:srgbClr val="FF3300"/>
                </a:solidFill>
              </a:rPr>
              <a:t>At this point it could also be mentioned that there are additional resources for patients, e.g. in Germany the DVD</a:t>
            </a:r>
            <a:r>
              <a:rPr lang="en-US" altLang="hu-HU" dirty="0"/>
              <a:t> „ways out of depression“ which offers helpful information. It explains the different therapeutic phases and gives the patient a model that clarifies what the complete intervention process could look like.</a:t>
            </a:r>
          </a:p>
          <a:p>
            <a:r>
              <a:rPr lang="en-US" altLang="hu-HU" dirty="0"/>
              <a:t>This curve illustrates at which point and why in depression treatment, relapses are especially frequent.</a:t>
            </a:r>
          </a:p>
          <a:p>
            <a:r>
              <a:rPr lang="en-US" altLang="hu-HU" dirty="0"/>
              <a:t> </a:t>
            </a:r>
          </a:p>
          <a:p>
            <a:r>
              <a:rPr lang="en-US" altLang="hu-HU" dirty="0"/>
              <a:t>The phase of acute therapy should be followed by a 6 months </a:t>
            </a:r>
            <a:r>
              <a:rPr lang="en-US" altLang="hu-HU" dirty="0" err="1"/>
              <a:t>maintainance</a:t>
            </a:r>
            <a:r>
              <a:rPr lang="en-US" altLang="hu-HU" dirty="0"/>
              <a:t> therapy with the same dosage. </a:t>
            </a:r>
          </a:p>
          <a:p>
            <a:r>
              <a:rPr lang="en-US" altLang="hu-HU" dirty="0"/>
              <a:t>Afterwards the question of the recommendation of long-term therapy should be carefully thought about and discussed with the patient.</a:t>
            </a:r>
          </a:p>
          <a:p>
            <a:endParaRPr lang="en-US" altLang="hu-HU" dirty="0"/>
          </a:p>
          <a:p>
            <a:r>
              <a:rPr lang="en-US" altLang="hu-HU" dirty="0"/>
              <a:t>In case the GP / MHP wishes to get more information about how to talk to the patient and how to best explain antidepressant treatment they may want to attend an additional seminar (which could be </a:t>
            </a:r>
            <a:r>
              <a:rPr lang="en-US" altLang="hu-HU" dirty="0" err="1"/>
              <a:t>realised</a:t>
            </a:r>
            <a:r>
              <a:rPr lang="en-US" altLang="hu-HU" dirty="0"/>
              <a:t> by the local researchers). They will be able to state their interest on the evaluation questionnaire after the training.</a:t>
            </a:r>
          </a:p>
          <a:p>
            <a:pPr>
              <a:lnSpc>
                <a:spcPct val="80000"/>
              </a:lnSpc>
            </a:pPr>
            <a:endParaRPr lang="en-US" altLang="hu-HU" dirty="0"/>
          </a:p>
          <a:p>
            <a:r>
              <a:rPr lang="en-US" altLang="hu-HU" dirty="0">
                <a:solidFill>
                  <a:srgbClr val="FF3300"/>
                </a:solidFill>
              </a:rPr>
              <a:t>At this point it could also be mentioned that there are additional resources for patients, e.g. in Germany the DVD</a:t>
            </a:r>
            <a:r>
              <a:rPr lang="en-US" altLang="hu-HU" dirty="0"/>
              <a:t> „ways out of depression“ which offers helpful information. It explains the different therapeutic phases and gives the patient a model that clarifies what the complete intervention process could look like.</a:t>
            </a:r>
          </a:p>
          <a:p>
            <a:endParaRPr lang="en-US" altLang="hu-HU" dirty="0"/>
          </a:p>
          <a:p>
            <a:endParaRPr lang="en-US" altLang="hu-HU" dirty="0"/>
          </a:p>
          <a:p>
            <a:endParaRPr lang="hu-HU" dirty="0"/>
          </a:p>
        </p:txBody>
      </p:sp>
      <p:sp>
        <p:nvSpPr>
          <p:cNvPr id="4" name="Dia számának helye 3"/>
          <p:cNvSpPr>
            <a:spLocks noGrp="1"/>
          </p:cNvSpPr>
          <p:nvPr>
            <p:ph type="sldNum" sz="quarter" idx="10"/>
          </p:nvPr>
        </p:nvSpPr>
        <p:spPr/>
        <p:txBody>
          <a:bodyPr/>
          <a:lstStyle/>
          <a:p>
            <a:fld id="{24979C4F-3C01-414C-86C1-CDB3097794AB}" type="slidenum">
              <a:rPr lang="hu-HU" smtClean="0"/>
              <a:t>30</a:t>
            </a:fld>
            <a:endParaRPr lang="hu-HU"/>
          </a:p>
        </p:txBody>
      </p:sp>
    </p:spTree>
    <p:extLst>
      <p:ext uri="{BB962C8B-B14F-4D97-AF65-F5344CB8AC3E}">
        <p14:creationId xmlns:p14="http://schemas.microsoft.com/office/powerpoint/2010/main" val="22633519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24979C4F-3C01-414C-86C1-CDB3097794AB}" type="slidenum">
              <a:rPr lang="hu-HU" smtClean="0"/>
              <a:t>34</a:t>
            </a:fld>
            <a:endParaRPr lang="hu-HU"/>
          </a:p>
        </p:txBody>
      </p:sp>
    </p:spTree>
    <p:extLst>
      <p:ext uri="{BB962C8B-B14F-4D97-AF65-F5344CB8AC3E}">
        <p14:creationId xmlns:p14="http://schemas.microsoft.com/office/powerpoint/2010/main" val="4665989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pPr>
              <a:defRPr/>
            </a:pPr>
            <a:fld id="{C7BCEB2A-038C-4EFF-BE92-5E0974619DDE}" type="slidenum">
              <a:rPr lang="fr-FR" smtClean="0"/>
              <a:pPr>
                <a:defRPr/>
              </a:pPr>
              <a:t>38</a:t>
            </a:fld>
            <a:endParaRPr lang="fr-FR"/>
          </a:p>
        </p:txBody>
      </p:sp>
    </p:spTree>
    <p:extLst>
      <p:ext uri="{BB962C8B-B14F-4D97-AF65-F5344CB8AC3E}">
        <p14:creationId xmlns:p14="http://schemas.microsoft.com/office/powerpoint/2010/main" val="1215047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6864C42-DAD5-4869-A426-8B817FE50593}" type="slidenum">
              <a:rPr lang="hu-HU" altLang="hu-HU" smtClean="0"/>
              <a:pPr eaLnBrk="1" hangingPunct="1"/>
              <a:t>47</a:t>
            </a:fld>
            <a:endParaRPr lang="hu-HU" altLang="hu-HU"/>
          </a:p>
        </p:txBody>
      </p:sp>
      <p:sp>
        <p:nvSpPr>
          <p:cNvPr id="133123" name="Rectangle 2"/>
          <p:cNvSpPr>
            <a:spLocks noGrp="1" noRot="1" noChangeAspect="1" noChangeArrowheads="1" noTextEdit="1"/>
          </p:cNvSpPr>
          <p:nvPr>
            <p:ph type="sldImg"/>
          </p:nvPr>
        </p:nvSpPr>
        <p:spPr>
          <a:xfrm>
            <a:off x="919163" y="776288"/>
            <a:ext cx="4960937" cy="3722687"/>
          </a:xfrm>
          <a:ln/>
        </p:spPr>
      </p:sp>
      <p:sp>
        <p:nvSpPr>
          <p:cNvPr id="133124" name="Rectangle 3"/>
          <p:cNvSpPr>
            <a:spLocks noGrp="1" noChangeArrowheads="1"/>
          </p:cNvSpPr>
          <p:nvPr>
            <p:ph type="body" idx="1"/>
          </p:nvPr>
        </p:nvSpPr>
        <p:spPr>
          <a:xfrm>
            <a:off x="906357" y="4732387"/>
            <a:ext cx="4988109" cy="44204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hu-HU" altLang="hu-H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hu-H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963AE81-E893-4F95-84C6-FD57E3016AF0}" type="slidenum">
              <a:rPr lang="hu-HU" altLang="hu-HU" smtClean="0"/>
              <a:pPr eaLnBrk="1" hangingPunct="1"/>
              <a:t>49</a:t>
            </a:fld>
            <a:endParaRPr lang="hu-HU" altLang="hu-HU"/>
          </a:p>
        </p:txBody>
      </p:sp>
      <p:sp>
        <p:nvSpPr>
          <p:cNvPr id="134147" name="Rectangle 2"/>
          <p:cNvSpPr>
            <a:spLocks noGrp="1" noRot="1" noChangeAspect="1" noChangeArrowheads="1" noTextEdit="1"/>
          </p:cNvSpPr>
          <p:nvPr>
            <p:ph type="sldImg"/>
          </p:nvPr>
        </p:nvSpPr>
        <p:spPr>
          <a:xfrm>
            <a:off x="919163" y="777875"/>
            <a:ext cx="4959350" cy="3721100"/>
          </a:xfrm>
          <a:ln/>
        </p:spPr>
      </p:sp>
      <p:sp>
        <p:nvSpPr>
          <p:cNvPr id="134148" name="Rectangle 3"/>
          <p:cNvSpPr>
            <a:spLocks noGrp="1" noChangeArrowheads="1"/>
          </p:cNvSpPr>
          <p:nvPr>
            <p:ph type="body" idx="1"/>
          </p:nvPr>
        </p:nvSpPr>
        <p:spPr>
          <a:xfrm>
            <a:off x="906357" y="4732387"/>
            <a:ext cx="4988109" cy="441873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DE" altLang="hu-HU" b="1"/>
              <a:t> Pöldinger</a:t>
            </a:r>
            <a:r>
              <a:rPr lang="hu-HU" altLang="hu-HU" b="1"/>
              <a:t>től származik e szakaszok meghatározása</a:t>
            </a:r>
            <a:r>
              <a:rPr lang="de-DE" altLang="hu-HU" b="1"/>
              <a:t>. </a:t>
            </a:r>
            <a:r>
              <a:rPr lang="hu-HU" altLang="hu-HU" b="1"/>
              <a:t>A prevenció szempontjából legfontosabb a mérlegelés és ambivalencia időszaka.</a:t>
            </a:r>
            <a:r>
              <a:rPr lang="de-DE" altLang="hu-HU" b="1">
                <a:solidFill>
                  <a:srgbClr val="FF0000"/>
                </a:solidFill>
              </a:rPr>
              <a:t> </a:t>
            </a:r>
            <a:r>
              <a:rPr lang="hu-HU" altLang="hu-HU" b="1"/>
              <a:t>Az elhatározás fázisában már ritkán kérnek segítséget. A szuicid cselekmény kivitelezése általában az elhatározást követő 6-12 órában történik. Ilyenkor az intervenciós lehetőség már erősen korlátozott. Fontos: E fázisok egyes esetekben nagyon gyorsan zajlanak le, vagy kimaradnak. </a:t>
            </a:r>
            <a:r>
              <a:rPr lang="de-DE" altLang="hu-HU" b="1"/>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7"/>
          <p:cNvSpPr txBox="1">
            <a:spLocks noGrp="1" noChangeArrowheads="1"/>
          </p:cNvSpPr>
          <p:nvPr/>
        </p:nvSpPr>
        <p:spPr bwMode="auto">
          <a:xfrm>
            <a:off x="3850443" y="9428583"/>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7C9F2B01-203D-41D2-9A7C-84AC0A555654}" type="slidenum">
              <a:rPr lang="hu-HU" altLang="hu-HU" sz="1200"/>
              <a:pPr algn="r" eaLnBrk="1" hangingPunct="1"/>
              <a:t>2</a:t>
            </a:fld>
            <a:endParaRPr lang="hu-HU" altLang="hu-HU" sz="1200"/>
          </a:p>
        </p:txBody>
      </p:sp>
      <p:sp>
        <p:nvSpPr>
          <p:cNvPr id="392195" name="Rectangle 2"/>
          <p:cNvSpPr>
            <a:spLocks noGrp="1" noRot="1" noChangeAspect="1" noChangeArrowheads="1" noTextEdit="1"/>
          </p:cNvSpPr>
          <p:nvPr>
            <p:ph type="sldImg"/>
          </p:nvPr>
        </p:nvSpPr>
        <p:spPr>
          <a:ln/>
        </p:spPr>
      </p:sp>
      <p:sp>
        <p:nvSpPr>
          <p:cNvPr id="392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hu-H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E340896-DB8E-4068-9428-3088CDBF7D91}" type="slidenum">
              <a:rPr lang="hu-HU" altLang="hu-HU" smtClean="0"/>
              <a:pPr eaLnBrk="1" hangingPunct="1"/>
              <a:t>54</a:t>
            </a:fld>
            <a:endParaRPr lang="hu-HU" altLang="hu-HU"/>
          </a:p>
        </p:txBody>
      </p:sp>
      <p:sp>
        <p:nvSpPr>
          <p:cNvPr id="145411" name="Rectangle 2"/>
          <p:cNvSpPr>
            <a:spLocks noGrp="1" noRot="1" noChangeAspect="1" noChangeArrowheads="1" noTextEdit="1"/>
          </p:cNvSpPr>
          <p:nvPr>
            <p:ph type="sldImg"/>
          </p:nvPr>
        </p:nvSpPr>
        <p:spPr>
          <a:xfrm>
            <a:off x="919163" y="777875"/>
            <a:ext cx="4959350" cy="3721100"/>
          </a:xfrm>
          <a:ln/>
        </p:spPr>
      </p:sp>
      <p:sp>
        <p:nvSpPr>
          <p:cNvPr id="145412" name="Rectangle 3"/>
          <p:cNvSpPr>
            <a:spLocks noGrp="1" noChangeArrowheads="1"/>
          </p:cNvSpPr>
          <p:nvPr>
            <p:ph type="body" idx="1"/>
          </p:nvPr>
        </p:nvSpPr>
        <p:spPr>
          <a:xfrm>
            <a:off x="906357" y="4732387"/>
            <a:ext cx="4988109" cy="441873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hu-HU" altLang="hu-H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D2D5BEC-266D-43ED-AFD8-312535760208}" type="slidenum">
              <a:rPr lang="hu-HU" altLang="hu-HU" smtClean="0"/>
              <a:pPr eaLnBrk="1" hangingPunct="1"/>
              <a:t>55</a:t>
            </a:fld>
            <a:endParaRPr lang="hu-HU" altLang="hu-HU"/>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hu-HU" altLang="hu-H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94ACBD-394E-462E-8769-554CC0ABABB2}" type="slidenum">
              <a:rPr lang="hu-HU" altLang="hu-HU" smtClean="0"/>
              <a:pPr eaLnBrk="1" hangingPunct="1"/>
              <a:t>56</a:t>
            </a:fld>
            <a:endParaRPr lang="hu-HU" altLang="hu-HU"/>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hu-HU" altLang="hu-H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59F4948-6934-4639-A171-528A7C5261FF}" type="slidenum">
              <a:rPr lang="hu-HU" altLang="hu-HU" smtClean="0"/>
              <a:pPr eaLnBrk="1" hangingPunct="1"/>
              <a:t>57</a:t>
            </a:fld>
            <a:endParaRPr lang="hu-HU" altLang="hu-HU"/>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hu-HU" altLang="hu-H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77752C-669E-4D5F-9B89-6D6BF017F6B8}" type="slidenum">
              <a:rPr lang="hu-HU" altLang="hu-HU" smtClean="0"/>
              <a:pPr eaLnBrk="1" hangingPunct="1"/>
              <a:t>58</a:t>
            </a:fld>
            <a:endParaRPr lang="hu-HU" altLang="hu-HU"/>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hu-HU" altLang="hu-HU"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058E837-F249-4777-8341-37CF4821E6AF}" type="slidenum">
              <a:rPr lang="hu-HU" altLang="hu-HU" smtClean="0"/>
              <a:pPr eaLnBrk="1" hangingPunct="1"/>
              <a:t>59</a:t>
            </a:fld>
            <a:endParaRPr lang="hu-HU" altLang="hu-HU"/>
          </a:p>
        </p:txBody>
      </p:sp>
      <p:sp>
        <p:nvSpPr>
          <p:cNvPr id="135171" name="Rectangle 2"/>
          <p:cNvSpPr>
            <a:spLocks noGrp="1" noRot="1" noChangeAspect="1" noChangeArrowheads="1" noTextEdit="1"/>
          </p:cNvSpPr>
          <p:nvPr>
            <p:ph type="sldImg"/>
          </p:nvPr>
        </p:nvSpPr>
        <p:spPr>
          <a:xfrm>
            <a:off x="919163" y="777875"/>
            <a:ext cx="4959350" cy="3721100"/>
          </a:xfrm>
          <a:ln/>
        </p:spPr>
      </p:sp>
      <p:sp>
        <p:nvSpPr>
          <p:cNvPr id="135172" name="Rectangle 3"/>
          <p:cNvSpPr>
            <a:spLocks noGrp="1" noChangeArrowheads="1"/>
          </p:cNvSpPr>
          <p:nvPr>
            <p:ph type="body" idx="1"/>
          </p:nvPr>
        </p:nvSpPr>
        <p:spPr>
          <a:xfrm>
            <a:off x="906357" y="4732387"/>
            <a:ext cx="4988109" cy="441873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hu-HU" altLang="hu-HU" b="1"/>
              <a:t>A gyakorlatlan segítők vonakodnak attól, hogy konkrét, jól strukturált kérdéseket tegyenek fel. Rövid példán mutassa be a kérdezés technikáját, és legyen nagyon konkrét (lsd. a következő diát). </a:t>
            </a:r>
            <a:endParaRPr lang="de-DE" altLang="hu-HU" b="1"/>
          </a:p>
          <a:p>
            <a:pPr eaLnBrk="1" hangingPunct="1"/>
            <a:endParaRPr lang="de-DE" altLang="hu-H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8CF02DB-55C9-4E08-B6B3-BCC9F9FFB6C3}" type="slidenum">
              <a:rPr lang="hu-HU" altLang="hu-HU" smtClean="0"/>
              <a:pPr eaLnBrk="1" hangingPunct="1"/>
              <a:t>61</a:t>
            </a:fld>
            <a:endParaRPr lang="hu-HU" altLang="hu-HU"/>
          </a:p>
        </p:txBody>
      </p:sp>
      <p:sp>
        <p:nvSpPr>
          <p:cNvPr id="143363" name="Rectangle 2"/>
          <p:cNvSpPr>
            <a:spLocks noGrp="1" noRot="1" noChangeAspect="1" noChangeArrowheads="1" noTextEdit="1"/>
          </p:cNvSpPr>
          <p:nvPr>
            <p:ph type="sldImg"/>
          </p:nvPr>
        </p:nvSpPr>
        <p:spPr>
          <a:xfrm>
            <a:off x="920750" y="776288"/>
            <a:ext cx="4960938" cy="3722687"/>
          </a:xfrm>
          <a:ln/>
        </p:spPr>
      </p:sp>
      <p:sp>
        <p:nvSpPr>
          <p:cNvPr id="143364" name="Rectangle 3"/>
          <p:cNvSpPr>
            <a:spLocks noGrp="1" noChangeArrowheads="1"/>
          </p:cNvSpPr>
          <p:nvPr>
            <p:ph type="body" idx="1"/>
          </p:nvPr>
        </p:nvSpPr>
        <p:spPr>
          <a:xfrm>
            <a:off x="906357" y="4732387"/>
            <a:ext cx="4988109" cy="44204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hu-HU" altLang="hu-HU" b="1"/>
              <a:t>Közvetlen szuicid veszély esetében azonnal intézkedni kell. Nem elegendő beutalni, hanem gondoskodni kell arról, hogy a személy el is menjen.Szükség esetén a segítő maga kell, hogy elvigye, elkísérje. </a:t>
            </a:r>
            <a:r>
              <a:rPr lang="de-DE" altLang="hu-HU" b="1"/>
              <a:t>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2407797-EE01-45DF-9419-247B254D36AE}" type="slidenum">
              <a:rPr lang="hu-HU" altLang="hu-HU" smtClean="0"/>
              <a:pPr eaLnBrk="1" hangingPunct="1"/>
              <a:t>62</a:t>
            </a:fld>
            <a:endParaRPr lang="hu-HU" altLang="hu-HU"/>
          </a:p>
        </p:txBody>
      </p:sp>
      <p:sp>
        <p:nvSpPr>
          <p:cNvPr id="144387" name="Rectangle 2"/>
          <p:cNvSpPr>
            <a:spLocks noGrp="1" noRot="1" noChangeAspect="1" noChangeArrowheads="1" noTextEdit="1"/>
          </p:cNvSpPr>
          <p:nvPr>
            <p:ph type="sldImg"/>
          </p:nvPr>
        </p:nvSpPr>
        <p:spPr>
          <a:xfrm>
            <a:off x="920750" y="776288"/>
            <a:ext cx="4960938" cy="3722687"/>
          </a:xfrm>
          <a:ln/>
        </p:spPr>
      </p:sp>
      <p:sp>
        <p:nvSpPr>
          <p:cNvPr id="144388" name="Rectangle 3"/>
          <p:cNvSpPr>
            <a:spLocks noGrp="1" noChangeArrowheads="1"/>
          </p:cNvSpPr>
          <p:nvPr>
            <p:ph type="body" idx="1"/>
          </p:nvPr>
        </p:nvSpPr>
        <p:spPr>
          <a:xfrm>
            <a:off x="838696" y="4732387"/>
            <a:ext cx="5409816" cy="44204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DE" altLang="hu-HU" b="1">
                <a:cs typeface="Arial" charset="0"/>
              </a:rPr>
              <a:t>Gesetzliche Grundlagen von Unterbringungen:</a:t>
            </a:r>
            <a:br>
              <a:rPr lang="de-DE" altLang="hu-HU" b="1">
                <a:cs typeface="Arial" charset="0"/>
              </a:rPr>
            </a:br>
            <a:endParaRPr lang="de-DE" altLang="hu-HU" b="1">
              <a:cs typeface="Times New Roman" pitchFamily="18" charset="0"/>
            </a:endParaRPr>
          </a:p>
          <a:p>
            <a:pPr eaLnBrk="1" hangingPunct="1"/>
            <a:r>
              <a:rPr lang="de-DE" altLang="hu-HU" b="1">
                <a:cs typeface="Arial" charset="0"/>
              </a:rPr>
              <a:t>1. Selbst- o. Fremdgefährdung: öffentlich-rechtliche Unterbringung.</a:t>
            </a:r>
            <a:endParaRPr lang="de-DE" altLang="hu-HU" b="1">
              <a:cs typeface="Times New Roman" pitchFamily="18" charset="0"/>
            </a:endParaRPr>
          </a:p>
          <a:p>
            <a:pPr eaLnBrk="1" hangingPunct="1">
              <a:buFontTx/>
              <a:buChar char="•"/>
            </a:pPr>
            <a:r>
              <a:rPr lang="de-DE" altLang="hu-HU" b="1">
                <a:cs typeface="Arial" charset="0"/>
              </a:rPr>
              <a:t> Juristische Grundlage: ländereigene Gesetze (Voraussetzung  </a:t>
            </a:r>
            <a:br>
              <a:rPr lang="de-DE" altLang="hu-HU" b="1">
                <a:cs typeface="Arial" charset="0"/>
              </a:rPr>
            </a:br>
            <a:r>
              <a:rPr lang="de-DE" altLang="hu-HU" b="1">
                <a:cs typeface="Arial" charset="0"/>
              </a:rPr>
              <a:t>  zur Unterbringung unterscheiden sich zwischen den   </a:t>
            </a:r>
            <a:br>
              <a:rPr lang="de-DE" altLang="hu-HU" b="1">
                <a:cs typeface="Arial" charset="0"/>
              </a:rPr>
            </a:br>
            <a:r>
              <a:rPr lang="de-DE" altLang="hu-HU" b="1">
                <a:cs typeface="Arial" charset="0"/>
              </a:rPr>
              <a:t>  Bundesländern nicht wesentlich).</a:t>
            </a:r>
            <a:endParaRPr lang="de-DE" altLang="hu-HU" b="1">
              <a:cs typeface="Times New Roman" pitchFamily="18" charset="0"/>
            </a:endParaRPr>
          </a:p>
          <a:p>
            <a:pPr eaLnBrk="1" hangingPunct="1">
              <a:buFontTx/>
              <a:buChar char="•"/>
            </a:pPr>
            <a:r>
              <a:rPr lang="de-DE" altLang="hu-HU" b="1">
                <a:cs typeface="Arial" charset="0"/>
              </a:rPr>
              <a:t> Antragsberechtigt: Verwaltungsbehörde und die entsprechende </a:t>
            </a:r>
            <a:br>
              <a:rPr lang="de-DE" altLang="hu-HU" b="1">
                <a:cs typeface="Arial" charset="0"/>
              </a:rPr>
            </a:br>
            <a:r>
              <a:rPr lang="de-DE" altLang="hu-HU" b="1">
                <a:cs typeface="Arial" charset="0"/>
              </a:rPr>
              <a:t>  Einrichtung/Klinik</a:t>
            </a:r>
            <a:endParaRPr lang="de-DE" altLang="hu-HU" b="1">
              <a:cs typeface="Times New Roman" pitchFamily="18" charset="0"/>
            </a:endParaRPr>
          </a:p>
          <a:p>
            <a:pPr eaLnBrk="1" hangingPunct="1">
              <a:buFontTx/>
              <a:buChar char="•"/>
            </a:pPr>
            <a:r>
              <a:rPr lang="de-DE" altLang="hu-HU" b="1">
                <a:cs typeface="Arial" charset="0"/>
              </a:rPr>
              <a:t> Gegen Willen des Patienten: Antragsfrist 1 Tag, in BaWü 3 Tage.</a:t>
            </a:r>
            <a:endParaRPr lang="de-DE" altLang="hu-HU" b="1">
              <a:cs typeface="Times New Roman" pitchFamily="18" charset="0"/>
            </a:endParaRPr>
          </a:p>
          <a:p>
            <a:pPr eaLnBrk="1" hangingPunct="1">
              <a:buFontTx/>
              <a:buChar char="•"/>
            </a:pPr>
            <a:r>
              <a:rPr lang="de-DE" altLang="hu-HU" b="1">
                <a:cs typeface="Arial" charset="0"/>
              </a:rPr>
              <a:t> Formale Voraussetzungen für richterlichen Beschluss zur </a:t>
            </a:r>
            <a:br>
              <a:rPr lang="de-DE" altLang="hu-HU" b="1">
                <a:cs typeface="Arial" charset="0"/>
              </a:rPr>
            </a:br>
            <a:r>
              <a:rPr lang="de-DE" altLang="hu-HU" b="1">
                <a:cs typeface="Arial" charset="0"/>
              </a:rPr>
              <a:t>  Unterbringung: fachärztliches Gutachten und persönliche  </a:t>
            </a:r>
            <a:br>
              <a:rPr lang="de-DE" altLang="hu-HU" b="1">
                <a:cs typeface="Arial" charset="0"/>
              </a:rPr>
            </a:br>
            <a:r>
              <a:rPr lang="de-DE" altLang="hu-HU" b="1">
                <a:cs typeface="Arial" charset="0"/>
              </a:rPr>
              <a:t>  Anhörung des Betroffenen.</a:t>
            </a:r>
            <a:br>
              <a:rPr lang="de-DE" altLang="hu-HU" b="1">
                <a:cs typeface="Arial" charset="0"/>
              </a:rPr>
            </a:br>
            <a:endParaRPr lang="de-DE" altLang="hu-HU" b="1">
              <a:cs typeface="Times New Roman" pitchFamily="18" charset="0"/>
            </a:endParaRPr>
          </a:p>
          <a:p>
            <a:pPr eaLnBrk="1" hangingPunct="1"/>
            <a:r>
              <a:rPr lang="de-DE" altLang="hu-HU" b="1">
                <a:cs typeface="Arial" charset="0"/>
              </a:rPr>
              <a:t>2. Unterbringung von Minderjährigen und von Erwachsenen, die </a:t>
            </a:r>
            <a:br>
              <a:rPr lang="de-DE" altLang="hu-HU" b="1">
                <a:cs typeface="Arial" charset="0"/>
              </a:rPr>
            </a:br>
            <a:r>
              <a:rPr lang="de-DE" altLang="hu-HU" b="1">
                <a:cs typeface="Arial" charset="0"/>
              </a:rPr>
              <a:t>    unter gesetzlicher Betreuung stehen: zivilrechtliche Unterbringung.</a:t>
            </a:r>
            <a:endParaRPr lang="de-DE" altLang="hu-HU" b="1">
              <a:cs typeface="Times New Roman" pitchFamily="18" charset="0"/>
            </a:endParaRPr>
          </a:p>
          <a:p>
            <a:pPr eaLnBrk="1" hangingPunct="1">
              <a:buFontTx/>
              <a:buChar char="•"/>
            </a:pPr>
            <a:r>
              <a:rPr lang="de-DE" altLang="hu-HU" b="1">
                <a:cs typeface="Arial" charset="0"/>
              </a:rPr>
              <a:t> Bei fehlender Einwilligung seitens des Patienten genügt die bloße </a:t>
            </a:r>
            <a:br>
              <a:rPr lang="de-DE" altLang="hu-HU" b="1">
                <a:cs typeface="Arial" charset="0"/>
              </a:rPr>
            </a:br>
            <a:r>
              <a:rPr lang="de-DE" altLang="hu-HU" b="1">
                <a:cs typeface="Arial" charset="0"/>
              </a:rPr>
              <a:t>  Behandlungsbedürftigkeit als Unterbringungsanlass.</a:t>
            </a:r>
            <a:endParaRPr lang="de-DE" altLang="hu-HU" b="1">
              <a:cs typeface="Times New Roman" pitchFamily="18" charset="0"/>
            </a:endParaRPr>
          </a:p>
          <a:p>
            <a:pPr eaLnBrk="1" hangingPunct="1">
              <a:buFontTx/>
              <a:buChar char="•"/>
            </a:pPr>
            <a:r>
              <a:rPr lang="de-DE" altLang="hu-HU" b="1">
                <a:cs typeface="Arial" charset="0"/>
              </a:rPr>
              <a:t> Vormund / Betreuer muss beim zuständigen Vormundschaftsgericht </a:t>
            </a:r>
            <a:br>
              <a:rPr lang="de-DE" altLang="hu-HU" b="1">
                <a:cs typeface="Arial" charset="0"/>
              </a:rPr>
            </a:br>
            <a:r>
              <a:rPr lang="de-DE" altLang="hu-HU" b="1">
                <a:cs typeface="Arial" charset="0"/>
              </a:rPr>
              <a:t>  Unterbringung unverzüglich veranlassen.</a:t>
            </a:r>
            <a:endParaRPr lang="de-DE" altLang="hu-HU" b="1">
              <a:cs typeface="Times New Roman" pitchFamily="18" charset="0"/>
            </a:endParaRPr>
          </a:p>
          <a:p>
            <a:pPr eaLnBrk="1" hangingPunct="1">
              <a:buFontTx/>
              <a:buChar char="•"/>
            </a:pPr>
            <a:r>
              <a:rPr lang="de-DE" altLang="hu-HU" b="1">
                <a:cs typeface="Arial" charset="0"/>
              </a:rPr>
              <a:t> Formale Voraussetzungen für richterlichen Beschluss:</a:t>
            </a:r>
            <a:br>
              <a:rPr lang="de-DE" altLang="hu-HU" b="1">
                <a:cs typeface="Arial" charset="0"/>
              </a:rPr>
            </a:br>
            <a:r>
              <a:rPr lang="de-DE" altLang="hu-HU" b="1">
                <a:cs typeface="Arial" charset="0"/>
              </a:rPr>
              <a:t>   fachärztliches Gutachten und persönliche Anhörung des Betroffenen.</a:t>
            </a:r>
            <a:r>
              <a:rPr lang="de-DE" altLang="hu-HU" b="1"/>
              <a:t>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12ED096-1C42-42F0-9265-9E04F3510471}" type="slidenum">
              <a:rPr lang="hu-HU" altLang="hu-HU" smtClean="0"/>
              <a:pPr eaLnBrk="1" hangingPunct="1"/>
              <a:t>65</a:t>
            </a:fld>
            <a:endParaRPr lang="hu-HU" altLang="hu-HU"/>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hu-HU" alt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eaLnBrk="1" hangingPunct="1">
              <a:spcBef>
                <a:spcPct val="50000"/>
              </a:spcBef>
            </a:pPr>
            <a:r>
              <a:rPr lang="en-US" altLang="hu-HU" dirty="0">
                <a:solidFill>
                  <a:srgbClr val="000000"/>
                </a:solidFill>
              </a:rPr>
              <a:t>Depression is a prevalent, severe, often recurrent and life-threatening disorder, closely linked to suicidality  </a:t>
            </a:r>
          </a:p>
          <a:p>
            <a:endParaRPr lang="de-DE" altLang="hu-HU" b="1" dirty="0"/>
          </a:p>
          <a:p>
            <a:r>
              <a:rPr lang="de-DE" altLang="hu-HU" b="1" dirty="0"/>
              <a:t>YLD = </a:t>
            </a:r>
            <a:r>
              <a:rPr lang="de-DE" altLang="hu-HU" b="1" dirty="0" err="1"/>
              <a:t>Years</a:t>
            </a:r>
            <a:r>
              <a:rPr lang="de-DE" altLang="hu-HU" b="1" dirty="0"/>
              <a:t> </a:t>
            </a:r>
            <a:r>
              <a:rPr lang="de-DE" altLang="hu-HU" b="1" dirty="0" err="1"/>
              <a:t>lived</a:t>
            </a:r>
            <a:r>
              <a:rPr lang="de-DE" altLang="hu-HU" b="1" dirty="0"/>
              <a:t> </a:t>
            </a:r>
            <a:r>
              <a:rPr lang="de-DE" altLang="hu-HU" b="1" dirty="0" err="1"/>
              <a:t>with</a:t>
            </a:r>
            <a:r>
              <a:rPr lang="de-DE" altLang="hu-HU" b="1" dirty="0"/>
              <a:t> </a:t>
            </a:r>
            <a:r>
              <a:rPr lang="de-DE" altLang="hu-HU" b="1" dirty="0" err="1"/>
              <a:t>disability</a:t>
            </a:r>
            <a:endParaRPr lang="de-DE" altLang="hu-HU" b="1" dirty="0"/>
          </a:p>
          <a:p>
            <a:r>
              <a:rPr lang="de-DE" altLang="hu-HU" dirty="0"/>
              <a:t>YLD </a:t>
            </a:r>
            <a:r>
              <a:rPr lang="de-DE" altLang="hu-HU" dirty="0" err="1"/>
              <a:t>is</a:t>
            </a:r>
            <a:r>
              <a:rPr lang="de-DE" altLang="hu-HU" dirty="0"/>
              <a:t> </a:t>
            </a:r>
            <a:r>
              <a:rPr lang="de-DE" altLang="hu-HU" dirty="0" err="1"/>
              <a:t>calculated</a:t>
            </a:r>
            <a:r>
              <a:rPr lang="de-DE" altLang="hu-HU" dirty="0"/>
              <a:t> </a:t>
            </a:r>
            <a:r>
              <a:rPr lang="de-DE" altLang="hu-HU" dirty="0" err="1"/>
              <a:t>as</a:t>
            </a:r>
            <a:r>
              <a:rPr lang="de-DE" altLang="hu-HU" dirty="0"/>
              <a:t> </a:t>
            </a:r>
            <a:r>
              <a:rPr lang="de-DE" altLang="hu-HU" dirty="0" err="1"/>
              <a:t>the</a:t>
            </a:r>
            <a:r>
              <a:rPr lang="de-DE" altLang="hu-HU" dirty="0"/>
              <a:t> </a:t>
            </a:r>
            <a:r>
              <a:rPr lang="de-DE" altLang="hu-HU" dirty="0" err="1"/>
              <a:t>discounted</a:t>
            </a:r>
            <a:r>
              <a:rPr lang="de-DE" altLang="hu-HU" dirty="0"/>
              <a:t> </a:t>
            </a:r>
            <a:r>
              <a:rPr lang="de-DE" altLang="hu-HU" dirty="0" err="1"/>
              <a:t>present</a:t>
            </a:r>
            <a:r>
              <a:rPr lang="de-DE" altLang="hu-HU" dirty="0"/>
              <a:t> </a:t>
            </a:r>
            <a:r>
              <a:rPr lang="de-DE" altLang="hu-HU" dirty="0" err="1"/>
              <a:t>value</a:t>
            </a:r>
            <a:r>
              <a:rPr lang="de-DE" altLang="hu-HU" dirty="0"/>
              <a:t> </a:t>
            </a:r>
            <a:r>
              <a:rPr lang="de-DE" altLang="hu-HU" dirty="0" err="1"/>
              <a:t>of</a:t>
            </a:r>
            <a:r>
              <a:rPr lang="de-DE" altLang="hu-HU" dirty="0"/>
              <a:t> </a:t>
            </a:r>
            <a:r>
              <a:rPr lang="de-DE" altLang="hu-HU" dirty="0" err="1"/>
              <a:t>years</a:t>
            </a:r>
            <a:r>
              <a:rPr lang="de-DE" altLang="hu-HU" dirty="0"/>
              <a:t> </a:t>
            </a:r>
            <a:r>
              <a:rPr lang="de-DE" altLang="hu-HU" dirty="0" err="1"/>
              <a:t>lived</a:t>
            </a:r>
            <a:r>
              <a:rPr lang="de-DE" altLang="hu-HU" dirty="0"/>
              <a:t> in a </a:t>
            </a:r>
            <a:r>
              <a:rPr lang="de-DE" altLang="hu-HU" dirty="0" err="1"/>
              <a:t>condition</a:t>
            </a:r>
            <a:r>
              <a:rPr lang="de-DE" altLang="hu-HU" dirty="0"/>
              <a:t> </a:t>
            </a:r>
            <a:r>
              <a:rPr lang="de-DE" altLang="hu-HU" dirty="0" err="1"/>
              <a:t>multiplied</a:t>
            </a:r>
            <a:r>
              <a:rPr lang="de-DE" altLang="hu-HU" dirty="0"/>
              <a:t> </a:t>
            </a:r>
            <a:r>
              <a:rPr lang="de-DE" altLang="hu-HU" dirty="0" err="1"/>
              <a:t>by</a:t>
            </a:r>
            <a:r>
              <a:rPr lang="de-DE" altLang="hu-HU" dirty="0"/>
              <a:t> a </a:t>
            </a:r>
            <a:r>
              <a:rPr lang="de-DE" altLang="hu-HU" dirty="0" err="1"/>
              <a:t>disability</a:t>
            </a:r>
            <a:r>
              <a:rPr lang="de-DE" altLang="hu-HU" dirty="0"/>
              <a:t> </a:t>
            </a:r>
            <a:r>
              <a:rPr lang="de-DE" altLang="hu-HU" dirty="0" err="1"/>
              <a:t>or</a:t>
            </a:r>
            <a:r>
              <a:rPr lang="de-DE" altLang="hu-HU" dirty="0"/>
              <a:t> </a:t>
            </a:r>
            <a:r>
              <a:rPr lang="de-DE" altLang="hu-HU" dirty="0" err="1"/>
              <a:t>severity</a:t>
            </a:r>
            <a:r>
              <a:rPr lang="de-DE" altLang="hu-HU" dirty="0"/>
              <a:t> </a:t>
            </a:r>
            <a:r>
              <a:rPr lang="de-DE" altLang="hu-HU" dirty="0" err="1"/>
              <a:t>weight</a:t>
            </a:r>
            <a:r>
              <a:rPr lang="de-DE" altLang="hu-HU" dirty="0"/>
              <a:t> </a:t>
            </a:r>
            <a:r>
              <a:rPr lang="de-DE" altLang="hu-HU" dirty="0" err="1"/>
              <a:t>for</a:t>
            </a:r>
            <a:r>
              <a:rPr lang="de-DE" altLang="hu-HU" dirty="0"/>
              <a:t> </a:t>
            </a:r>
            <a:r>
              <a:rPr lang="de-DE" altLang="hu-HU" dirty="0" err="1"/>
              <a:t>that</a:t>
            </a:r>
            <a:r>
              <a:rPr lang="de-DE" altLang="hu-HU" dirty="0"/>
              <a:t> </a:t>
            </a:r>
            <a:r>
              <a:rPr lang="de-DE" altLang="hu-HU" dirty="0" err="1"/>
              <a:t>condition</a:t>
            </a:r>
            <a:r>
              <a:rPr lang="de-DE" altLang="hu-HU" dirty="0"/>
              <a:t> </a:t>
            </a:r>
            <a:r>
              <a:rPr lang="de-DE" altLang="hu-HU" dirty="0" err="1"/>
              <a:t>assigned</a:t>
            </a:r>
            <a:r>
              <a:rPr lang="de-DE" altLang="hu-HU" dirty="0"/>
              <a:t> on a </a:t>
            </a:r>
            <a:r>
              <a:rPr lang="de-DE" altLang="hu-HU" dirty="0" err="1"/>
              <a:t>scale</a:t>
            </a:r>
            <a:r>
              <a:rPr lang="de-DE" altLang="hu-HU" dirty="0"/>
              <a:t> </a:t>
            </a:r>
            <a:r>
              <a:rPr lang="de-DE" altLang="hu-HU" dirty="0" err="1"/>
              <a:t>from</a:t>
            </a:r>
            <a:r>
              <a:rPr lang="de-DE" altLang="hu-HU" dirty="0"/>
              <a:t> 0 (</a:t>
            </a:r>
            <a:r>
              <a:rPr lang="de-DE" altLang="hu-HU" dirty="0" err="1"/>
              <a:t>representing</a:t>
            </a:r>
            <a:r>
              <a:rPr lang="de-DE" altLang="hu-HU" dirty="0"/>
              <a:t> </a:t>
            </a:r>
            <a:r>
              <a:rPr lang="de-DE" altLang="hu-HU" dirty="0" err="1"/>
              <a:t>perfect</a:t>
            </a:r>
            <a:r>
              <a:rPr lang="de-DE" altLang="hu-HU" dirty="0"/>
              <a:t> </a:t>
            </a:r>
            <a:r>
              <a:rPr lang="de-DE" altLang="hu-HU" dirty="0" err="1"/>
              <a:t>health</a:t>
            </a:r>
            <a:r>
              <a:rPr lang="de-DE" altLang="hu-HU" dirty="0"/>
              <a:t>) </a:t>
            </a:r>
            <a:r>
              <a:rPr lang="de-DE" altLang="hu-HU" dirty="0" err="1"/>
              <a:t>to</a:t>
            </a:r>
            <a:r>
              <a:rPr lang="de-DE" altLang="hu-HU" dirty="0"/>
              <a:t> 1 (</a:t>
            </a:r>
            <a:r>
              <a:rPr lang="de-DE" altLang="hu-HU" dirty="0" err="1"/>
              <a:t>representing</a:t>
            </a:r>
            <a:r>
              <a:rPr lang="de-DE" altLang="hu-HU" dirty="0"/>
              <a:t> </a:t>
            </a:r>
            <a:r>
              <a:rPr lang="de-DE" altLang="hu-HU" dirty="0" err="1"/>
              <a:t>death</a:t>
            </a:r>
            <a:r>
              <a:rPr lang="de-DE" altLang="hu-HU" dirty="0"/>
              <a:t>). </a:t>
            </a:r>
            <a:r>
              <a:rPr lang="de-DE" altLang="hu-HU" dirty="0" err="1"/>
              <a:t>Weights</a:t>
            </a:r>
            <a:r>
              <a:rPr lang="de-DE" altLang="hu-HU" dirty="0"/>
              <a:t> </a:t>
            </a:r>
            <a:r>
              <a:rPr lang="de-DE" altLang="hu-HU" dirty="0" err="1"/>
              <a:t>closer</a:t>
            </a:r>
            <a:r>
              <a:rPr lang="de-DE" altLang="hu-HU" dirty="0"/>
              <a:t> </a:t>
            </a:r>
            <a:r>
              <a:rPr lang="de-DE" altLang="hu-HU" dirty="0" err="1"/>
              <a:t>to</a:t>
            </a:r>
            <a:r>
              <a:rPr lang="de-DE" altLang="hu-HU" dirty="0"/>
              <a:t> 1 </a:t>
            </a:r>
            <a:r>
              <a:rPr lang="de-DE" altLang="hu-HU" dirty="0" err="1"/>
              <a:t>imply</a:t>
            </a:r>
            <a:r>
              <a:rPr lang="de-DE" altLang="hu-HU" dirty="0"/>
              <a:t> </a:t>
            </a:r>
            <a:r>
              <a:rPr lang="de-DE" altLang="hu-HU" dirty="0" err="1"/>
              <a:t>that</a:t>
            </a:r>
            <a:r>
              <a:rPr lang="de-DE" altLang="hu-HU" dirty="0"/>
              <a:t> a </a:t>
            </a:r>
            <a:r>
              <a:rPr lang="de-DE" altLang="hu-HU" dirty="0" err="1"/>
              <a:t>year</a:t>
            </a:r>
            <a:r>
              <a:rPr lang="de-DE" altLang="hu-HU" dirty="0"/>
              <a:t> </a:t>
            </a:r>
            <a:r>
              <a:rPr lang="de-DE" altLang="hu-HU" dirty="0" err="1"/>
              <a:t>spent</a:t>
            </a:r>
            <a:r>
              <a:rPr lang="de-DE" altLang="hu-HU" dirty="0"/>
              <a:t> in </a:t>
            </a:r>
            <a:r>
              <a:rPr lang="de-DE" altLang="hu-HU" dirty="0" err="1"/>
              <a:t>that</a:t>
            </a:r>
            <a:r>
              <a:rPr lang="de-DE" altLang="hu-HU" dirty="0"/>
              <a:t> </a:t>
            </a:r>
            <a:r>
              <a:rPr lang="de-DE" altLang="hu-HU" dirty="0" err="1"/>
              <a:t>condition</a:t>
            </a:r>
            <a:r>
              <a:rPr lang="de-DE" altLang="hu-HU" dirty="0"/>
              <a:t> </a:t>
            </a:r>
            <a:r>
              <a:rPr lang="de-DE" altLang="hu-HU" dirty="0" err="1"/>
              <a:t>is</a:t>
            </a:r>
            <a:r>
              <a:rPr lang="de-DE" altLang="hu-HU" dirty="0"/>
              <a:t> </a:t>
            </a:r>
            <a:r>
              <a:rPr lang="de-DE" altLang="hu-HU" dirty="0" err="1"/>
              <a:t>perceived</a:t>
            </a:r>
            <a:r>
              <a:rPr lang="de-DE" altLang="hu-HU" dirty="0"/>
              <a:t> </a:t>
            </a:r>
            <a:r>
              <a:rPr lang="de-DE" altLang="hu-HU" dirty="0" err="1"/>
              <a:t>as</a:t>
            </a:r>
            <a:r>
              <a:rPr lang="de-DE" altLang="hu-HU" dirty="0"/>
              <a:t> </a:t>
            </a:r>
            <a:r>
              <a:rPr lang="de-DE" altLang="hu-HU" dirty="0" err="1"/>
              <a:t>being</a:t>
            </a:r>
            <a:r>
              <a:rPr lang="de-DE" altLang="hu-HU" dirty="0"/>
              <a:t> </a:t>
            </a:r>
            <a:r>
              <a:rPr lang="de-DE" altLang="hu-HU" dirty="0" err="1"/>
              <a:t>more</a:t>
            </a:r>
            <a:r>
              <a:rPr lang="de-DE" altLang="hu-HU" dirty="0"/>
              <a:t> </a:t>
            </a:r>
            <a:r>
              <a:rPr lang="de-DE" altLang="hu-HU" dirty="0" err="1"/>
              <a:t>equivalent</a:t>
            </a:r>
            <a:r>
              <a:rPr lang="de-DE" altLang="hu-HU" dirty="0"/>
              <a:t> </a:t>
            </a:r>
            <a:r>
              <a:rPr lang="de-DE" altLang="hu-HU" dirty="0" err="1"/>
              <a:t>to</a:t>
            </a:r>
            <a:r>
              <a:rPr lang="de-DE" altLang="hu-HU" dirty="0"/>
              <a:t> </a:t>
            </a:r>
            <a:r>
              <a:rPr lang="de-DE" altLang="hu-HU" dirty="0" err="1"/>
              <a:t>death</a:t>
            </a:r>
            <a:r>
              <a:rPr lang="de-DE" altLang="hu-HU" dirty="0"/>
              <a:t> </a:t>
            </a:r>
            <a:r>
              <a:rPr lang="de-DE" altLang="hu-HU" dirty="0" err="1"/>
              <a:t>than</a:t>
            </a:r>
            <a:r>
              <a:rPr lang="de-DE" altLang="hu-HU" dirty="0"/>
              <a:t> </a:t>
            </a:r>
            <a:r>
              <a:rPr lang="de-DE" altLang="hu-HU" dirty="0" err="1"/>
              <a:t>to</a:t>
            </a:r>
            <a:r>
              <a:rPr lang="de-DE" altLang="hu-HU" dirty="0"/>
              <a:t> a </a:t>
            </a:r>
            <a:r>
              <a:rPr lang="de-DE" altLang="hu-HU" dirty="0" err="1"/>
              <a:t>state</a:t>
            </a:r>
            <a:r>
              <a:rPr lang="de-DE" altLang="hu-HU" dirty="0"/>
              <a:t> </a:t>
            </a:r>
            <a:r>
              <a:rPr lang="de-DE" altLang="hu-HU" dirty="0" err="1"/>
              <a:t>of</a:t>
            </a:r>
            <a:r>
              <a:rPr lang="de-DE" altLang="hu-HU" dirty="0"/>
              <a:t> </a:t>
            </a:r>
            <a:r>
              <a:rPr lang="de-DE" altLang="hu-HU" dirty="0" err="1"/>
              <a:t>health</a:t>
            </a:r>
            <a:r>
              <a:rPr lang="de-DE" altLang="hu-HU" dirty="0"/>
              <a:t>. </a:t>
            </a:r>
          </a:p>
          <a:p>
            <a:endParaRPr lang="hu-HU" dirty="0"/>
          </a:p>
        </p:txBody>
      </p:sp>
      <p:sp>
        <p:nvSpPr>
          <p:cNvPr id="4" name="Dia számának helye 3"/>
          <p:cNvSpPr>
            <a:spLocks noGrp="1"/>
          </p:cNvSpPr>
          <p:nvPr>
            <p:ph type="sldNum" sz="quarter" idx="10"/>
          </p:nvPr>
        </p:nvSpPr>
        <p:spPr/>
        <p:txBody>
          <a:bodyPr/>
          <a:lstStyle/>
          <a:p>
            <a:fld id="{24979C4F-3C01-414C-86C1-CDB3097794AB}" type="slidenum">
              <a:rPr lang="hu-HU" smtClean="0"/>
              <a:t>3</a:t>
            </a:fld>
            <a:endParaRPr lang="hu-HU"/>
          </a:p>
        </p:txBody>
      </p:sp>
    </p:spTree>
    <p:extLst>
      <p:ext uri="{BB962C8B-B14F-4D97-AF65-F5344CB8AC3E}">
        <p14:creationId xmlns:p14="http://schemas.microsoft.com/office/powerpoint/2010/main" val="2543702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altLang="hu-HU" b="1" dirty="0"/>
              <a:t>Nem tisztázott a nemi különbség oka</a:t>
            </a:r>
            <a:r>
              <a:rPr lang="de-DE" altLang="hu-HU" b="1" dirty="0"/>
              <a:t>. </a:t>
            </a:r>
            <a:r>
              <a:rPr lang="hu-HU" altLang="hu-HU" b="1" dirty="0"/>
              <a:t>Biológiai és szociális okok egyaránt feltételezhetőek.</a:t>
            </a:r>
            <a:r>
              <a:rPr lang="de-DE" altLang="hu-HU" b="1" dirty="0"/>
              <a:t> </a:t>
            </a:r>
            <a:r>
              <a:rPr lang="hu-HU" altLang="hu-HU" b="1" dirty="0"/>
              <a:t>A nők könnyebben keresnek segítséget,</a:t>
            </a:r>
            <a:r>
              <a:rPr lang="de-DE" altLang="hu-HU" b="1" dirty="0"/>
              <a:t> </a:t>
            </a:r>
            <a:r>
              <a:rPr lang="hu-HU" altLang="hu-HU" b="1" dirty="0"/>
              <a:t> problémáikat szívesebben beszélik meg másokkal, a férfiak viszont visszahúzódóbbak és problémáikat maguk akarják megoldani. </a:t>
            </a:r>
            <a:endParaRPr lang="de-DE" altLang="hu-HU" b="1" dirty="0"/>
          </a:p>
          <a:p>
            <a:endParaRPr lang="hu-HU" dirty="0"/>
          </a:p>
        </p:txBody>
      </p:sp>
      <p:sp>
        <p:nvSpPr>
          <p:cNvPr id="4" name="Dia számának helye 3"/>
          <p:cNvSpPr>
            <a:spLocks noGrp="1"/>
          </p:cNvSpPr>
          <p:nvPr>
            <p:ph type="sldNum" sz="quarter" idx="10"/>
          </p:nvPr>
        </p:nvSpPr>
        <p:spPr/>
        <p:txBody>
          <a:bodyPr/>
          <a:lstStyle/>
          <a:p>
            <a:fld id="{24979C4F-3C01-414C-86C1-CDB3097794AB}" type="slidenum">
              <a:rPr lang="hu-HU" smtClean="0"/>
              <a:t>7</a:t>
            </a:fld>
            <a:endParaRPr lang="hu-HU"/>
          </a:p>
        </p:txBody>
      </p:sp>
    </p:spTree>
    <p:extLst>
      <p:ext uri="{BB962C8B-B14F-4D97-AF65-F5344CB8AC3E}">
        <p14:creationId xmlns:p14="http://schemas.microsoft.com/office/powerpoint/2010/main" val="2431931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2BC099-9113-A34B-87ED-DDD5112E783D}" type="slidenum">
              <a:t>8</a:t>
            </a:fld>
            <a:endParaRPr lang="en-US"/>
          </a:p>
        </p:txBody>
      </p:sp>
    </p:spTree>
    <p:extLst>
      <p:ext uri="{BB962C8B-B14F-4D97-AF65-F5344CB8AC3E}">
        <p14:creationId xmlns:p14="http://schemas.microsoft.com/office/powerpoint/2010/main" val="4956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xfrm>
            <a:off x="917575" y="742950"/>
            <a:ext cx="4967288" cy="3725863"/>
          </a:xfrm>
          <a:ln/>
        </p:spPr>
      </p:sp>
      <p:sp>
        <p:nvSpPr>
          <p:cNvPr id="91139" name="Rectangle 3"/>
          <p:cNvSpPr>
            <a:spLocks noGrp="1" noChangeArrowheads="1"/>
          </p:cNvSpPr>
          <p:nvPr>
            <p:ph type="body" idx="1"/>
          </p:nvPr>
        </p:nvSpPr>
        <p:spPr>
          <a:xfrm>
            <a:off x="906463" y="4715709"/>
            <a:ext cx="4984750" cy="474904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hu-HU" dirty="0">
                <a:latin typeface="Arial" pitchFamily="34" charset="0"/>
                <a:cs typeface="Times New Roman" pitchFamily="18" charset="0"/>
              </a:rPr>
              <a:t>For the diagnosis of a depressive episode at least 2 of the core and at least 2 of the secondary criteria have to be present for at least 2 weeks.</a:t>
            </a:r>
            <a:endParaRPr lang="en-GB" altLang="hu-HU" dirty="0">
              <a:latin typeface="Arial" pitchFamily="34" charset="0"/>
            </a:endParaRPr>
          </a:p>
          <a:p>
            <a:endParaRPr lang="en-GB" altLang="hu-HU" dirty="0">
              <a:latin typeface="Arial" pitchFamily="34" charset="0"/>
            </a:endParaRPr>
          </a:p>
          <a:p>
            <a:pPr marL="742950" lvl="1" indent="-285750"/>
            <a:r>
              <a:rPr lang="de-DE" altLang="hu-HU" dirty="0">
                <a:latin typeface="Arial" pitchFamily="34" charset="0"/>
              </a:rPr>
              <a:t>In </a:t>
            </a:r>
            <a:r>
              <a:rPr lang="de-DE" altLang="hu-HU" dirty="0" err="1">
                <a:latin typeface="Arial" pitchFamily="34" charset="0"/>
              </a:rPr>
              <a:t>typical</a:t>
            </a:r>
            <a:r>
              <a:rPr lang="de-DE" altLang="hu-HU" dirty="0">
                <a:latin typeface="Arial" pitchFamily="34" charset="0"/>
              </a:rPr>
              <a:t> mild, moderate, </a:t>
            </a:r>
            <a:r>
              <a:rPr lang="de-DE" altLang="hu-HU" dirty="0" err="1">
                <a:latin typeface="Arial" pitchFamily="34" charset="0"/>
              </a:rPr>
              <a:t>or</a:t>
            </a:r>
            <a:r>
              <a:rPr lang="de-DE" altLang="hu-HU" dirty="0">
                <a:latin typeface="Arial" pitchFamily="34" charset="0"/>
              </a:rPr>
              <a:t> </a:t>
            </a:r>
            <a:r>
              <a:rPr lang="de-DE" altLang="hu-HU" dirty="0" err="1">
                <a:latin typeface="Arial" pitchFamily="34" charset="0"/>
              </a:rPr>
              <a:t>severe</a:t>
            </a:r>
            <a:r>
              <a:rPr lang="de-DE" altLang="hu-HU" dirty="0">
                <a:latin typeface="Arial" pitchFamily="34" charset="0"/>
              </a:rPr>
              <a:t> depressive </a:t>
            </a:r>
            <a:r>
              <a:rPr lang="de-DE" altLang="hu-HU" dirty="0" err="1">
                <a:latin typeface="Arial" pitchFamily="34" charset="0"/>
              </a:rPr>
              <a:t>episodes</a:t>
            </a:r>
            <a:r>
              <a:rPr lang="de-DE" altLang="hu-HU" dirty="0">
                <a:latin typeface="Arial" pitchFamily="34" charset="0"/>
              </a:rPr>
              <a:t>, </a:t>
            </a:r>
            <a:r>
              <a:rPr lang="de-DE" altLang="hu-HU" dirty="0" err="1">
                <a:latin typeface="Arial" pitchFamily="34" charset="0"/>
              </a:rPr>
              <a:t>the</a:t>
            </a:r>
            <a:r>
              <a:rPr lang="de-DE" altLang="hu-HU" dirty="0">
                <a:latin typeface="Arial" pitchFamily="34" charset="0"/>
              </a:rPr>
              <a:t> </a:t>
            </a:r>
            <a:r>
              <a:rPr lang="de-DE" altLang="hu-HU" dirty="0" err="1">
                <a:latin typeface="Arial" pitchFamily="34" charset="0"/>
              </a:rPr>
              <a:t>patient</a:t>
            </a:r>
            <a:r>
              <a:rPr lang="de-DE" altLang="hu-HU" dirty="0">
                <a:latin typeface="Arial" pitchFamily="34" charset="0"/>
              </a:rPr>
              <a:t> </a:t>
            </a:r>
            <a:r>
              <a:rPr lang="de-DE" altLang="hu-HU" dirty="0" err="1">
                <a:latin typeface="Arial" pitchFamily="34" charset="0"/>
              </a:rPr>
              <a:t>suffers</a:t>
            </a:r>
            <a:r>
              <a:rPr lang="de-DE" altLang="hu-HU" dirty="0">
                <a:latin typeface="Arial" pitchFamily="34" charset="0"/>
              </a:rPr>
              <a:t> </a:t>
            </a:r>
            <a:r>
              <a:rPr lang="de-DE" altLang="hu-HU" dirty="0" err="1">
                <a:latin typeface="Arial" pitchFamily="34" charset="0"/>
              </a:rPr>
              <a:t>from</a:t>
            </a:r>
            <a:r>
              <a:rPr lang="de-DE" altLang="hu-HU" dirty="0">
                <a:latin typeface="Arial" pitchFamily="34" charset="0"/>
              </a:rPr>
              <a:t> </a:t>
            </a:r>
            <a:r>
              <a:rPr lang="de-DE" altLang="hu-HU" dirty="0" err="1">
                <a:latin typeface="Arial" pitchFamily="34" charset="0"/>
              </a:rPr>
              <a:t>lowering</a:t>
            </a:r>
            <a:r>
              <a:rPr lang="de-DE" altLang="hu-HU" dirty="0">
                <a:latin typeface="Arial" pitchFamily="34" charset="0"/>
              </a:rPr>
              <a:t> </a:t>
            </a:r>
            <a:r>
              <a:rPr lang="de-DE" altLang="hu-HU" dirty="0" err="1">
                <a:latin typeface="Arial" pitchFamily="34" charset="0"/>
              </a:rPr>
              <a:t>of</a:t>
            </a:r>
            <a:r>
              <a:rPr lang="de-DE" altLang="hu-HU" dirty="0">
                <a:latin typeface="Arial" pitchFamily="34" charset="0"/>
              </a:rPr>
              <a:t> </a:t>
            </a:r>
            <a:r>
              <a:rPr lang="de-DE" altLang="hu-HU" dirty="0" err="1">
                <a:latin typeface="Arial" pitchFamily="34" charset="0"/>
              </a:rPr>
              <a:t>mood</a:t>
            </a:r>
            <a:r>
              <a:rPr lang="de-DE" altLang="hu-HU" dirty="0">
                <a:latin typeface="Arial" pitchFamily="34" charset="0"/>
              </a:rPr>
              <a:t>, </a:t>
            </a:r>
            <a:r>
              <a:rPr lang="de-DE" altLang="hu-HU" dirty="0" err="1">
                <a:latin typeface="Arial" pitchFamily="34" charset="0"/>
              </a:rPr>
              <a:t>reduction</a:t>
            </a:r>
            <a:r>
              <a:rPr lang="de-DE" altLang="hu-HU" dirty="0">
                <a:latin typeface="Arial" pitchFamily="34" charset="0"/>
              </a:rPr>
              <a:t> </a:t>
            </a:r>
            <a:r>
              <a:rPr lang="de-DE" altLang="hu-HU" dirty="0" err="1">
                <a:latin typeface="Arial" pitchFamily="34" charset="0"/>
              </a:rPr>
              <a:t>of</a:t>
            </a:r>
            <a:r>
              <a:rPr lang="de-DE" altLang="hu-HU" dirty="0">
                <a:latin typeface="Arial" pitchFamily="34" charset="0"/>
              </a:rPr>
              <a:t> </a:t>
            </a:r>
            <a:r>
              <a:rPr lang="de-DE" altLang="hu-HU" dirty="0" err="1">
                <a:latin typeface="Arial" pitchFamily="34" charset="0"/>
              </a:rPr>
              <a:t>energy</a:t>
            </a:r>
            <a:r>
              <a:rPr lang="de-DE" altLang="hu-HU" dirty="0">
                <a:latin typeface="Arial" pitchFamily="34" charset="0"/>
              </a:rPr>
              <a:t>, </a:t>
            </a:r>
            <a:r>
              <a:rPr lang="de-DE" altLang="hu-HU" dirty="0" err="1">
                <a:latin typeface="Arial" pitchFamily="34" charset="0"/>
              </a:rPr>
              <a:t>and</a:t>
            </a:r>
            <a:r>
              <a:rPr lang="de-DE" altLang="hu-HU" dirty="0">
                <a:latin typeface="Arial" pitchFamily="34" charset="0"/>
              </a:rPr>
              <a:t> </a:t>
            </a:r>
            <a:r>
              <a:rPr lang="de-DE" altLang="hu-HU" dirty="0" err="1">
                <a:latin typeface="Arial" pitchFamily="34" charset="0"/>
              </a:rPr>
              <a:t>decrease</a:t>
            </a:r>
            <a:r>
              <a:rPr lang="de-DE" altLang="hu-HU" dirty="0">
                <a:latin typeface="Arial" pitchFamily="34" charset="0"/>
              </a:rPr>
              <a:t> in </a:t>
            </a:r>
            <a:r>
              <a:rPr lang="de-DE" altLang="hu-HU" dirty="0" err="1">
                <a:latin typeface="Arial" pitchFamily="34" charset="0"/>
              </a:rPr>
              <a:t>activity</a:t>
            </a:r>
            <a:r>
              <a:rPr lang="de-DE" altLang="hu-HU" dirty="0">
                <a:latin typeface="Arial" pitchFamily="34" charset="0"/>
              </a:rPr>
              <a:t>. </a:t>
            </a:r>
            <a:r>
              <a:rPr lang="de-DE" altLang="hu-HU" dirty="0" err="1">
                <a:latin typeface="Arial" pitchFamily="34" charset="0"/>
              </a:rPr>
              <a:t>Capacity</a:t>
            </a:r>
            <a:r>
              <a:rPr lang="de-DE" altLang="hu-HU" dirty="0">
                <a:latin typeface="Arial" pitchFamily="34" charset="0"/>
              </a:rPr>
              <a:t> </a:t>
            </a:r>
            <a:r>
              <a:rPr lang="de-DE" altLang="hu-HU" dirty="0" err="1">
                <a:latin typeface="Arial" pitchFamily="34" charset="0"/>
              </a:rPr>
              <a:t>for</a:t>
            </a:r>
            <a:r>
              <a:rPr lang="de-DE" altLang="hu-HU" dirty="0">
                <a:latin typeface="Arial" pitchFamily="34" charset="0"/>
              </a:rPr>
              <a:t> </a:t>
            </a:r>
            <a:r>
              <a:rPr lang="de-DE" altLang="hu-HU" dirty="0" err="1">
                <a:latin typeface="Arial" pitchFamily="34" charset="0"/>
              </a:rPr>
              <a:t>enjoyment</a:t>
            </a:r>
            <a:r>
              <a:rPr lang="de-DE" altLang="hu-HU" dirty="0">
                <a:latin typeface="Arial" pitchFamily="34" charset="0"/>
              </a:rPr>
              <a:t>, </a:t>
            </a:r>
            <a:r>
              <a:rPr lang="de-DE" altLang="hu-HU" dirty="0" err="1">
                <a:latin typeface="Arial" pitchFamily="34" charset="0"/>
              </a:rPr>
              <a:t>interest</a:t>
            </a:r>
            <a:r>
              <a:rPr lang="de-DE" altLang="hu-HU" dirty="0">
                <a:latin typeface="Arial" pitchFamily="34" charset="0"/>
              </a:rPr>
              <a:t>, </a:t>
            </a:r>
            <a:r>
              <a:rPr lang="de-DE" altLang="hu-HU" dirty="0" err="1">
                <a:latin typeface="Arial" pitchFamily="34" charset="0"/>
              </a:rPr>
              <a:t>and</a:t>
            </a:r>
            <a:r>
              <a:rPr lang="de-DE" altLang="hu-HU" dirty="0">
                <a:latin typeface="Arial" pitchFamily="34" charset="0"/>
              </a:rPr>
              <a:t> </a:t>
            </a:r>
            <a:r>
              <a:rPr lang="de-DE" altLang="hu-HU" dirty="0" err="1">
                <a:latin typeface="Arial" pitchFamily="34" charset="0"/>
              </a:rPr>
              <a:t>concentration</a:t>
            </a:r>
            <a:r>
              <a:rPr lang="de-DE" altLang="hu-HU" dirty="0">
                <a:latin typeface="Arial" pitchFamily="34" charset="0"/>
              </a:rPr>
              <a:t> </a:t>
            </a:r>
            <a:r>
              <a:rPr lang="de-DE" altLang="hu-HU" dirty="0" err="1">
                <a:latin typeface="Arial" pitchFamily="34" charset="0"/>
              </a:rPr>
              <a:t>is</a:t>
            </a:r>
            <a:r>
              <a:rPr lang="de-DE" altLang="hu-HU" dirty="0">
                <a:latin typeface="Arial" pitchFamily="34" charset="0"/>
              </a:rPr>
              <a:t> </a:t>
            </a:r>
            <a:r>
              <a:rPr lang="de-DE" altLang="hu-HU" dirty="0" err="1">
                <a:latin typeface="Arial" pitchFamily="34" charset="0"/>
              </a:rPr>
              <a:t>reduced</a:t>
            </a:r>
            <a:r>
              <a:rPr lang="de-DE" altLang="hu-HU" dirty="0">
                <a:latin typeface="Arial" pitchFamily="34" charset="0"/>
              </a:rPr>
              <a:t>, </a:t>
            </a:r>
            <a:r>
              <a:rPr lang="de-DE" altLang="hu-HU" dirty="0" err="1">
                <a:latin typeface="Arial" pitchFamily="34" charset="0"/>
              </a:rPr>
              <a:t>and</a:t>
            </a:r>
            <a:r>
              <a:rPr lang="de-DE" altLang="hu-HU" dirty="0">
                <a:latin typeface="Arial" pitchFamily="34" charset="0"/>
              </a:rPr>
              <a:t> </a:t>
            </a:r>
            <a:r>
              <a:rPr lang="de-DE" altLang="hu-HU" dirty="0" err="1">
                <a:latin typeface="Arial" pitchFamily="34" charset="0"/>
              </a:rPr>
              <a:t>marked</a:t>
            </a:r>
            <a:r>
              <a:rPr lang="de-DE" altLang="hu-HU" dirty="0">
                <a:latin typeface="Arial" pitchFamily="34" charset="0"/>
              </a:rPr>
              <a:t> </a:t>
            </a:r>
            <a:r>
              <a:rPr lang="de-DE" altLang="hu-HU" dirty="0" err="1">
                <a:latin typeface="Arial" pitchFamily="34" charset="0"/>
              </a:rPr>
              <a:t>tiredness</a:t>
            </a:r>
            <a:r>
              <a:rPr lang="de-DE" altLang="hu-HU" dirty="0">
                <a:latin typeface="Arial" pitchFamily="34" charset="0"/>
              </a:rPr>
              <a:t> after </a:t>
            </a:r>
            <a:r>
              <a:rPr lang="de-DE" altLang="hu-HU" dirty="0" err="1">
                <a:latin typeface="Arial" pitchFamily="34" charset="0"/>
              </a:rPr>
              <a:t>even</a:t>
            </a:r>
            <a:r>
              <a:rPr lang="de-DE" altLang="hu-HU" dirty="0">
                <a:latin typeface="Arial" pitchFamily="34" charset="0"/>
              </a:rPr>
              <a:t> </a:t>
            </a:r>
            <a:r>
              <a:rPr lang="de-DE" altLang="hu-HU" dirty="0" err="1">
                <a:latin typeface="Arial" pitchFamily="34" charset="0"/>
              </a:rPr>
              <a:t>minimum</a:t>
            </a:r>
            <a:r>
              <a:rPr lang="de-DE" altLang="hu-HU" dirty="0">
                <a:latin typeface="Arial" pitchFamily="34" charset="0"/>
              </a:rPr>
              <a:t> </a:t>
            </a:r>
            <a:r>
              <a:rPr lang="de-DE" altLang="hu-HU" dirty="0" err="1">
                <a:latin typeface="Arial" pitchFamily="34" charset="0"/>
              </a:rPr>
              <a:t>effort</a:t>
            </a:r>
            <a:r>
              <a:rPr lang="de-DE" altLang="hu-HU" dirty="0">
                <a:latin typeface="Arial" pitchFamily="34" charset="0"/>
              </a:rPr>
              <a:t> </a:t>
            </a:r>
            <a:r>
              <a:rPr lang="de-DE" altLang="hu-HU" dirty="0" err="1">
                <a:latin typeface="Arial" pitchFamily="34" charset="0"/>
              </a:rPr>
              <a:t>is</a:t>
            </a:r>
            <a:r>
              <a:rPr lang="de-DE" altLang="hu-HU" dirty="0">
                <a:latin typeface="Arial" pitchFamily="34" charset="0"/>
              </a:rPr>
              <a:t> </a:t>
            </a:r>
            <a:r>
              <a:rPr lang="de-DE" altLang="hu-HU" dirty="0" err="1">
                <a:latin typeface="Arial" pitchFamily="34" charset="0"/>
              </a:rPr>
              <a:t>common</a:t>
            </a:r>
            <a:r>
              <a:rPr lang="de-DE" altLang="hu-HU" dirty="0">
                <a:latin typeface="Arial" pitchFamily="34" charset="0"/>
              </a:rPr>
              <a:t>. </a:t>
            </a:r>
            <a:r>
              <a:rPr lang="de-DE" altLang="hu-HU" dirty="0" err="1">
                <a:latin typeface="Arial" pitchFamily="34" charset="0"/>
              </a:rPr>
              <a:t>Sleep</a:t>
            </a:r>
            <a:r>
              <a:rPr lang="de-DE" altLang="hu-HU" dirty="0">
                <a:latin typeface="Arial" pitchFamily="34" charset="0"/>
              </a:rPr>
              <a:t> </a:t>
            </a:r>
            <a:r>
              <a:rPr lang="de-DE" altLang="hu-HU" dirty="0" err="1">
                <a:latin typeface="Arial" pitchFamily="34" charset="0"/>
              </a:rPr>
              <a:t>is</a:t>
            </a:r>
            <a:r>
              <a:rPr lang="de-DE" altLang="hu-HU" dirty="0">
                <a:latin typeface="Arial" pitchFamily="34" charset="0"/>
              </a:rPr>
              <a:t> </a:t>
            </a:r>
            <a:r>
              <a:rPr lang="de-DE" altLang="hu-HU" dirty="0" err="1">
                <a:latin typeface="Arial" pitchFamily="34" charset="0"/>
              </a:rPr>
              <a:t>usually</a:t>
            </a:r>
            <a:r>
              <a:rPr lang="de-DE" altLang="hu-HU" dirty="0">
                <a:latin typeface="Arial" pitchFamily="34" charset="0"/>
              </a:rPr>
              <a:t> </a:t>
            </a:r>
            <a:r>
              <a:rPr lang="de-DE" altLang="hu-HU" dirty="0" err="1">
                <a:latin typeface="Arial" pitchFamily="34" charset="0"/>
              </a:rPr>
              <a:t>disturbed</a:t>
            </a:r>
            <a:r>
              <a:rPr lang="de-DE" altLang="hu-HU" dirty="0">
                <a:latin typeface="Arial" pitchFamily="34" charset="0"/>
              </a:rPr>
              <a:t> </a:t>
            </a:r>
            <a:r>
              <a:rPr lang="de-DE" altLang="hu-HU" dirty="0" err="1">
                <a:latin typeface="Arial" pitchFamily="34" charset="0"/>
              </a:rPr>
              <a:t>and</a:t>
            </a:r>
            <a:r>
              <a:rPr lang="de-DE" altLang="hu-HU" dirty="0">
                <a:latin typeface="Arial" pitchFamily="34" charset="0"/>
              </a:rPr>
              <a:t> </a:t>
            </a:r>
            <a:r>
              <a:rPr lang="de-DE" altLang="hu-HU" dirty="0" err="1">
                <a:latin typeface="Arial" pitchFamily="34" charset="0"/>
              </a:rPr>
              <a:t>appetite</a:t>
            </a:r>
            <a:r>
              <a:rPr lang="de-DE" altLang="hu-HU" dirty="0">
                <a:latin typeface="Arial" pitchFamily="34" charset="0"/>
              </a:rPr>
              <a:t> </a:t>
            </a:r>
            <a:r>
              <a:rPr lang="de-DE" altLang="hu-HU" dirty="0" err="1">
                <a:latin typeface="Arial" pitchFamily="34" charset="0"/>
              </a:rPr>
              <a:t>diminished</a:t>
            </a:r>
            <a:r>
              <a:rPr lang="de-DE" altLang="hu-HU" dirty="0">
                <a:latin typeface="Arial" pitchFamily="34" charset="0"/>
              </a:rPr>
              <a:t>. </a:t>
            </a:r>
            <a:r>
              <a:rPr lang="de-DE" altLang="hu-HU" dirty="0" err="1">
                <a:latin typeface="Arial" pitchFamily="34" charset="0"/>
              </a:rPr>
              <a:t>Self-esteem</a:t>
            </a:r>
            <a:r>
              <a:rPr lang="de-DE" altLang="hu-HU" dirty="0">
                <a:latin typeface="Arial" pitchFamily="34" charset="0"/>
              </a:rPr>
              <a:t> </a:t>
            </a:r>
            <a:r>
              <a:rPr lang="de-DE" altLang="hu-HU" dirty="0" err="1">
                <a:latin typeface="Arial" pitchFamily="34" charset="0"/>
              </a:rPr>
              <a:t>and</a:t>
            </a:r>
            <a:r>
              <a:rPr lang="de-DE" altLang="hu-HU" dirty="0">
                <a:latin typeface="Arial" pitchFamily="34" charset="0"/>
              </a:rPr>
              <a:t> </a:t>
            </a:r>
            <a:r>
              <a:rPr lang="de-DE" altLang="hu-HU" dirty="0" err="1">
                <a:latin typeface="Arial" pitchFamily="34" charset="0"/>
              </a:rPr>
              <a:t>self-confidence</a:t>
            </a:r>
            <a:r>
              <a:rPr lang="de-DE" altLang="hu-HU" dirty="0">
                <a:latin typeface="Arial" pitchFamily="34" charset="0"/>
              </a:rPr>
              <a:t> </a:t>
            </a:r>
            <a:r>
              <a:rPr lang="de-DE" altLang="hu-HU" dirty="0" err="1">
                <a:latin typeface="Arial" pitchFamily="34" charset="0"/>
              </a:rPr>
              <a:t>are</a:t>
            </a:r>
            <a:r>
              <a:rPr lang="de-DE" altLang="hu-HU" dirty="0">
                <a:latin typeface="Arial" pitchFamily="34" charset="0"/>
              </a:rPr>
              <a:t> </a:t>
            </a:r>
            <a:r>
              <a:rPr lang="de-DE" altLang="hu-HU" dirty="0" err="1">
                <a:latin typeface="Arial" pitchFamily="34" charset="0"/>
              </a:rPr>
              <a:t>almost</a:t>
            </a:r>
            <a:r>
              <a:rPr lang="de-DE" altLang="hu-HU" dirty="0">
                <a:latin typeface="Arial" pitchFamily="34" charset="0"/>
              </a:rPr>
              <a:t> </a:t>
            </a:r>
            <a:r>
              <a:rPr lang="de-DE" altLang="hu-HU" dirty="0" err="1">
                <a:latin typeface="Arial" pitchFamily="34" charset="0"/>
              </a:rPr>
              <a:t>always</a:t>
            </a:r>
            <a:r>
              <a:rPr lang="de-DE" altLang="hu-HU" dirty="0">
                <a:latin typeface="Arial" pitchFamily="34" charset="0"/>
              </a:rPr>
              <a:t> </a:t>
            </a:r>
            <a:r>
              <a:rPr lang="de-DE" altLang="hu-HU" dirty="0" err="1">
                <a:latin typeface="Arial" pitchFamily="34" charset="0"/>
              </a:rPr>
              <a:t>reduced</a:t>
            </a:r>
            <a:r>
              <a:rPr lang="de-DE" altLang="hu-HU" dirty="0">
                <a:latin typeface="Arial" pitchFamily="34" charset="0"/>
              </a:rPr>
              <a:t> </a:t>
            </a:r>
            <a:r>
              <a:rPr lang="de-DE" altLang="hu-HU" dirty="0" err="1">
                <a:latin typeface="Arial" pitchFamily="34" charset="0"/>
              </a:rPr>
              <a:t>and</a:t>
            </a:r>
            <a:r>
              <a:rPr lang="de-DE" altLang="hu-HU" dirty="0">
                <a:latin typeface="Arial" pitchFamily="34" charset="0"/>
              </a:rPr>
              <a:t>, </a:t>
            </a:r>
            <a:r>
              <a:rPr lang="de-DE" altLang="hu-HU" dirty="0" err="1">
                <a:latin typeface="Arial" pitchFamily="34" charset="0"/>
              </a:rPr>
              <a:t>even</a:t>
            </a:r>
            <a:r>
              <a:rPr lang="de-DE" altLang="hu-HU" dirty="0">
                <a:latin typeface="Arial" pitchFamily="34" charset="0"/>
              </a:rPr>
              <a:t> in </a:t>
            </a:r>
            <a:r>
              <a:rPr lang="de-DE" altLang="hu-HU" dirty="0" err="1">
                <a:latin typeface="Arial" pitchFamily="34" charset="0"/>
              </a:rPr>
              <a:t>the</a:t>
            </a:r>
            <a:r>
              <a:rPr lang="de-DE" altLang="hu-HU" dirty="0">
                <a:latin typeface="Arial" pitchFamily="34" charset="0"/>
              </a:rPr>
              <a:t> mild form, </a:t>
            </a:r>
            <a:r>
              <a:rPr lang="de-DE" altLang="hu-HU" dirty="0" err="1">
                <a:latin typeface="Arial" pitchFamily="34" charset="0"/>
              </a:rPr>
              <a:t>some</a:t>
            </a:r>
            <a:r>
              <a:rPr lang="de-DE" altLang="hu-HU" dirty="0">
                <a:latin typeface="Arial" pitchFamily="34" charset="0"/>
              </a:rPr>
              <a:t> </a:t>
            </a:r>
            <a:r>
              <a:rPr lang="de-DE" altLang="hu-HU" dirty="0" err="1">
                <a:latin typeface="Arial" pitchFamily="34" charset="0"/>
              </a:rPr>
              <a:t>ideas</a:t>
            </a:r>
            <a:r>
              <a:rPr lang="de-DE" altLang="hu-HU" dirty="0">
                <a:latin typeface="Arial" pitchFamily="34" charset="0"/>
              </a:rPr>
              <a:t> </a:t>
            </a:r>
            <a:r>
              <a:rPr lang="de-DE" altLang="hu-HU" dirty="0" err="1">
                <a:latin typeface="Arial" pitchFamily="34" charset="0"/>
              </a:rPr>
              <a:t>of</a:t>
            </a:r>
            <a:r>
              <a:rPr lang="de-DE" altLang="hu-HU" dirty="0">
                <a:latin typeface="Arial" pitchFamily="34" charset="0"/>
              </a:rPr>
              <a:t> </a:t>
            </a:r>
            <a:r>
              <a:rPr lang="de-DE" altLang="hu-HU" dirty="0" err="1">
                <a:latin typeface="Arial" pitchFamily="34" charset="0"/>
              </a:rPr>
              <a:t>guilt</a:t>
            </a:r>
            <a:r>
              <a:rPr lang="de-DE" altLang="hu-HU" dirty="0">
                <a:latin typeface="Arial" pitchFamily="34" charset="0"/>
              </a:rPr>
              <a:t> </a:t>
            </a:r>
            <a:r>
              <a:rPr lang="de-DE" altLang="hu-HU" dirty="0" err="1">
                <a:latin typeface="Arial" pitchFamily="34" charset="0"/>
              </a:rPr>
              <a:t>or</a:t>
            </a:r>
            <a:r>
              <a:rPr lang="de-DE" altLang="hu-HU" dirty="0">
                <a:latin typeface="Arial" pitchFamily="34" charset="0"/>
              </a:rPr>
              <a:t> </a:t>
            </a:r>
            <a:r>
              <a:rPr lang="de-DE" altLang="hu-HU" dirty="0" err="1">
                <a:latin typeface="Arial" pitchFamily="34" charset="0"/>
              </a:rPr>
              <a:t>worthlessness</a:t>
            </a:r>
            <a:r>
              <a:rPr lang="de-DE" altLang="hu-HU" dirty="0">
                <a:latin typeface="Arial" pitchFamily="34" charset="0"/>
              </a:rPr>
              <a:t> </a:t>
            </a:r>
            <a:r>
              <a:rPr lang="de-DE" altLang="hu-HU" dirty="0" err="1">
                <a:latin typeface="Arial" pitchFamily="34" charset="0"/>
              </a:rPr>
              <a:t>are</a:t>
            </a:r>
            <a:r>
              <a:rPr lang="de-DE" altLang="hu-HU" dirty="0">
                <a:latin typeface="Arial" pitchFamily="34" charset="0"/>
              </a:rPr>
              <a:t> </a:t>
            </a:r>
            <a:r>
              <a:rPr lang="de-DE" altLang="hu-HU" dirty="0" err="1">
                <a:latin typeface="Arial" pitchFamily="34" charset="0"/>
              </a:rPr>
              <a:t>often</a:t>
            </a:r>
            <a:r>
              <a:rPr lang="de-DE" altLang="hu-HU" dirty="0">
                <a:latin typeface="Arial" pitchFamily="34" charset="0"/>
              </a:rPr>
              <a:t> </a:t>
            </a:r>
            <a:r>
              <a:rPr lang="de-DE" altLang="hu-HU" dirty="0" err="1">
                <a:latin typeface="Arial" pitchFamily="34" charset="0"/>
              </a:rPr>
              <a:t>present</a:t>
            </a:r>
            <a:r>
              <a:rPr lang="de-DE" altLang="hu-HU" dirty="0">
                <a:latin typeface="Arial" pitchFamily="34" charset="0"/>
              </a:rPr>
              <a:t>. The </a:t>
            </a:r>
            <a:r>
              <a:rPr lang="de-DE" altLang="hu-HU" dirty="0" err="1">
                <a:latin typeface="Arial" pitchFamily="34" charset="0"/>
              </a:rPr>
              <a:t>lowered</a:t>
            </a:r>
            <a:r>
              <a:rPr lang="de-DE" altLang="hu-HU" dirty="0">
                <a:latin typeface="Arial" pitchFamily="34" charset="0"/>
              </a:rPr>
              <a:t> </a:t>
            </a:r>
            <a:r>
              <a:rPr lang="de-DE" altLang="hu-HU" dirty="0" err="1">
                <a:latin typeface="Arial" pitchFamily="34" charset="0"/>
              </a:rPr>
              <a:t>mood</a:t>
            </a:r>
            <a:r>
              <a:rPr lang="de-DE" altLang="hu-HU" dirty="0">
                <a:latin typeface="Arial" pitchFamily="34" charset="0"/>
              </a:rPr>
              <a:t> </a:t>
            </a:r>
            <a:r>
              <a:rPr lang="de-DE" altLang="hu-HU" dirty="0" err="1">
                <a:latin typeface="Arial" pitchFamily="34" charset="0"/>
              </a:rPr>
              <a:t>varies</a:t>
            </a:r>
            <a:r>
              <a:rPr lang="de-DE" altLang="hu-HU" dirty="0">
                <a:latin typeface="Arial" pitchFamily="34" charset="0"/>
              </a:rPr>
              <a:t> </a:t>
            </a:r>
            <a:r>
              <a:rPr lang="de-DE" altLang="hu-HU" dirty="0" err="1">
                <a:latin typeface="Arial" pitchFamily="34" charset="0"/>
              </a:rPr>
              <a:t>little</a:t>
            </a:r>
            <a:r>
              <a:rPr lang="de-DE" altLang="hu-HU" dirty="0">
                <a:latin typeface="Arial" pitchFamily="34" charset="0"/>
              </a:rPr>
              <a:t> </a:t>
            </a:r>
            <a:r>
              <a:rPr lang="de-DE" altLang="hu-HU" dirty="0" err="1">
                <a:latin typeface="Arial" pitchFamily="34" charset="0"/>
              </a:rPr>
              <a:t>from</a:t>
            </a:r>
            <a:r>
              <a:rPr lang="de-DE" altLang="hu-HU" dirty="0">
                <a:latin typeface="Arial" pitchFamily="34" charset="0"/>
              </a:rPr>
              <a:t> </a:t>
            </a:r>
            <a:r>
              <a:rPr lang="de-DE" altLang="hu-HU" dirty="0" err="1">
                <a:latin typeface="Arial" pitchFamily="34" charset="0"/>
              </a:rPr>
              <a:t>day</a:t>
            </a:r>
            <a:r>
              <a:rPr lang="de-DE" altLang="hu-HU" dirty="0">
                <a:latin typeface="Arial" pitchFamily="34" charset="0"/>
              </a:rPr>
              <a:t> </a:t>
            </a:r>
            <a:r>
              <a:rPr lang="de-DE" altLang="hu-HU" dirty="0" err="1">
                <a:latin typeface="Arial" pitchFamily="34" charset="0"/>
              </a:rPr>
              <a:t>to</a:t>
            </a:r>
            <a:r>
              <a:rPr lang="de-DE" altLang="hu-HU" dirty="0">
                <a:latin typeface="Arial" pitchFamily="34" charset="0"/>
              </a:rPr>
              <a:t> </a:t>
            </a:r>
            <a:r>
              <a:rPr lang="de-DE" altLang="hu-HU" dirty="0" err="1">
                <a:latin typeface="Arial" pitchFamily="34" charset="0"/>
              </a:rPr>
              <a:t>day</a:t>
            </a:r>
            <a:r>
              <a:rPr lang="de-DE" altLang="hu-HU" dirty="0">
                <a:latin typeface="Arial" pitchFamily="34" charset="0"/>
              </a:rPr>
              <a:t>, </a:t>
            </a:r>
            <a:r>
              <a:rPr lang="de-DE" altLang="hu-HU" dirty="0" err="1">
                <a:latin typeface="Arial" pitchFamily="34" charset="0"/>
              </a:rPr>
              <a:t>is</a:t>
            </a:r>
            <a:r>
              <a:rPr lang="de-DE" altLang="hu-HU" dirty="0">
                <a:latin typeface="Arial" pitchFamily="34" charset="0"/>
              </a:rPr>
              <a:t> </a:t>
            </a:r>
            <a:r>
              <a:rPr lang="de-DE" altLang="hu-HU" dirty="0" err="1">
                <a:latin typeface="Arial" pitchFamily="34" charset="0"/>
              </a:rPr>
              <a:t>unresponsive</a:t>
            </a:r>
            <a:r>
              <a:rPr lang="de-DE" altLang="hu-HU" dirty="0">
                <a:latin typeface="Arial" pitchFamily="34" charset="0"/>
              </a:rPr>
              <a:t> </a:t>
            </a:r>
            <a:r>
              <a:rPr lang="de-DE" altLang="hu-HU" dirty="0" err="1">
                <a:latin typeface="Arial" pitchFamily="34" charset="0"/>
              </a:rPr>
              <a:t>to</a:t>
            </a:r>
            <a:r>
              <a:rPr lang="de-DE" altLang="hu-HU" dirty="0">
                <a:latin typeface="Arial" pitchFamily="34" charset="0"/>
              </a:rPr>
              <a:t> </a:t>
            </a:r>
            <a:r>
              <a:rPr lang="de-DE" altLang="hu-HU" dirty="0" err="1">
                <a:latin typeface="Arial" pitchFamily="34" charset="0"/>
              </a:rPr>
              <a:t>circumstances</a:t>
            </a:r>
            <a:r>
              <a:rPr lang="de-DE" altLang="hu-HU" dirty="0">
                <a:latin typeface="Arial" pitchFamily="34" charset="0"/>
              </a:rPr>
              <a:t> </a:t>
            </a:r>
            <a:r>
              <a:rPr lang="de-DE" altLang="hu-HU" dirty="0" err="1">
                <a:latin typeface="Arial" pitchFamily="34" charset="0"/>
              </a:rPr>
              <a:t>and</a:t>
            </a:r>
            <a:r>
              <a:rPr lang="de-DE" altLang="hu-HU" dirty="0">
                <a:latin typeface="Arial" pitchFamily="34" charset="0"/>
              </a:rPr>
              <a:t> </a:t>
            </a:r>
            <a:r>
              <a:rPr lang="de-DE" altLang="hu-HU" dirty="0" err="1">
                <a:latin typeface="Arial" pitchFamily="34" charset="0"/>
              </a:rPr>
              <a:t>may</a:t>
            </a:r>
            <a:r>
              <a:rPr lang="de-DE" altLang="hu-HU" dirty="0">
                <a:latin typeface="Arial" pitchFamily="34" charset="0"/>
              </a:rPr>
              <a:t> </a:t>
            </a:r>
            <a:r>
              <a:rPr lang="de-DE" altLang="hu-HU" dirty="0" err="1">
                <a:latin typeface="Arial" pitchFamily="34" charset="0"/>
              </a:rPr>
              <a:t>be</a:t>
            </a:r>
            <a:r>
              <a:rPr lang="de-DE" altLang="hu-HU" dirty="0">
                <a:latin typeface="Arial" pitchFamily="34" charset="0"/>
              </a:rPr>
              <a:t> </a:t>
            </a:r>
            <a:r>
              <a:rPr lang="de-DE" altLang="hu-HU" dirty="0" err="1">
                <a:latin typeface="Arial" pitchFamily="34" charset="0"/>
              </a:rPr>
              <a:t>accompanied</a:t>
            </a:r>
            <a:r>
              <a:rPr lang="de-DE" altLang="hu-HU" dirty="0">
                <a:latin typeface="Arial" pitchFamily="34" charset="0"/>
              </a:rPr>
              <a:t> </a:t>
            </a:r>
            <a:r>
              <a:rPr lang="de-DE" altLang="hu-HU" dirty="0" err="1">
                <a:latin typeface="Arial" pitchFamily="34" charset="0"/>
              </a:rPr>
              <a:t>by</a:t>
            </a:r>
            <a:r>
              <a:rPr lang="de-DE" altLang="hu-HU" dirty="0">
                <a:latin typeface="Arial" pitchFamily="34" charset="0"/>
              </a:rPr>
              <a:t> so-</a:t>
            </a:r>
            <a:r>
              <a:rPr lang="de-DE" altLang="hu-HU" dirty="0" err="1">
                <a:latin typeface="Arial" pitchFamily="34" charset="0"/>
              </a:rPr>
              <a:t>called</a:t>
            </a:r>
            <a:r>
              <a:rPr lang="de-DE" altLang="hu-HU" dirty="0">
                <a:latin typeface="Arial" pitchFamily="34" charset="0"/>
              </a:rPr>
              <a:t> "</a:t>
            </a:r>
            <a:r>
              <a:rPr lang="de-DE" altLang="hu-HU" dirty="0" err="1">
                <a:latin typeface="Arial" pitchFamily="34" charset="0"/>
              </a:rPr>
              <a:t>somatic</a:t>
            </a:r>
            <a:r>
              <a:rPr lang="de-DE" altLang="hu-HU" dirty="0">
                <a:latin typeface="Arial" pitchFamily="34" charset="0"/>
              </a:rPr>
              <a:t>" </a:t>
            </a:r>
            <a:r>
              <a:rPr lang="de-DE" altLang="hu-HU" dirty="0" err="1">
                <a:latin typeface="Arial" pitchFamily="34" charset="0"/>
              </a:rPr>
              <a:t>symptoms</a:t>
            </a:r>
            <a:r>
              <a:rPr lang="de-DE" altLang="hu-HU" dirty="0">
                <a:latin typeface="Arial" pitchFamily="34" charset="0"/>
              </a:rPr>
              <a:t>, such </a:t>
            </a:r>
            <a:r>
              <a:rPr lang="de-DE" altLang="hu-HU" dirty="0" err="1">
                <a:latin typeface="Arial" pitchFamily="34" charset="0"/>
              </a:rPr>
              <a:t>as</a:t>
            </a:r>
            <a:r>
              <a:rPr lang="de-DE" altLang="hu-HU" dirty="0">
                <a:latin typeface="Arial" pitchFamily="34" charset="0"/>
              </a:rPr>
              <a:t> </a:t>
            </a:r>
            <a:r>
              <a:rPr lang="de-DE" altLang="hu-HU" dirty="0" err="1">
                <a:latin typeface="Arial" pitchFamily="34" charset="0"/>
              </a:rPr>
              <a:t>loss</a:t>
            </a:r>
            <a:r>
              <a:rPr lang="de-DE" altLang="hu-HU" dirty="0">
                <a:latin typeface="Arial" pitchFamily="34" charset="0"/>
              </a:rPr>
              <a:t> </a:t>
            </a:r>
            <a:r>
              <a:rPr lang="de-DE" altLang="hu-HU" dirty="0" err="1">
                <a:latin typeface="Arial" pitchFamily="34" charset="0"/>
              </a:rPr>
              <a:t>of</a:t>
            </a:r>
            <a:r>
              <a:rPr lang="de-DE" altLang="hu-HU" dirty="0">
                <a:latin typeface="Arial" pitchFamily="34" charset="0"/>
              </a:rPr>
              <a:t> </a:t>
            </a:r>
            <a:r>
              <a:rPr lang="de-DE" altLang="hu-HU" dirty="0" err="1">
                <a:latin typeface="Arial" pitchFamily="34" charset="0"/>
              </a:rPr>
              <a:t>interest</a:t>
            </a:r>
            <a:r>
              <a:rPr lang="de-DE" altLang="hu-HU" dirty="0">
                <a:latin typeface="Arial" pitchFamily="34" charset="0"/>
              </a:rPr>
              <a:t> </a:t>
            </a:r>
            <a:r>
              <a:rPr lang="de-DE" altLang="hu-HU" dirty="0" err="1">
                <a:latin typeface="Arial" pitchFamily="34" charset="0"/>
              </a:rPr>
              <a:t>and</a:t>
            </a:r>
            <a:r>
              <a:rPr lang="de-DE" altLang="hu-HU" dirty="0">
                <a:latin typeface="Arial" pitchFamily="34" charset="0"/>
              </a:rPr>
              <a:t> </a:t>
            </a:r>
            <a:r>
              <a:rPr lang="de-DE" altLang="hu-HU" dirty="0" err="1">
                <a:latin typeface="Arial" pitchFamily="34" charset="0"/>
              </a:rPr>
              <a:t>pleasurable</a:t>
            </a:r>
            <a:r>
              <a:rPr lang="de-DE" altLang="hu-HU" dirty="0">
                <a:latin typeface="Arial" pitchFamily="34" charset="0"/>
              </a:rPr>
              <a:t> </a:t>
            </a:r>
            <a:r>
              <a:rPr lang="de-DE" altLang="hu-HU" dirty="0" err="1">
                <a:latin typeface="Arial" pitchFamily="34" charset="0"/>
              </a:rPr>
              <a:t>feelings</a:t>
            </a:r>
            <a:r>
              <a:rPr lang="de-DE" altLang="hu-HU" dirty="0">
                <a:latin typeface="Arial" pitchFamily="34" charset="0"/>
              </a:rPr>
              <a:t>, </a:t>
            </a:r>
            <a:r>
              <a:rPr lang="de-DE" altLang="hu-HU" dirty="0" err="1">
                <a:latin typeface="Arial" pitchFamily="34" charset="0"/>
              </a:rPr>
              <a:t>waking</a:t>
            </a:r>
            <a:r>
              <a:rPr lang="de-DE" altLang="hu-HU" dirty="0">
                <a:latin typeface="Arial" pitchFamily="34" charset="0"/>
              </a:rPr>
              <a:t> in </a:t>
            </a:r>
            <a:r>
              <a:rPr lang="de-DE" altLang="hu-HU" dirty="0" err="1">
                <a:latin typeface="Arial" pitchFamily="34" charset="0"/>
              </a:rPr>
              <a:t>the</a:t>
            </a:r>
            <a:r>
              <a:rPr lang="de-DE" altLang="hu-HU" dirty="0">
                <a:latin typeface="Arial" pitchFamily="34" charset="0"/>
              </a:rPr>
              <a:t> </a:t>
            </a:r>
            <a:r>
              <a:rPr lang="de-DE" altLang="hu-HU" dirty="0" err="1">
                <a:latin typeface="Arial" pitchFamily="34" charset="0"/>
              </a:rPr>
              <a:t>morning</a:t>
            </a:r>
            <a:r>
              <a:rPr lang="de-DE" altLang="hu-HU" dirty="0">
                <a:latin typeface="Arial" pitchFamily="34" charset="0"/>
              </a:rPr>
              <a:t> </a:t>
            </a:r>
            <a:r>
              <a:rPr lang="de-DE" altLang="hu-HU" dirty="0" err="1">
                <a:latin typeface="Arial" pitchFamily="34" charset="0"/>
              </a:rPr>
              <a:t>several</a:t>
            </a:r>
            <a:r>
              <a:rPr lang="de-DE" altLang="hu-HU" dirty="0">
                <a:latin typeface="Arial" pitchFamily="34" charset="0"/>
              </a:rPr>
              <a:t> </a:t>
            </a:r>
            <a:r>
              <a:rPr lang="de-DE" altLang="hu-HU" dirty="0" err="1">
                <a:latin typeface="Arial" pitchFamily="34" charset="0"/>
              </a:rPr>
              <a:t>hours</a:t>
            </a:r>
            <a:r>
              <a:rPr lang="de-DE" altLang="hu-HU" dirty="0">
                <a:latin typeface="Arial" pitchFamily="34" charset="0"/>
              </a:rPr>
              <a:t> </a:t>
            </a:r>
            <a:r>
              <a:rPr lang="de-DE" altLang="hu-HU" dirty="0" err="1">
                <a:latin typeface="Arial" pitchFamily="34" charset="0"/>
              </a:rPr>
              <a:t>before</a:t>
            </a:r>
            <a:r>
              <a:rPr lang="de-DE" altLang="hu-HU" dirty="0">
                <a:latin typeface="Arial" pitchFamily="34" charset="0"/>
              </a:rPr>
              <a:t> </a:t>
            </a:r>
            <a:r>
              <a:rPr lang="de-DE" altLang="hu-HU" dirty="0" err="1">
                <a:latin typeface="Arial" pitchFamily="34" charset="0"/>
              </a:rPr>
              <a:t>the</a:t>
            </a:r>
            <a:r>
              <a:rPr lang="de-DE" altLang="hu-HU" dirty="0">
                <a:latin typeface="Arial" pitchFamily="34" charset="0"/>
              </a:rPr>
              <a:t> </a:t>
            </a:r>
            <a:r>
              <a:rPr lang="de-DE" altLang="hu-HU" dirty="0" err="1">
                <a:latin typeface="Arial" pitchFamily="34" charset="0"/>
              </a:rPr>
              <a:t>usual</a:t>
            </a:r>
            <a:r>
              <a:rPr lang="de-DE" altLang="hu-HU" dirty="0">
                <a:latin typeface="Arial" pitchFamily="34" charset="0"/>
              </a:rPr>
              <a:t> time, </a:t>
            </a:r>
            <a:r>
              <a:rPr lang="de-DE" altLang="hu-HU" dirty="0" err="1">
                <a:latin typeface="Arial" pitchFamily="34" charset="0"/>
              </a:rPr>
              <a:t>depression</a:t>
            </a:r>
            <a:r>
              <a:rPr lang="de-DE" altLang="hu-HU" dirty="0">
                <a:latin typeface="Arial" pitchFamily="34" charset="0"/>
              </a:rPr>
              <a:t> </a:t>
            </a:r>
            <a:r>
              <a:rPr lang="de-DE" altLang="hu-HU" dirty="0" err="1">
                <a:latin typeface="Arial" pitchFamily="34" charset="0"/>
              </a:rPr>
              <a:t>worst</a:t>
            </a:r>
            <a:r>
              <a:rPr lang="de-DE" altLang="hu-HU" dirty="0">
                <a:latin typeface="Arial" pitchFamily="34" charset="0"/>
              </a:rPr>
              <a:t> in </a:t>
            </a:r>
            <a:r>
              <a:rPr lang="de-DE" altLang="hu-HU" dirty="0" err="1">
                <a:latin typeface="Arial" pitchFamily="34" charset="0"/>
              </a:rPr>
              <a:t>the</a:t>
            </a:r>
            <a:r>
              <a:rPr lang="de-DE" altLang="hu-HU" dirty="0">
                <a:latin typeface="Arial" pitchFamily="34" charset="0"/>
              </a:rPr>
              <a:t> </a:t>
            </a:r>
            <a:r>
              <a:rPr lang="de-DE" altLang="hu-HU" dirty="0" err="1">
                <a:latin typeface="Arial" pitchFamily="34" charset="0"/>
              </a:rPr>
              <a:t>morning</a:t>
            </a:r>
            <a:r>
              <a:rPr lang="de-DE" altLang="hu-HU" dirty="0">
                <a:latin typeface="Arial" pitchFamily="34" charset="0"/>
              </a:rPr>
              <a:t>, </a:t>
            </a:r>
            <a:r>
              <a:rPr lang="de-DE" altLang="hu-HU" dirty="0" err="1">
                <a:latin typeface="Arial" pitchFamily="34" charset="0"/>
              </a:rPr>
              <a:t>marked</a:t>
            </a:r>
            <a:r>
              <a:rPr lang="de-DE" altLang="hu-HU" dirty="0">
                <a:latin typeface="Arial" pitchFamily="34" charset="0"/>
              </a:rPr>
              <a:t> </a:t>
            </a:r>
            <a:r>
              <a:rPr lang="de-DE" altLang="hu-HU" dirty="0" err="1">
                <a:latin typeface="Arial" pitchFamily="34" charset="0"/>
              </a:rPr>
              <a:t>psychomotor</a:t>
            </a:r>
            <a:r>
              <a:rPr lang="de-DE" altLang="hu-HU" dirty="0">
                <a:latin typeface="Arial" pitchFamily="34" charset="0"/>
              </a:rPr>
              <a:t> </a:t>
            </a:r>
            <a:r>
              <a:rPr lang="de-DE" altLang="hu-HU" dirty="0" err="1">
                <a:latin typeface="Arial" pitchFamily="34" charset="0"/>
              </a:rPr>
              <a:t>retardation</a:t>
            </a:r>
            <a:r>
              <a:rPr lang="de-DE" altLang="hu-HU" dirty="0">
                <a:latin typeface="Arial" pitchFamily="34" charset="0"/>
              </a:rPr>
              <a:t>, </a:t>
            </a:r>
            <a:r>
              <a:rPr lang="de-DE" altLang="hu-HU" dirty="0" err="1">
                <a:latin typeface="Arial" pitchFamily="34" charset="0"/>
              </a:rPr>
              <a:t>agitation</a:t>
            </a:r>
            <a:r>
              <a:rPr lang="de-DE" altLang="hu-HU" dirty="0">
                <a:latin typeface="Arial" pitchFamily="34" charset="0"/>
              </a:rPr>
              <a:t>, </a:t>
            </a:r>
            <a:r>
              <a:rPr lang="de-DE" altLang="hu-HU" dirty="0" err="1">
                <a:latin typeface="Arial" pitchFamily="34" charset="0"/>
              </a:rPr>
              <a:t>loss</a:t>
            </a:r>
            <a:r>
              <a:rPr lang="de-DE" altLang="hu-HU" dirty="0">
                <a:latin typeface="Arial" pitchFamily="34" charset="0"/>
              </a:rPr>
              <a:t> </a:t>
            </a:r>
            <a:r>
              <a:rPr lang="de-DE" altLang="hu-HU" dirty="0" err="1">
                <a:latin typeface="Arial" pitchFamily="34" charset="0"/>
              </a:rPr>
              <a:t>of</a:t>
            </a:r>
            <a:r>
              <a:rPr lang="de-DE" altLang="hu-HU" dirty="0">
                <a:latin typeface="Arial" pitchFamily="34" charset="0"/>
              </a:rPr>
              <a:t> </a:t>
            </a:r>
            <a:r>
              <a:rPr lang="de-DE" altLang="hu-HU" dirty="0" err="1">
                <a:latin typeface="Arial" pitchFamily="34" charset="0"/>
              </a:rPr>
              <a:t>appetite</a:t>
            </a:r>
            <a:r>
              <a:rPr lang="de-DE" altLang="hu-HU" dirty="0">
                <a:latin typeface="Arial" pitchFamily="34" charset="0"/>
              </a:rPr>
              <a:t>, </a:t>
            </a:r>
            <a:r>
              <a:rPr lang="de-DE" altLang="hu-HU" dirty="0" err="1">
                <a:latin typeface="Arial" pitchFamily="34" charset="0"/>
              </a:rPr>
              <a:t>weight</a:t>
            </a:r>
            <a:r>
              <a:rPr lang="de-DE" altLang="hu-HU" dirty="0">
                <a:latin typeface="Arial" pitchFamily="34" charset="0"/>
              </a:rPr>
              <a:t> </a:t>
            </a:r>
            <a:r>
              <a:rPr lang="de-DE" altLang="hu-HU" dirty="0" err="1">
                <a:latin typeface="Arial" pitchFamily="34" charset="0"/>
              </a:rPr>
              <a:t>loss</a:t>
            </a:r>
            <a:r>
              <a:rPr lang="de-DE" altLang="hu-HU" dirty="0">
                <a:latin typeface="Arial" pitchFamily="34" charset="0"/>
              </a:rPr>
              <a:t>, </a:t>
            </a:r>
            <a:r>
              <a:rPr lang="de-DE" altLang="hu-HU" dirty="0" err="1">
                <a:latin typeface="Arial" pitchFamily="34" charset="0"/>
              </a:rPr>
              <a:t>and</a:t>
            </a:r>
            <a:r>
              <a:rPr lang="de-DE" altLang="hu-HU" dirty="0">
                <a:latin typeface="Arial" pitchFamily="34" charset="0"/>
              </a:rPr>
              <a:t> </a:t>
            </a:r>
            <a:r>
              <a:rPr lang="de-DE" altLang="hu-HU" dirty="0" err="1">
                <a:latin typeface="Arial" pitchFamily="34" charset="0"/>
              </a:rPr>
              <a:t>loss</a:t>
            </a:r>
            <a:r>
              <a:rPr lang="de-DE" altLang="hu-HU" dirty="0">
                <a:latin typeface="Arial" pitchFamily="34" charset="0"/>
              </a:rPr>
              <a:t> </a:t>
            </a:r>
            <a:r>
              <a:rPr lang="de-DE" altLang="hu-HU" dirty="0" err="1">
                <a:latin typeface="Arial" pitchFamily="34" charset="0"/>
              </a:rPr>
              <a:t>of</a:t>
            </a:r>
            <a:r>
              <a:rPr lang="de-DE" altLang="hu-HU" dirty="0">
                <a:latin typeface="Arial" pitchFamily="34" charset="0"/>
              </a:rPr>
              <a:t> </a:t>
            </a:r>
            <a:r>
              <a:rPr lang="de-DE" altLang="hu-HU" dirty="0" err="1">
                <a:latin typeface="Arial" pitchFamily="34" charset="0"/>
              </a:rPr>
              <a:t>libido</a:t>
            </a:r>
            <a:r>
              <a:rPr lang="de-DE" altLang="hu-HU" dirty="0">
                <a:latin typeface="Arial" pitchFamily="34" charset="0"/>
              </a:rPr>
              <a:t>. </a:t>
            </a:r>
            <a:r>
              <a:rPr lang="de-DE" altLang="hu-HU" dirty="0" err="1">
                <a:latin typeface="Arial" pitchFamily="34" charset="0"/>
              </a:rPr>
              <a:t>Depending</a:t>
            </a:r>
            <a:r>
              <a:rPr lang="de-DE" altLang="hu-HU" dirty="0">
                <a:latin typeface="Arial" pitchFamily="34" charset="0"/>
              </a:rPr>
              <a:t> upon </a:t>
            </a:r>
            <a:r>
              <a:rPr lang="de-DE" altLang="hu-HU" dirty="0" err="1">
                <a:latin typeface="Arial" pitchFamily="34" charset="0"/>
              </a:rPr>
              <a:t>the</a:t>
            </a:r>
            <a:r>
              <a:rPr lang="de-DE" altLang="hu-HU" dirty="0">
                <a:latin typeface="Arial" pitchFamily="34" charset="0"/>
              </a:rPr>
              <a:t> </a:t>
            </a:r>
            <a:r>
              <a:rPr lang="de-DE" altLang="hu-HU" dirty="0" err="1">
                <a:latin typeface="Arial" pitchFamily="34" charset="0"/>
              </a:rPr>
              <a:t>number</a:t>
            </a:r>
            <a:r>
              <a:rPr lang="de-DE" altLang="hu-HU" dirty="0">
                <a:latin typeface="Arial" pitchFamily="34" charset="0"/>
              </a:rPr>
              <a:t> </a:t>
            </a:r>
            <a:r>
              <a:rPr lang="de-DE" altLang="hu-HU" dirty="0" err="1">
                <a:latin typeface="Arial" pitchFamily="34" charset="0"/>
              </a:rPr>
              <a:t>and</a:t>
            </a:r>
            <a:r>
              <a:rPr lang="de-DE" altLang="hu-HU" dirty="0">
                <a:latin typeface="Arial" pitchFamily="34" charset="0"/>
              </a:rPr>
              <a:t> </a:t>
            </a:r>
            <a:r>
              <a:rPr lang="de-DE" altLang="hu-HU" dirty="0" err="1">
                <a:latin typeface="Arial" pitchFamily="34" charset="0"/>
              </a:rPr>
              <a:t>severity</a:t>
            </a:r>
            <a:r>
              <a:rPr lang="de-DE" altLang="hu-HU" dirty="0">
                <a:latin typeface="Arial" pitchFamily="34" charset="0"/>
              </a:rPr>
              <a:t> </a:t>
            </a:r>
            <a:r>
              <a:rPr lang="de-DE" altLang="hu-HU" dirty="0" err="1">
                <a:latin typeface="Arial" pitchFamily="34" charset="0"/>
              </a:rPr>
              <a:t>of</a:t>
            </a:r>
            <a:r>
              <a:rPr lang="de-DE" altLang="hu-HU" dirty="0">
                <a:latin typeface="Arial" pitchFamily="34" charset="0"/>
              </a:rPr>
              <a:t> </a:t>
            </a:r>
            <a:r>
              <a:rPr lang="de-DE" altLang="hu-HU" dirty="0" err="1">
                <a:latin typeface="Arial" pitchFamily="34" charset="0"/>
              </a:rPr>
              <a:t>the</a:t>
            </a:r>
            <a:r>
              <a:rPr lang="de-DE" altLang="hu-HU" dirty="0">
                <a:latin typeface="Arial" pitchFamily="34" charset="0"/>
              </a:rPr>
              <a:t> </a:t>
            </a:r>
            <a:r>
              <a:rPr lang="de-DE" altLang="hu-HU" dirty="0" err="1">
                <a:latin typeface="Arial" pitchFamily="34" charset="0"/>
              </a:rPr>
              <a:t>symptoms</a:t>
            </a:r>
            <a:r>
              <a:rPr lang="de-DE" altLang="hu-HU" dirty="0">
                <a:latin typeface="Arial" pitchFamily="34" charset="0"/>
              </a:rPr>
              <a:t>, a depressive </a:t>
            </a:r>
            <a:r>
              <a:rPr lang="de-DE" altLang="hu-HU" dirty="0" err="1">
                <a:latin typeface="Arial" pitchFamily="34" charset="0"/>
              </a:rPr>
              <a:t>episode</a:t>
            </a:r>
            <a:r>
              <a:rPr lang="de-DE" altLang="hu-HU" dirty="0">
                <a:latin typeface="Arial" pitchFamily="34" charset="0"/>
              </a:rPr>
              <a:t> </a:t>
            </a:r>
            <a:r>
              <a:rPr lang="de-DE" altLang="hu-HU" dirty="0" err="1">
                <a:latin typeface="Arial" pitchFamily="34" charset="0"/>
              </a:rPr>
              <a:t>may</a:t>
            </a:r>
            <a:r>
              <a:rPr lang="de-DE" altLang="hu-HU" dirty="0">
                <a:latin typeface="Arial" pitchFamily="34" charset="0"/>
              </a:rPr>
              <a:t> </a:t>
            </a:r>
            <a:r>
              <a:rPr lang="de-DE" altLang="hu-HU" dirty="0" err="1">
                <a:latin typeface="Arial" pitchFamily="34" charset="0"/>
              </a:rPr>
              <a:t>be</a:t>
            </a:r>
            <a:r>
              <a:rPr lang="de-DE" altLang="hu-HU" dirty="0">
                <a:latin typeface="Arial" pitchFamily="34" charset="0"/>
              </a:rPr>
              <a:t> </a:t>
            </a:r>
            <a:r>
              <a:rPr lang="de-DE" altLang="hu-HU" dirty="0" err="1">
                <a:latin typeface="Arial" pitchFamily="34" charset="0"/>
              </a:rPr>
              <a:t>specified</a:t>
            </a:r>
            <a:r>
              <a:rPr lang="de-DE" altLang="hu-HU" dirty="0">
                <a:latin typeface="Arial" pitchFamily="34" charset="0"/>
              </a:rPr>
              <a:t> </a:t>
            </a:r>
            <a:r>
              <a:rPr lang="de-DE" altLang="hu-HU" dirty="0" err="1">
                <a:latin typeface="Arial" pitchFamily="34" charset="0"/>
              </a:rPr>
              <a:t>as</a:t>
            </a:r>
            <a:r>
              <a:rPr lang="de-DE" altLang="hu-HU" dirty="0">
                <a:latin typeface="Arial" pitchFamily="34" charset="0"/>
              </a:rPr>
              <a:t> mild, moderate </a:t>
            </a:r>
            <a:r>
              <a:rPr lang="de-DE" altLang="hu-HU" dirty="0" err="1">
                <a:latin typeface="Arial" pitchFamily="34" charset="0"/>
              </a:rPr>
              <a:t>or</a:t>
            </a:r>
            <a:r>
              <a:rPr lang="de-DE" altLang="hu-HU" dirty="0">
                <a:latin typeface="Arial" pitchFamily="34" charset="0"/>
              </a:rPr>
              <a:t> </a:t>
            </a:r>
            <a:r>
              <a:rPr lang="de-DE" altLang="hu-HU" dirty="0" err="1">
                <a:latin typeface="Arial" pitchFamily="34" charset="0"/>
              </a:rPr>
              <a:t>severe</a:t>
            </a:r>
            <a:r>
              <a:rPr lang="de-DE" altLang="hu-HU" dirty="0">
                <a:latin typeface="Arial" pitchFamily="34" charset="0"/>
              </a:rPr>
              <a:t>.</a:t>
            </a:r>
          </a:p>
          <a:p>
            <a:endParaRPr lang="en-GB" altLang="hu-HU" dirty="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altLang="hu-HU" b="1" dirty="0"/>
              <a:t>A mániás szakasz eufóriával, nagyzásos fantáziákkal, ingerlékenységgel, könnyelmű viselkedéssel, alacsony alvásszükséglettel stb. járnak. A betegek 10-20 %-ánál fordul elő.</a:t>
            </a:r>
            <a:r>
              <a:rPr lang="de-DE" altLang="hu-HU" b="1" dirty="0"/>
              <a:t> </a:t>
            </a:r>
          </a:p>
          <a:p>
            <a:endParaRPr lang="hu-HU" dirty="0"/>
          </a:p>
        </p:txBody>
      </p:sp>
      <p:sp>
        <p:nvSpPr>
          <p:cNvPr id="4" name="Dia számának helye 3"/>
          <p:cNvSpPr>
            <a:spLocks noGrp="1"/>
          </p:cNvSpPr>
          <p:nvPr>
            <p:ph type="sldNum" sz="quarter" idx="10"/>
          </p:nvPr>
        </p:nvSpPr>
        <p:spPr/>
        <p:txBody>
          <a:bodyPr/>
          <a:lstStyle/>
          <a:p>
            <a:fld id="{24979C4F-3C01-414C-86C1-CDB3097794AB}" type="slidenum">
              <a:rPr lang="hu-HU" smtClean="0"/>
              <a:t>12</a:t>
            </a:fld>
            <a:endParaRPr lang="hu-HU"/>
          </a:p>
        </p:txBody>
      </p:sp>
    </p:spTree>
    <p:extLst>
      <p:ext uri="{BB962C8B-B14F-4D97-AF65-F5344CB8AC3E}">
        <p14:creationId xmlns:p14="http://schemas.microsoft.com/office/powerpoint/2010/main" val="3245245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altLang="hu-HU" b="1" dirty="0"/>
              <a:t>Kezeletlen depresszió esetében egy fázis átlagos </a:t>
            </a:r>
            <a:r>
              <a:rPr lang="hu-HU" altLang="hu-HU" b="1" dirty="0" err="1"/>
              <a:t>irőtartama</a:t>
            </a:r>
            <a:r>
              <a:rPr lang="de-DE" altLang="hu-HU" b="1" dirty="0"/>
              <a:t> 4 </a:t>
            </a:r>
            <a:r>
              <a:rPr lang="hu-HU" altLang="hu-HU" b="1" dirty="0"/>
              <a:t>-</a:t>
            </a:r>
            <a:r>
              <a:rPr lang="de-DE" altLang="hu-HU" b="1" dirty="0"/>
              <a:t> 8 </a:t>
            </a:r>
            <a:r>
              <a:rPr lang="hu-HU" altLang="hu-HU" b="1" dirty="0"/>
              <a:t>hónap</a:t>
            </a:r>
            <a:r>
              <a:rPr lang="de-DE" altLang="hu-HU" b="1" dirty="0"/>
              <a:t>.</a:t>
            </a:r>
            <a:r>
              <a:rPr lang="hu-HU" altLang="hu-HU" b="1" dirty="0"/>
              <a:t> A tünetmentes szakasz a depresszív epizódok között átlagosan több év.</a:t>
            </a:r>
            <a:r>
              <a:rPr lang="de-DE" altLang="hu-HU" b="1" dirty="0"/>
              <a:t> </a:t>
            </a:r>
            <a:r>
              <a:rPr lang="hu-HU" altLang="hu-HU" b="1" dirty="0"/>
              <a:t>Azonban nagy egyéni különbségek lehetnek.</a:t>
            </a:r>
            <a:endParaRPr lang="hu-HU" dirty="0"/>
          </a:p>
        </p:txBody>
      </p:sp>
      <p:sp>
        <p:nvSpPr>
          <p:cNvPr id="4" name="Dia számának helye 3"/>
          <p:cNvSpPr>
            <a:spLocks noGrp="1"/>
          </p:cNvSpPr>
          <p:nvPr>
            <p:ph type="sldNum" sz="quarter" idx="10"/>
          </p:nvPr>
        </p:nvSpPr>
        <p:spPr/>
        <p:txBody>
          <a:bodyPr/>
          <a:lstStyle/>
          <a:p>
            <a:fld id="{24979C4F-3C01-414C-86C1-CDB3097794AB}" type="slidenum">
              <a:rPr lang="hu-HU" smtClean="0"/>
              <a:t>13</a:t>
            </a:fld>
            <a:endParaRPr lang="hu-HU"/>
          </a:p>
        </p:txBody>
      </p:sp>
    </p:spTree>
    <p:extLst>
      <p:ext uri="{BB962C8B-B14F-4D97-AF65-F5344CB8AC3E}">
        <p14:creationId xmlns:p14="http://schemas.microsoft.com/office/powerpoint/2010/main" val="190010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eaLnBrk="1" hangingPunct="1"/>
            <a:r>
              <a:rPr lang="hu-HU" altLang="hu-HU" b="1" dirty="0"/>
              <a:t>ANDRÁSNAK: kék fölött: súlyos </a:t>
            </a:r>
            <a:r>
              <a:rPr lang="hu-HU" altLang="hu-HU" b="1" dirty="0" err="1"/>
              <a:t>depr</a:t>
            </a:r>
            <a:r>
              <a:rPr lang="hu-HU" altLang="hu-HU" b="1" dirty="0"/>
              <a:t> (fázisos, unipoláris, major </a:t>
            </a:r>
            <a:r>
              <a:rPr lang="hu-HU" altLang="hu-HU" b="1" dirty="0" err="1"/>
              <a:t>depr</a:t>
            </a:r>
            <a:r>
              <a:rPr lang="hu-HU" altLang="hu-HU" b="1" dirty="0"/>
              <a:t>.) Középen alatta: </a:t>
            </a:r>
            <a:r>
              <a:rPr lang="hu-HU" altLang="hu-HU" b="1" dirty="0" err="1"/>
              <a:t>depr.mentes</a:t>
            </a:r>
            <a:r>
              <a:rPr lang="hu-HU" altLang="hu-HU" b="1" dirty="0"/>
              <a:t> intervallum. Jobbra: </a:t>
            </a:r>
            <a:r>
              <a:rPr lang="hu-HU" altLang="hu-HU" b="1" dirty="0" err="1"/>
              <a:t>depr.epizód</a:t>
            </a:r>
            <a:r>
              <a:rPr lang="hu-HU" altLang="hu-HU" b="1" dirty="0"/>
              <a:t>.</a:t>
            </a:r>
          </a:p>
          <a:p>
            <a:pPr eaLnBrk="1" hangingPunct="1"/>
            <a:r>
              <a:rPr lang="hu-HU" altLang="hu-HU" b="1" dirty="0"/>
              <a:t>Piros fölött: </a:t>
            </a:r>
            <a:r>
              <a:rPr lang="hu-HU" altLang="hu-HU" b="1" dirty="0" err="1"/>
              <a:t>disztímia</a:t>
            </a:r>
            <a:r>
              <a:rPr lang="hu-HU" altLang="hu-HU" b="1" dirty="0"/>
              <a:t> („neurotikus depresszió”)Piros alatt: Két éven át tartó depresszív hangulat. A nyíl jobb végén: Idő</a:t>
            </a:r>
          </a:p>
          <a:p>
            <a:endParaRPr lang="hu-HU" dirty="0"/>
          </a:p>
        </p:txBody>
      </p:sp>
      <p:sp>
        <p:nvSpPr>
          <p:cNvPr id="4" name="Dia számának helye 3"/>
          <p:cNvSpPr>
            <a:spLocks noGrp="1"/>
          </p:cNvSpPr>
          <p:nvPr>
            <p:ph type="sldNum" sz="quarter" idx="10"/>
          </p:nvPr>
        </p:nvSpPr>
        <p:spPr/>
        <p:txBody>
          <a:bodyPr/>
          <a:lstStyle/>
          <a:p>
            <a:fld id="{24979C4F-3C01-414C-86C1-CDB3097794AB}" type="slidenum">
              <a:rPr lang="hu-HU" smtClean="0"/>
              <a:t>14</a:t>
            </a:fld>
            <a:endParaRPr lang="hu-HU"/>
          </a:p>
        </p:txBody>
      </p:sp>
    </p:spTree>
    <p:extLst>
      <p:ext uri="{BB962C8B-B14F-4D97-AF65-F5344CB8AC3E}">
        <p14:creationId xmlns:p14="http://schemas.microsoft.com/office/powerpoint/2010/main" val="402823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Cliquez et modifiez le titre</a:t>
            </a: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8A568324-9D49-4A13-ADFE-556FD49B783B}" type="datetime1">
              <a:rPr lang="fr-FR" smtClean="0"/>
              <a:pPr>
                <a:defRPr/>
              </a:pPr>
              <a:t>16/11/2016</a:t>
            </a:fld>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C16F34A0-4F7F-4848-9DF2-228E3BB60414}"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0A102345-EFF6-4B64-9BB8-54C9E7B673DB}" type="datetime1">
              <a:rPr lang="fr-FR" smtClean="0"/>
              <a:pPr>
                <a:defRPr/>
              </a:pPr>
              <a:t>16/11/2016</a:t>
            </a:fld>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13629D57-AEB7-4296-ABD0-C5CB0189DB2E}" type="slidenum">
              <a:rPr lang="fr-FR"/>
              <a:pPr>
                <a:defRPr/>
              </a:pPr>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Cliquez et modifiez le titre</a:t>
            </a: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53245D11-8E03-435E-96C7-F99D8A304FB7}" type="datetime1">
              <a:rPr lang="fr-FR" smtClean="0"/>
              <a:pPr>
                <a:defRPr/>
              </a:pPr>
              <a:t>16/11/2016</a:t>
            </a:fld>
            <a:endParaRPr lang="fr-F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44356867-066C-4E78-8A82-CC2B71AF4BD7}" type="slidenum">
              <a:rPr lang="fr-FR"/>
              <a:pPr>
                <a:defRPr/>
              </a:pPr>
              <a:t>‹#›</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EF895F34-03E1-41E5-A072-E081A27D377E}" type="datetime1">
              <a:rPr lang="fr-FR" smtClean="0"/>
              <a:pPr>
                <a:defRPr/>
              </a:pPr>
              <a:t>16/11/2016</a:t>
            </a:fld>
            <a:endParaRPr lang="fr-FR"/>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9" name="Espace réservé du numéro de diapositive 8"/>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B4699A08-7CC5-4E87-AE99-530AD361FF49}" type="slidenum">
              <a:rPr lang="fr-FR"/>
              <a:pPr>
                <a:defRPr/>
              </a:pPr>
              <a:t>‹#›</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Cliquez et modifiez le titre</a:t>
            </a:r>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1262D822-78D8-4DE8-A549-6408C03EBF99}" type="datetime1">
              <a:rPr lang="fr-FR" smtClean="0"/>
              <a:pPr>
                <a:defRPr/>
              </a:pPr>
              <a:t>16/11/2016</a:t>
            </a:fld>
            <a:endParaRPr lang="fr-F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5" name="Espace réservé du numéro de diapositive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E7C8B6ED-A412-491B-AC03-CB8A5FAF05B9}" type="slidenum">
              <a:rPr lang="fr-FR"/>
              <a:pPr>
                <a:defRPr/>
              </a:pPr>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1BE7A724-5042-4074-A239-278F9E817463}" type="datetime1">
              <a:rPr lang="fr-FR" smtClean="0"/>
              <a:pPr>
                <a:defRPr/>
              </a:pPr>
              <a:t>16/11/2016</a:t>
            </a:fld>
            <a:endParaRPr lang="fr-FR"/>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4" name="Espace réservé du numéro de diapositive 3"/>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F7220256-E0BE-4748-B626-158B7B203234}" type="slidenum">
              <a:rPr lang="fr-FR"/>
              <a:pPr>
                <a:defRPr/>
              </a:pPr>
              <a:t>‹#›</a:t>
            </a:fld>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7325F308-2FB6-4E86-87AA-5A2833A88A48}" type="datetime1">
              <a:rPr lang="fr-FR" smtClean="0"/>
              <a:pPr>
                <a:defRPr/>
              </a:pPr>
              <a:t>16/11/2016</a:t>
            </a:fld>
            <a:endParaRPr lang="fr-F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66F5BBBA-CF90-4DAD-B69F-82EE7893F2EF}" type="slidenum">
              <a:rPr lang="fr-FR"/>
              <a:pPr>
                <a:defRPr/>
              </a:pPr>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E1F1EC20-071D-4626-BE03-25F0A894891B}" type="datetime1">
              <a:rPr lang="fr-FR" smtClean="0"/>
              <a:pPr>
                <a:defRPr/>
              </a:pPr>
              <a:t>16/11/2016</a:t>
            </a:fld>
            <a:endParaRPr lang="fr-F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6A6309B4-057B-471A-8EB1-ECB4F05BDBA9}" type="slidenum">
              <a:rPr lang="fr-FR"/>
              <a:pPr>
                <a:defRPr/>
              </a:pPr>
              <a:t>‹#›</a:t>
            </a:fld>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Cliquez et modifiez le titre</a:t>
            </a: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F95ACD4E-B6F9-4D64-9EA7-71810D14EE48}" type="datetime1">
              <a:rPr lang="fr-FR" smtClean="0"/>
              <a:pPr>
                <a:defRPr/>
              </a:pPr>
              <a:t>16/11/2016</a:t>
            </a:fld>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135FD757-E6BF-41BD-8268-E025CBE93A17}" type="slidenum">
              <a:rPr lang="fr-FR"/>
              <a:pPr>
                <a:defRPr/>
              </a:pPr>
              <a:t>‹#›</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AFB7EF1E-14CC-46C9-B186-C4FE7AB422D0}" type="datetime1">
              <a:rPr lang="fr-FR" smtClean="0"/>
              <a:pPr>
                <a:defRPr/>
              </a:pPr>
              <a:t>16/11/2016</a:t>
            </a:fld>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B437C014-D915-4BDC-AA74-46F1B65BFE50}"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Cliquez et modifiez le titre</a:t>
            </a: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lvl1pPr>
              <a:defRPr/>
            </a:lvl1pPr>
          </a:lstStyle>
          <a:p>
            <a:pPr>
              <a:defRPr/>
            </a:pPr>
            <a:fld id="{8C211028-EA63-44F4-A768-37C15AFB5D06}" type="datetime1">
              <a:rPr lang="fr-FR" smtClean="0"/>
              <a:pPr>
                <a:defRPr/>
              </a:pPr>
              <a:t>16/11/2016</a:t>
            </a:fld>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36C45C2-5B32-4DCF-A758-BB53B393D4EB}"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Cliquez et modifiez le titre</a:t>
            </a: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3"/>
          <p:cNvSpPr>
            <a:spLocks noGrp="1"/>
          </p:cNvSpPr>
          <p:nvPr>
            <p:ph type="dt" sz="half" idx="10"/>
          </p:nvPr>
        </p:nvSpPr>
        <p:spPr>
          <a:xfrm>
            <a:off x="457200" y="6356350"/>
            <a:ext cx="2133600" cy="365125"/>
          </a:xfrm>
          <a:prstGeom prst="rect">
            <a:avLst/>
          </a:prstGeom>
        </p:spPr>
        <p:txBody>
          <a:bodyPr/>
          <a:lstStyle>
            <a:lvl1pPr>
              <a:defRPr/>
            </a:lvl1pPr>
          </a:lstStyle>
          <a:p>
            <a:pPr>
              <a:defRPr/>
            </a:pPr>
            <a:fld id="{8842F9AE-3A99-4EBF-9461-72E35C56B069}" type="datetime1">
              <a:rPr lang="fr-FR" smtClean="0"/>
              <a:pPr>
                <a:defRPr/>
              </a:pPr>
              <a:t>16/11/2016</a:t>
            </a:fld>
            <a:endParaRPr lang="fr-FR"/>
          </a:p>
        </p:txBody>
      </p:sp>
      <p:sp>
        <p:nvSpPr>
          <p:cNvPr id="6" name="Espace réservé du pied de page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36436C4-D2CA-41D4-A95D-1A0F0B6E6BD1}"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3"/>
          <p:cNvSpPr>
            <a:spLocks noGrp="1"/>
          </p:cNvSpPr>
          <p:nvPr>
            <p:ph type="dt" sz="half" idx="10"/>
          </p:nvPr>
        </p:nvSpPr>
        <p:spPr>
          <a:xfrm>
            <a:off x="457200" y="6356350"/>
            <a:ext cx="2133600" cy="365125"/>
          </a:xfrm>
          <a:prstGeom prst="rect">
            <a:avLst/>
          </a:prstGeom>
        </p:spPr>
        <p:txBody>
          <a:bodyPr/>
          <a:lstStyle>
            <a:lvl1pPr>
              <a:defRPr/>
            </a:lvl1pPr>
          </a:lstStyle>
          <a:p>
            <a:pPr>
              <a:defRPr/>
            </a:pPr>
            <a:fld id="{371339DA-D1C0-4EC0-9C7F-1399C28A6451}" type="datetime1">
              <a:rPr lang="fr-FR" smtClean="0"/>
              <a:pPr>
                <a:defRPr/>
              </a:pPr>
              <a:t>16/11/2016</a:t>
            </a:fld>
            <a:endParaRPr lang="fr-FR"/>
          </a:p>
        </p:txBody>
      </p:sp>
      <p:sp>
        <p:nvSpPr>
          <p:cNvPr id="8" name="Espace réservé du pied de page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D3EA5D22-5403-4A7D-A841-63E5B4F896FC}"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a:xfrm>
            <a:off x="457200" y="6245225"/>
            <a:ext cx="2133600" cy="476250"/>
          </a:xfrm>
          <a:prstGeom prst="rect">
            <a:avLst/>
          </a:prstGeom>
        </p:spPr>
        <p:txBody>
          <a:bodyPr/>
          <a:lstStyle>
            <a:lvl1pPr>
              <a:defRPr/>
            </a:lvl1pPr>
          </a:lstStyle>
          <a:p>
            <a:endParaRPr lang="hu-HU" altLang="hu-HU"/>
          </a:p>
        </p:txBody>
      </p:sp>
      <p:sp>
        <p:nvSpPr>
          <p:cNvPr id="3" name="Élőláb helye 2"/>
          <p:cNvSpPr>
            <a:spLocks noGrp="1"/>
          </p:cNvSpPr>
          <p:nvPr>
            <p:ph type="ftr" sz="quarter" idx="11"/>
          </p:nvPr>
        </p:nvSpPr>
        <p:spPr>
          <a:xfrm>
            <a:off x="3124200" y="6245225"/>
            <a:ext cx="2895600" cy="476250"/>
          </a:xfrm>
          <a:prstGeom prst="rect">
            <a:avLst/>
          </a:prstGeom>
        </p:spPr>
        <p:txBody>
          <a:bodyPr/>
          <a:lstStyle>
            <a:lvl1pPr>
              <a:defRPr/>
            </a:lvl1pPr>
          </a:lstStyle>
          <a:p>
            <a:endParaRPr lang="hu-HU" altLang="hu-HU"/>
          </a:p>
        </p:txBody>
      </p:sp>
      <p:sp>
        <p:nvSpPr>
          <p:cNvPr id="4" name="Dia számának helye 3"/>
          <p:cNvSpPr>
            <a:spLocks noGrp="1"/>
          </p:cNvSpPr>
          <p:nvPr>
            <p:ph type="sldNum" sz="quarter" idx="12"/>
          </p:nvPr>
        </p:nvSpPr>
        <p:spPr>
          <a:xfrm>
            <a:off x="6553200" y="6245225"/>
            <a:ext cx="2133600" cy="476250"/>
          </a:xfrm>
          <a:prstGeom prst="rect">
            <a:avLst/>
          </a:prstGeom>
        </p:spPr>
        <p:txBody>
          <a:bodyPr/>
          <a:lstStyle>
            <a:lvl1pPr>
              <a:defRPr/>
            </a:lvl1pPr>
          </a:lstStyle>
          <a:p>
            <a:fld id="{F6BFE79C-5658-45B1-805A-241400BB6DA6}" type="slidenum">
              <a:rPr lang="hu-HU" altLang="hu-HU"/>
              <a:pPr/>
              <a:t>‹#›</a:t>
            </a:fld>
            <a:endParaRPr lang="hu-HU" altLang="hu-HU"/>
          </a:p>
        </p:txBody>
      </p:sp>
    </p:spTree>
    <p:extLst>
      <p:ext uri="{BB962C8B-B14F-4D97-AF65-F5344CB8AC3E}">
        <p14:creationId xmlns:p14="http://schemas.microsoft.com/office/powerpoint/2010/main" val="4142983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a:prstGeom prst="rect">
            <a:avLst/>
          </a:prstGeom>
        </p:spPr>
        <p:txBody>
          <a:bodyPr/>
          <a:lstStyle/>
          <a:p>
            <a:r>
              <a:rPr lang="hu-HU"/>
              <a:t>Mintacím szerkesztése</a:t>
            </a:r>
          </a:p>
        </p:txBody>
      </p:sp>
      <p:sp>
        <p:nvSpPr>
          <p:cNvPr id="3" name="Alcím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a:t>Alcím mintájának szerkesztése</a:t>
            </a:r>
          </a:p>
        </p:txBody>
      </p:sp>
      <p:sp>
        <p:nvSpPr>
          <p:cNvPr id="4" name="Dátum helye 3"/>
          <p:cNvSpPr>
            <a:spLocks noGrp="1"/>
          </p:cNvSpPr>
          <p:nvPr>
            <p:ph type="dt" sz="half" idx="10"/>
          </p:nvPr>
        </p:nvSpPr>
        <p:spPr>
          <a:xfrm>
            <a:off x="457200" y="6356350"/>
            <a:ext cx="2133600" cy="365125"/>
          </a:xfrm>
          <a:prstGeom prst="rect">
            <a:avLst/>
          </a:prstGeom>
        </p:spPr>
        <p:txBody>
          <a:bodyPr/>
          <a:lstStyle/>
          <a:p>
            <a:fld id="{57C3D451-431B-4D0C-B61F-C0AC78802274}" type="datetimeFigureOut">
              <a:rPr lang="hu-HU" smtClean="0"/>
              <a:t>2016.11.16.</a:t>
            </a:fld>
            <a:endParaRPr lang="hu-HU"/>
          </a:p>
        </p:txBody>
      </p:sp>
      <p:sp>
        <p:nvSpPr>
          <p:cNvPr id="5" name="Élőláb helye 4"/>
          <p:cNvSpPr>
            <a:spLocks noGrp="1"/>
          </p:cNvSpPr>
          <p:nvPr>
            <p:ph type="ftr" sz="quarter" idx="11"/>
          </p:nvPr>
        </p:nvSpPr>
        <p:spPr>
          <a:xfrm>
            <a:off x="3124200" y="6356350"/>
            <a:ext cx="2895600" cy="365125"/>
          </a:xfrm>
          <a:prstGeom prst="rect">
            <a:avLst/>
          </a:prstGeom>
        </p:spPr>
        <p:txBody>
          <a:bodyPr/>
          <a:lstStyle/>
          <a:p>
            <a:endParaRPr lang="hu-HU"/>
          </a:p>
        </p:txBody>
      </p:sp>
      <p:sp>
        <p:nvSpPr>
          <p:cNvPr id="6" name="Dia számának helye 5"/>
          <p:cNvSpPr>
            <a:spLocks noGrp="1"/>
          </p:cNvSpPr>
          <p:nvPr>
            <p:ph type="sldNum" sz="quarter" idx="12"/>
          </p:nvPr>
        </p:nvSpPr>
        <p:spPr>
          <a:xfrm>
            <a:off x="6553200" y="6356350"/>
            <a:ext cx="2133600" cy="365125"/>
          </a:xfrm>
          <a:prstGeom prst="rect">
            <a:avLst/>
          </a:prstGeom>
        </p:spPr>
        <p:txBody>
          <a:bodyPr/>
          <a:lstStyle/>
          <a:p>
            <a:fld id="{CEC3CD02-DCC0-4862-8C6F-64D353D0F781}" type="slidenum">
              <a:rPr lang="hu-HU" smtClean="0"/>
              <a:t>‹#›</a:t>
            </a:fld>
            <a:endParaRPr lang="hu-HU"/>
          </a:p>
        </p:txBody>
      </p:sp>
    </p:spTree>
    <p:extLst>
      <p:ext uri="{BB962C8B-B14F-4D97-AF65-F5344CB8AC3E}">
        <p14:creationId xmlns:p14="http://schemas.microsoft.com/office/powerpoint/2010/main" val="694176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Csak cím">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229600" cy="1143000"/>
          </a:xfrm>
          <a:prstGeom prst="rect">
            <a:avLst/>
          </a:prstGeom>
        </p:spPr>
        <p:txBody>
          <a:bodyPr/>
          <a:lstStyle/>
          <a:p>
            <a:r>
              <a:rPr lang="hu-HU"/>
              <a:t>Mintacím szerkesztése</a:t>
            </a:r>
          </a:p>
        </p:txBody>
      </p:sp>
      <p:sp>
        <p:nvSpPr>
          <p:cNvPr id="3" name="Dátum helye 2"/>
          <p:cNvSpPr>
            <a:spLocks noGrp="1"/>
          </p:cNvSpPr>
          <p:nvPr>
            <p:ph type="dt" sz="half" idx="10"/>
          </p:nvPr>
        </p:nvSpPr>
        <p:spPr>
          <a:xfrm>
            <a:off x="457200" y="6356350"/>
            <a:ext cx="2133600" cy="365125"/>
          </a:xfrm>
          <a:prstGeom prst="rect">
            <a:avLst/>
          </a:prstGeom>
        </p:spPr>
        <p:txBody>
          <a:bodyPr/>
          <a:lstStyle/>
          <a:p>
            <a:fld id="{57C3D451-431B-4D0C-B61F-C0AC78802274}" type="datetimeFigureOut">
              <a:rPr lang="hu-HU" smtClean="0"/>
              <a:t>2016.11.16.</a:t>
            </a:fld>
            <a:endParaRPr lang="hu-HU"/>
          </a:p>
        </p:txBody>
      </p:sp>
      <p:sp>
        <p:nvSpPr>
          <p:cNvPr id="4" name="Élőláb helye 3"/>
          <p:cNvSpPr>
            <a:spLocks noGrp="1"/>
          </p:cNvSpPr>
          <p:nvPr>
            <p:ph type="ftr" sz="quarter" idx="11"/>
          </p:nvPr>
        </p:nvSpPr>
        <p:spPr>
          <a:xfrm>
            <a:off x="3124200" y="6356350"/>
            <a:ext cx="2895600" cy="365125"/>
          </a:xfrm>
          <a:prstGeom prst="rect">
            <a:avLst/>
          </a:prstGeom>
        </p:spPr>
        <p:txBody>
          <a:bodyPr/>
          <a:lstStyle/>
          <a:p>
            <a:endParaRPr lang="hu-HU"/>
          </a:p>
        </p:txBody>
      </p:sp>
      <p:sp>
        <p:nvSpPr>
          <p:cNvPr id="5" name="Dia számának helye 4"/>
          <p:cNvSpPr>
            <a:spLocks noGrp="1"/>
          </p:cNvSpPr>
          <p:nvPr>
            <p:ph type="sldNum" sz="quarter" idx="12"/>
          </p:nvPr>
        </p:nvSpPr>
        <p:spPr>
          <a:xfrm>
            <a:off x="6553200" y="6356350"/>
            <a:ext cx="2133600" cy="365125"/>
          </a:xfrm>
          <a:prstGeom prst="rect">
            <a:avLst/>
          </a:prstGeom>
        </p:spPr>
        <p:txBody>
          <a:bodyPr/>
          <a:lstStyle/>
          <a:p>
            <a:fld id="{CEC3CD02-DCC0-4862-8C6F-64D353D0F781}" type="slidenum">
              <a:rPr lang="hu-HU" smtClean="0"/>
              <a:t>‹#›</a:t>
            </a:fld>
            <a:endParaRPr lang="hu-HU"/>
          </a:p>
        </p:txBody>
      </p:sp>
    </p:spTree>
    <p:extLst>
      <p:ext uri="{BB962C8B-B14F-4D97-AF65-F5344CB8AC3E}">
        <p14:creationId xmlns:p14="http://schemas.microsoft.com/office/powerpoint/2010/main" val="3070962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a:t>Cliquez et modifiez le titre</a:t>
            </a: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5073C75-9A02-4BE0-8788-21987BF601B5}" type="datetime1">
              <a:rPr lang="fr-FR" smtClean="0"/>
              <a:pPr>
                <a:defRPr/>
              </a:pPr>
              <a:t>16/11/2016</a:t>
            </a:fld>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defRPr>
            </a:lvl1pPr>
          </a:lstStyle>
          <a:p>
            <a:pPr>
              <a:defRPr/>
            </a:pPr>
            <a:fld id="{31A5490F-43D6-4496-A131-E4F9AEA79BA9}"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gif"/><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1.gif"/><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Image 2" descr="fond_carte_logoGRAND.gif"/>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Image 1" descr="fond_carte_logoGRAND_2.gif"/>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2" r:id="rId2"/>
    <p:sldLayoutId id="2147483684" r:id="rId3"/>
    <p:sldLayoutId id="2147483681" r:id="rId4"/>
    <p:sldLayoutId id="2147483680" r:id="rId5"/>
    <p:sldLayoutId id="2147483696" r:id="rId6"/>
    <p:sldLayoutId id="2147483697" r:id="rId7"/>
    <p:sldLayoutId id="2147483698" r:id="rId8"/>
  </p:sldLayoutIdLst>
  <p:hf hdr="0" ftr="0" dt="0"/>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 3" descr="fond_carte_logoGRAND.gif"/>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3.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0.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normAutofit fontScale="90000"/>
          </a:bodyPr>
          <a:lstStyle/>
          <a:p>
            <a:r>
              <a:rPr lang="hu-HU" dirty="0"/>
              <a:t>Depresszió, öngyilkosság bevezetés alapellátási kompetencia</a:t>
            </a:r>
            <a:br>
              <a:rPr lang="hu-HU" dirty="0"/>
            </a:br>
            <a:endParaRPr lang="hu-HU" dirty="0"/>
          </a:p>
        </p:txBody>
      </p:sp>
      <p:sp>
        <p:nvSpPr>
          <p:cNvPr id="3" name="Alcím 2"/>
          <p:cNvSpPr>
            <a:spLocks noGrp="1"/>
          </p:cNvSpPr>
          <p:nvPr>
            <p:ph type="subTitle" idx="1"/>
          </p:nvPr>
        </p:nvSpPr>
        <p:spPr/>
        <p:txBody>
          <a:bodyPr/>
          <a:lstStyle/>
          <a:p>
            <a:r>
              <a:rPr lang="hu-HU" dirty="0"/>
              <a:t>Norvég képzés </a:t>
            </a:r>
          </a:p>
          <a:p>
            <a:r>
              <a:rPr lang="hu-HU" dirty="0"/>
              <a:t>2-3x45 perc </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805" y="306532"/>
            <a:ext cx="2085975" cy="125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01440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86" y="278295"/>
            <a:ext cx="8229600" cy="1143000"/>
          </a:xfrm>
        </p:spPr>
        <p:txBody>
          <a:bodyPr/>
          <a:lstStyle/>
          <a:p>
            <a:pPr algn="l"/>
            <a:r>
              <a:rPr lang="hu-HU" sz="2400" b="1" dirty="0">
                <a:latin typeface="Arial" panose="020B0604020202020204" pitchFamily="34" charset="0"/>
                <a:cs typeface="Arial" panose="020B0604020202020204" pitchFamily="34" charset="0"/>
              </a:rPr>
              <a:t>A depresszió velejárói</a:t>
            </a:r>
          </a:p>
        </p:txBody>
      </p:sp>
      <p:pic>
        <p:nvPicPr>
          <p:cNvPr id="4" name="Picture 4" descr="Depress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9976" y="2027583"/>
            <a:ext cx="3803486" cy="4658225"/>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a:xfrm>
            <a:off x="179386" y="1775790"/>
            <a:ext cx="4392613" cy="5082209"/>
          </a:xfrm>
          <a:prstGeom prst="rect">
            <a:avLst/>
          </a:prstGeom>
        </p:spPr>
        <p:txBody>
          <a:bodyPr vert="horz" lIns="91440" tIns="45720" rIns="91440" bIns="45720" rtlCol="0">
            <a:normAutofit fontScale="92500" lnSpcReduction="10000"/>
          </a:bodyPr>
          <a:lstStyle>
            <a:lvl1pPr marL="384048" indent="-384048" algn="l" defTabSz="6858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6858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spcBef>
                <a:spcPct val="0"/>
              </a:spcBef>
              <a:buClr>
                <a:srgbClr val="FF0000"/>
              </a:buClr>
              <a:buFont typeface="Wingdings" charset="2"/>
              <a:buChar char="§"/>
            </a:pPr>
            <a:r>
              <a:rPr lang="hu-HU" altLang="en-US" sz="2600" dirty="0">
                <a:solidFill>
                  <a:srgbClr val="FF0000"/>
                </a:solidFill>
                <a:latin typeface="Arial" panose="020B0604020202020204" pitchFamily="34" charset="0"/>
                <a:ea typeface="Calibri" charset="0"/>
                <a:cs typeface="Arial" panose="020B0604020202020204" pitchFamily="34" charset="0"/>
              </a:rPr>
              <a:t>mag tünetek (DSM-5)*</a:t>
            </a:r>
          </a:p>
          <a:p>
            <a:pPr>
              <a:spcBef>
                <a:spcPct val="0"/>
              </a:spcBef>
              <a:buClr>
                <a:srgbClr val="FF9900"/>
              </a:buClr>
              <a:buFont typeface="Wingdings" charset="2"/>
              <a:buChar char="§"/>
            </a:pPr>
            <a:endParaRPr lang="hu-HU" altLang="en-US" sz="2600" dirty="0">
              <a:solidFill>
                <a:srgbClr val="FF9900"/>
              </a:solidFill>
              <a:latin typeface="Arial" panose="020B0604020202020204" pitchFamily="34" charset="0"/>
              <a:ea typeface="Calibri" charset="0"/>
              <a:cs typeface="Arial" panose="020B0604020202020204" pitchFamily="34" charset="0"/>
            </a:endParaRPr>
          </a:p>
          <a:p>
            <a:pPr>
              <a:spcBef>
                <a:spcPct val="0"/>
              </a:spcBef>
              <a:buClr>
                <a:schemeClr val="tx1"/>
              </a:buClr>
              <a:buFont typeface="Wingdings" charset="2"/>
              <a:buChar char="§"/>
            </a:pPr>
            <a:r>
              <a:rPr lang="hu-HU" altLang="en-US" sz="2600" dirty="0">
                <a:solidFill>
                  <a:schemeClr val="tx1"/>
                </a:solidFill>
                <a:latin typeface="Arial" panose="020B0604020202020204" pitchFamily="34" charset="0"/>
                <a:ea typeface="Calibri" charset="0"/>
                <a:cs typeface="Arial" panose="020B0604020202020204" pitchFamily="34" charset="0"/>
              </a:rPr>
              <a:t>kísérő tünetek</a:t>
            </a:r>
          </a:p>
          <a:p>
            <a:pPr lvl="1">
              <a:spcBef>
                <a:spcPct val="0"/>
              </a:spcBef>
              <a:buClr>
                <a:schemeClr val="tx1"/>
              </a:buClr>
              <a:buFontTx/>
              <a:buChar char="-"/>
            </a:pPr>
            <a:r>
              <a:rPr lang="hu-HU" altLang="en-US" sz="2200" dirty="0">
                <a:solidFill>
                  <a:schemeClr val="tx1"/>
                </a:solidFill>
                <a:latin typeface="Arial" panose="020B0604020202020204" pitchFamily="34" charset="0"/>
                <a:ea typeface="Calibri" charset="0"/>
                <a:cs typeface="Arial" panose="020B0604020202020204" pitchFamily="34" charset="0"/>
              </a:rPr>
              <a:t>öngyilkosság</a:t>
            </a:r>
          </a:p>
          <a:p>
            <a:pPr lvl="1">
              <a:spcBef>
                <a:spcPct val="0"/>
              </a:spcBef>
              <a:buClr>
                <a:schemeClr val="tx1"/>
              </a:buClr>
              <a:buFontTx/>
              <a:buChar char="-"/>
            </a:pPr>
            <a:r>
              <a:rPr lang="hu-HU" altLang="en-US" sz="2200" dirty="0">
                <a:solidFill>
                  <a:schemeClr val="tx1"/>
                </a:solidFill>
                <a:latin typeface="Arial" panose="020B0604020202020204" pitchFamily="34" charset="0"/>
                <a:ea typeface="Calibri" charset="0"/>
                <a:cs typeface="Arial" panose="020B0604020202020204" pitchFamily="34" charset="0"/>
              </a:rPr>
              <a:t>pszichózis</a:t>
            </a:r>
          </a:p>
          <a:p>
            <a:pPr lvl="1">
              <a:spcBef>
                <a:spcPct val="0"/>
              </a:spcBef>
              <a:buClr>
                <a:schemeClr val="tx1"/>
              </a:buClr>
              <a:buFontTx/>
              <a:buChar char="-"/>
            </a:pPr>
            <a:r>
              <a:rPr lang="hu-HU" altLang="en-US" sz="2200" dirty="0" err="1">
                <a:solidFill>
                  <a:schemeClr val="tx1"/>
                </a:solidFill>
                <a:latin typeface="Arial" panose="020B0604020202020204" pitchFamily="34" charset="0"/>
                <a:ea typeface="Calibri" charset="0"/>
                <a:cs typeface="Arial" panose="020B0604020202020204" pitchFamily="34" charset="0"/>
              </a:rPr>
              <a:t>szomatizáció</a:t>
            </a:r>
            <a:endParaRPr lang="hu-HU" altLang="en-US" sz="2200" dirty="0">
              <a:solidFill>
                <a:schemeClr val="tx1"/>
              </a:solidFill>
              <a:latin typeface="Arial" panose="020B0604020202020204" pitchFamily="34" charset="0"/>
              <a:ea typeface="Calibri" charset="0"/>
              <a:cs typeface="Arial" panose="020B0604020202020204" pitchFamily="34" charset="0"/>
            </a:endParaRPr>
          </a:p>
          <a:p>
            <a:pPr lvl="1">
              <a:spcBef>
                <a:spcPct val="0"/>
              </a:spcBef>
              <a:buClr>
                <a:schemeClr val="tx1"/>
              </a:buClr>
              <a:buFontTx/>
              <a:buChar char="-"/>
            </a:pPr>
            <a:r>
              <a:rPr lang="hu-HU" altLang="en-US" sz="2200" dirty="0">
                <a:solidFill>
                  <a:schemeClr val="tx1"/>
                </a:solidFill>
                <a:latin typeface="Arial" panose="020B0604020202020204" pitchFamily="34" charset="0"/>
                <a:ea typeface="Calibri" charset="0"/>
                <a:cs typeface="Arial" panose="020B0604020202020204" pitchFamily="34" charset="0"/>
              </a:rPr>
              <a:t>kényszerek</a:t>
            </a:r>
          </a:p>
          <a:p>
            <a:pPr lvl="1">
              <a:spcBef>
                <a:spcPct val="0"/>
              </a:spcBef>
              <a:buClr>
                <a:srgbClr val="FFFF00"/>
              </a:buClr>
              <a:buFontTx/>
              <a:buChar char="-"/>
            </a:pPr>
            <a:endParaRPr lang="hu-HU" altLang="en-US" dirty="0">
              <a:solidFill>
                <a:schemeClr val="tx1"/>
              </a:solidFill>
              <a:latin typeface="Arial" panose="020B0604020202020204" pitchFamily="34" charset="0"/>
              <a:ea typeface="Calibri" charset="0"/>
              <a:cs typeface="Arial" panose="020B0604020202020204" pitchFamily="34" charset="0"/>
            </a:endParaRPr>
          </a:p>
          <a:p>
            <a:pPr>
              <a:spcBef>
                <a:spcPct val="0"/>
              </a:spcBef>
              <a:buClr>
                <a:schemeClr val="tx1"/>
              </a:buClr>
              <a:buFont typeface="Wingdings" charset="2"/>
              <a:buChar char="§"/>
            </a:pPr>
            <a:r>
              <a:rPr lang="hu-HU" altLang="en-US" sz="2600" dirty="0" err="1">
                <a:solidFill>
                  <a:schemeClr val="tx1"/>
                </a:solidFill>
                <a:latin typeface="Arial" panose="020B0604020202020204" pitchFamily="34" charset="0"/>
                <a:ea typeface="Calibri" charset="0"/>
                <a:cs typeface="Arial" panose="020B0604020202020204" pitchFamily="34" charset="0"/>
              </a:rPr>
              <a:t>komorbid</a:t>
            </a:r>
            <a:r>
              <a:rPr lang="hu-HU" altLang="en-US" sz="2600" dirty="0">
                <a:solidFill>
                  <a:schemeClr val="tx1"/>
                </a:solidFill>
                <a:latin typeface="Arial" panose="020B0604020202020204" pitchFamily="34" charset="0"/>
                <a:ea typeface="Calibri" charset="0"/>
                <a:cs typeface="Arial" panose="020B0604020202020204" pitchFamily="34" charset="0"/>
              </a:rPr>
              <a:t> állapotok</a:t>
            </a:r>
          </a:p>
          <a:p>
            <a:pPr lvl="1">
              <a:spcBef>
                <a:spcPct val="0"/>
              </a:spcBef>
              <a:buClr>
                <a:schemeClr val="tx1"/>
              </a:buClr>
              <a:buFontTx/>
              <a:buChar char="-"/>
            </a:pPr>
            <a:r>
              <a:rPr lang="hu-HU" altLang="en-US" sz="2200" dirty="0">
                <a:solidFill>
                  <a:schemeClr val="tx1"/>
                </a:solidFill>
                <a:latin typeface="Arial" panose="020B0604020202020204" pitchFamily="34" charset="0"/>
                <a:ea typeface="Calibri" charset="0"/>
                <a:cs typeface="Arial" panose="020B0604020202020204" pitchFamily="34" charset="0"/>
              </a:rPr>
              <a:t>szorongásbetegség</a:t>
            </a:r>
          </a:p>
          <a:p>
            <a:pPr lvl="1">
              <a:spcBef>
                <a:spcPct val="0"/>
              </a:spcBef>
              <a:buClr>
                <a:schemeClr val="tx1"/>
              </a:buClr>
              <a:buFontTx/>
              <a:buChar char="-"/>
            </a:pPr>
            <a:r>
              <a:rPr lang="hu-HU" altLang="en-US" sz="2200" dirty="0">
                <a:solidFill>
                  <a:schemeClr val="tx1"/>
                </a:solidFill>
                <a:latin typeface="Arial" panose="020B0604020202020204" pitchFamily="34" charset="0"/>
                <a:ea typeface="Calibri" charset="0"/>
                <a:cs typeface="Arial" panose="020B0604020202020204" pitchFamily="34" charset="0"/>
              </a:rPr>
              <a:t>krónikus fájdalom-fáradság</a:t>
            </a:r>
          </a:p>
          <a:p>
            <a:pPr lvl="1">
              <a:spcBef>
                <a:spcPct val="0"/>
              </a:spcBef>
              <a:buClr>
                <a:schemeClr val="tx1"/>
              </a:buClr>
              <a:buFontTx/>
              <a:buChar char="-"/>
            </a:pPr>
            <a:r>
              <a:rPr lang="hu-HU" altLang="en-US" sz="2200" dirty="0">
                <a:solidFill>
                  <a:schemeClr val="tx1"/>
                </a:solidFill>
                <a:latin typeface="Arial" panose="020B0604020202020204" pitchFamily="34" charset="0"/>
                <a:ea typeface="Calibri" charset="0"/>
                <a:cs typeface="Arial" panose="020B0604020202020204" pitchFamily="34" charset="0"/>
              </a:rPr>
              <a:t>felnőttkori ADHD</a:t>
            </a:r>
          </a:p>
          <a:p>
            <a:pPr lvl="1">
              <a:spcBef>
                <a:spcPct val="0"/>
              </a:spcBef>
              <a:buClr>
                <a:schemeClr val="tx1"/>
              </a:buClr>
              <a:buFontTx/>
              <a:buChar char="-"/>
            </a:pPr>
            <a:r>
              <a:rPr lang="hu-HU" altLang="en-US" sz="2200" dirty="0">
                <a:solidFill>
                  <a:schemeClr val="tx1"/>
                </a:solidFill>
                <a:latin typeface="Arial" panose="020B0604020202020204" pitchFamily="34" charset="0"/>
                <a:ea typeface="Calibri" charset="0"/>
                <a:cs typeface="Arial" panose="020B0604020202020204" pitchFamily="34" charset="0"/>
              </a:rPr>
              <a:t>dohányzás</a:t>
            </a:r>
          </a:p>
          <a:p>
            <a:pPr lvl="1">
              <a:spcBef>
                <a:spcPct val="0"/>
              </a:spcBef>
              <a:buClr>
                <a:srgbClr val="FF9900"/>
              </a:buClr>
              <a:buFontTx/>
              <a:buNone/>
            </a:pPr>
            <a:endParaRPr lang="hu-HU" altLang="en-US" dirty="0">
              <a:solidFill>
                <a:srgbClr val="FFFF00"/>
              </a:solidFill>
              <a:latin typeface="Arial" panose="020B0604020202020204" pitchFamily="34" charset="0"/>
              <a:ea typeface="Calibri" charset="0"/>
              <a:cs typeface="Arial" panose="020B0604020202020204" pitchFamily="34" charset="0"/>
            </a:endParaRPr>
          </a:p>
          <a:p>
            <a:pPr lvl="1">
              <a:spcBef>
                <a:spcPct val="0"/>
              </a:spcBef>
              <a:buClr>
                <a:srgbClr val="FF9900"/>
              </a:buClr>
              <a:buFontTx/>
              <a:buNone/>
            </a:pPr>
            <a:r>
              <a:rPr lang="hu-HU" altLang="en-US" dirty="0">
                <a:solidFill>
                  <a:srgbClr val="FF3300"/>
                </a:solidFill>
                <a:latin typeface="Arial" panose="020B0604020202020204" pitchFamily="34" charset="0"/>
                <a:ea typeface="Calibri" charset="0"/>
                <a:cs typeface="Arial" panose="020B0604020202020204" pitchFamily="34" charset="0"/>
              </a:rPr>
              <a:t>*(A klinikai vizsgálatok és az orvosi „ellátás” döntően csak ezekkel foglalkoznak!)</a:t>
            </a:r>
          </a:p>
        </p:txBody>
      </p:sp>
    </p:spTree>
    <p:extLst>
      <p:ext uri="{BB962C8B-B14F-4D97-AF65-F5344CB8AC3E}">
        <p14:creationId xmlns:p14="http://schemas.microsoft.com/office/powerpoint/2010/main" val="3646050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462545439"/>
              </p:ext>
            </p:extLst>
          </p:nvPr>
        </p:nvGraphicFramePr>
        <p:xfrm>
          <a:off x="320012" y="1334054"/>
          <a:ext cx="8455278" cy="55966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ím 2"/>
          <p:cNvSpPr>
            <a:spLocks noGrp="1"/>
          </p:cNvSpPr>
          <p:nvPr>
            <p:ph type="title"/>
          </p:nvPr>
        </p:nvSpPr>
        <p:spPr>
          <a:xfrm>
            <a:off x="203347" y="225067"/>
            <a:ext cx="8229600" cy="1143000"/>
          </a:xfrm>
        </p:spPr>
        <p:txBody>
          <a:bodyPr>
            <a:normAutofit/>
          </a:bodyPr>
          <a:lstStyle/>
          <a:p>
            <a:pPr algn="l"/>
            <a:r>
              <a:rPr lang="hu-HU" sz="2400" b="1" dirty="0" err="1">
                <a:latin typeface="Arial" panose="020B0604020202020204" pitchFamily="34" charset="0"/>
                <a:cs typeface="Arial" panose="020B0604020202020204" pitchFamily="34" charset="0"/>
              </a:rPr>
              <a:t>Komorbiditás</a:t>
            </a:r>
            <a:endParaRPr lang="hu-HU"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63283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graphicEl>
                                              <a:dgm id="{D8CC53A0-4FCB-A64F-99B3-A8AB8DE59147}"/>
                                            </p:graphicEl>
                                          </p:spTgt>
                                        </p:tgtEl>
                                        <p:attrNameLst>
                                          <p:attrName>style.visibility</p:attrName>
                                        </p:attrNameLst>
                                      </p:cBhvr>
                                      <p:to>
                                        <p:strVal val="visible"/>
                                      </p:to>
                                    </p:set>
                                    <p:anim calcmode="lin" valueType="num">
                                      <p:cBhvr>
                                        <p:cTn id="7" dur="500" fill="hold"/>
                                        <p:tgtEl>
                                          <p:spTgt spid="4">
                                            <p:graphicEl>
                                              <a:dgm id="{D8CC53A0-4FCB-A64F-99B3-A8AB8DE59147}"/>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D8CC53A0-4FCB-A64F-99B3-A8AB8DE59147}"/>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D8CC53A0-4FCB-A64F-99B3-A8AB8DE59147}"/>
                                            </p:graphic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graphicEl>
                                              <a:dgm id="{9E99D47A-524E-C249-971A-6F3B80494A62}"/>
                                            </p:graphicEl>
                                          </p:spTgt>
                                        </p:tgtEl>
                                        <p:attrNameLst>
                                          <p:attrName>style.visibility</p:attrName>
                                        </p:attrNameLst>
                                      </p:cBhvr>
                                      <p:to>
                                        <p:strVal val="visible"/>
                                      </p:to>
                                    </p:set>
                                    <p:anim calcmode="lin" valueType="num">
                                      <p:cBhvr>
                                        <p:cTn id="13" dur="500" fill="hold"/>
                                        <p:tgtEl>
                                          <p:spTgt spid="4">
                                            <p:graphicEl>
                                              <a:dgm id="{9E99D47A-524E-C249-971A-6F3B80494A62}"/>
                                            </p:graphicEl>
                                          </p:spTgt>
                                        </p:tgtEl>
                                        <p:attrNameLst>
                                          <p:attrName>ppt_w</p:attrName>
                                        </p:attrNameLst>
                                      </p:cBhvr>
                                      <p:tavLst>
                                        <p:tav tm="0">
                                          <p:val>
                                            <p:fltVal val="0"/>
                                          </p:val>
                                        </p:tav>
                                        <p:tav tm="100000">
                                          <p:val>
                                            <p:strVal val="#ppt_w"/>
                                          </p:val>
                                        </p:tav>
                                      </p:tavLst>
                                    </p:anim>
                                    <p:anim calcmode="lin" valueType="num">
                                      <p:cBhvr>
                                        <p:cTn id="14" dur="500" fill="hold"/>
                                        <p:tgtEl>
                                          <p:spTgt spid="4">
                                            <p:graphicEl>
                                              <a:dgm id="{9E99D47A-524E-C249-971A-6F3B80494A62}"/>
                                            </p:graphicEl>
                                          </p:spTgt>
                                        </p:tgtEl>
                                        <p:attrNameLst>
                                          <p:attrName>ppt_h</p:attrName>
                                        </p:attrNameLst>
                                      </p:cBhvr>
                                      <p:tavLst>
                                        <p:tav tm="0">
                                          <p:val>
                                            <p:fltVal val="0"/>
                                          </p:val>
                                        </p:tav>
                                        <p:tav tm="100000">
                                          <p:val>
                                            <p:strVal val="#ppt_h"/>
                                          </p:val>
                                        </p:tav>
                                      </p:tavLst>
                                    </p:anim>
                                    <p:animEffect transition="in" filter="fade">
                                      <p:cBhvr>
                                        <p:cTn id="15" dur="500"/>
                                        <p:tgtEl>
                                          <p:spTgt spid="4">
                                            <p:graphicEl>
                                              <a:dgm id="{9E99D47A-524E-C249-971A-6F3B80494A62}"/>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4">
                                            <p:graphicEl>
                                              <a:dgm id="{38224997-0B97-C441-B525-63CCD15D0F52}"/>
                                            </p:graphicEl>
                                          </p:spTgt>
                                        </p:tgtEl>
                                        <p:attrNameLst>
                                          <p:attrName>style.visibility</p:attrName>
                                        </p:attrNameLst>
                                      </p:cBhvr>
                                      <p:to>
                                        <p:strVal val="visible"/>
                                      </p:to>
                                    </p:set>
                                    <p:anim calcmode="lin" valueType="num">
                                      <p:cBhvr>
                                        <p:cTn id="20" dur="500" fill="hold"/>
                                        <p:tgtEl>
                                          <p:spTgt spid="4">
                                            <p:graphicEl>
                                              <a:dgm id="{38224997-0B97-C441-B525-63CCD15D0F52}"/>
                                            </p:graphicEl>
                                          </p:spTgt>
                                        </p:tgtEl>
                                        <p:attrNameLst>
                                          <p:attrName>ppt_w</p:attrName>
                                        </p:attrNameLst>
                                      </p:cBhvr>
                                      <p:tavLst>
                                        <p:tav tm="0">
                                          <p:val>
                                            <p:fltVal val="0"/>
                                          </p:val>
                                        </p:tav>
                                        <p:tav tm="100000">
                                          <p:val>
                                            <p:strVal val="#ppt_w"/>
                                          </p:val>
                                        </p:tav>
                                      </p:tavLst>
                                    </p:anim>
                                    <p:anim calcmode="lin" valueType="num">
                                      <p:cBhvr>
                                        <p:cTn id="21" dur="500" fill="hold"/>
                                        <p:tgtEl>
                                          <p:spTgt spid="4">
                                            <p:graphicEl>
                                              <a:dgm id="{38224997-0B97-C441-B525-63CCD15D0F52}"/>
                                            </p:graphicEl>
                                          </p:spTgt>
                                        </p:tgtEl>
                                        <p:attrNameLst>
                                          <p:attrName>ppt_h</p:attrName>
                                        </p:attrNameLst>
                                      </p:cBhvr>
                                      <p:tavLst>
                                        <p:tav tm="0">
                                          <p:val>
                                            <p:fltVal val="0"/>
                                          </p:val>
                                        </p:tav>
                                        <p:tav tm="100000">
                                          <p:val>
                                            <p:strVal val="#ppt_h"/>
                                          </p:val>
                                        </p:tav>
                                      </p:tavLst>
                                    </p:anim>
                                    <p:animEffect transition="in" filter="fade">
                                      <p:cBhvr>
                                        <p:cTn id="22" dur="500"/>
                                        <p:tgtEl>
                                          <p:spTgt spid="4">
                                            <p:graphicEl>
                                              <a:dgm id="{38224997-0B97-C441-B525-63CCD15D0F52}"/>
                                            </p:graphicEl>
                                          </p:spTgt>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
                                            <p:graphicEl>
                                              <a:dgm id="{5695EFD6-ED4B-0A4B-BF31-320D57458778}"/>
                                            </p:graphicEl>
                                          </p:spTgt>
                                        </p:tgtEl>
                                        <p:attrNameLst>
                                          <p:attrName>style.visibility</p:attrName>
                                        </p:attrNameLst>
                                      </p:cBhvr>
                                      <p:to>
                                        <p:strVal val="visible"/>
                                      </p:to>
                                    </p:set>
                                    <p:anim calcmode="lin" valueType="num">
                                      <p:cBhvr>
                                        <p:cTn id="26" dur="500" fill="hold"/>
                                        <p:tgtEl>
                                          <p:spTgt spid="4">
                                            <p:graphicEl>
                                              <a:dgm id="{5695EFD6-ED4B-0A4B-BF31-320D57458778}"/>
                                            </p:graphicEl>
                                          </p:spTgt>
                                        </p:tgtEl>
                                        <p:attrNameLst>
                                          <p:attrName>ppt_w</p:attrName>
                                        </p:attrNameLst>
                                      </p:cBhvr>
                                      <p:tavLst>
                                        <p:tav tm="0">
                                          <p:val>
                                            <p:fltVal val="0"/>
                                          </p:val>
                                        </p:tav>
                                        <p:tav tm="100000">
                                          <p:val>
                                            <p:strVal val="#ppt_w"/>
                                          </p:val>
                                        </p:tav>
                                      </p:tavLst>
                                    </p:anim>
                                    <p:anim calcmode="lin" valueType="num">
                                      <p:cBhvr>
                                        <p:cTn id="27" dur="500" fill="hold"/>
                                        <p:tgtEl>
                                          <p:spTgt spid="4">
                                            <p:graphicEl>
                                              <a:dgm id="{5695EFD6-ED4B-0A4B-BF31-320D57458778}"/>
                                            </p:graphicEl>
                                          </p:spTgt>
                                        </p:tgtEl>
                                        <p:attrNameLst>
                                          <p:attrName>ppt_h</p:attrName>
                                        </p:attrNameLst>
                                      </p:cBhvr>
                                      <p:tavLst>
                                        <p:tav tm="0">
                                          <p:val>
                                            <p:fltVal val="0"/>
                                          </p:val>
                                        </p:tav>
                                        <p:tav tm="100000">
                                          <p:val>
                                            <p:strVal val="#ppt_h"/>
                                          </p:val>
                                        </p:tav>
                                      </p:tavLst>
                                    </p:anim>
                                    <p:animEffect transition="in" filter="fade">
                                      <p:cBhvr>
                                        <p:cTn id="28" dur="500"/>
                                        <p:tgtEl>
                                          <p:spTgt spid="4">
                                            <p:graphicEl>
                                              <a:dgm id="{5695EFD6-ED4B-0A4B-BF31-320D57458778}"/>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4">
                                            <p:graphicEl>
                                              <a:dgm id="{02AE4054-DAAB-4D40-8F69-08D336956428}"/>
                                            </p:graphicEl>
                                          </p:spTgt>
                                        </p:tgtEl>
                                        <p:attrNameLst>
                                          <p:attrName>style.visibility</p:attrName>
                                        </p:attrNameLst>
                                      </p:cBhvr>
                                      <p:to>
                                        <p:strVal val="visible"/>
                                      </p:to>
                                    </p:set>
                                    <p:anim calcmode="lin" valueType="num">
                                      <p:cBhvr>
                                        <p:cTn id="33" dur="500" fill="hold"/>
                                        <p:tgtEl>
                                          <p:spTgt spid="4">
                                            <p:graphicEl>
                                              <a:dgm id="{02AE4054-DAAB-4D40-8F69-08D336956428}"/>
                                            </p:graphicEl>
                                          </p:spTgt>
                                        </p:tgtEl>
                                        <p:attrNameLst>
                                          <p:attrName>ppt_w</p:attrName>
                                        </p:attrNameLst>
                                      </p:cBhvr>
                                      <p:tavLst>
                                        <p:tav tm="0">
                                          <p:val>
                                            <p:fltVal val="0"/>
                                          </p:val>
                                        </p:tav>
                                        <p:tav tm="100000">
                                          <p:val>
                                            <p:strVal val="#ppt_w"/>
                                          </p:val>
                                        </p:tav>
                                      </p:tavLst>
                                    </p:anim>
                                    <p:anim calcmode="lin" valueType="num">
                                      <p:cBhvr>
                                        <p:cTn id="34" dur="500" fill="hold"/>
                                        <p:tgtEl>
                                          <p:spTgt spid="4">
                                            <p:graphicEl>
                                              <a:dgm id="{02AE4054-DAAB-4D40-8F69-08D336956428}"/>
                                            </p:graphicEl>
                                          </p:spTgt>
                                        </p:tgtEl>
                                        <p:attrNameLst>
                                          <p:attrName>ppt_h</p:attrName>
                                        </p:attrNameLst>
                                      </p:cBhvr>
                                      <p:tavLst>
                                        <p:tav tm="0">
                                          <p:val>
                                            <p:fltVal val="0"/>
                                          </p:val>
                                        </p:tav>
                                        <p:tav tm="100000">
                                          <p:val>
                                            <p:strVal val="#ppt_h"/>
                                          </p:val>
                                        </p:tav>
                                      </p:tavLst>
                                    </p:anim>
                                    <p:animEffect transition="in" filter="fade">
                                      <p:cBhvr>
                                        <p:cTn id="35" dur="500"/>
                                        <p:tgtEl>
                                          <p:spTgt spid="4">
                                            <p:graphicEl>
                                              <a:dgm id="{02AE4054-DAAB-4D40-8F69-08D336956428}"/>
                                            </p:graphicEl>
                                          </p:spTgt>
                                        </p:tgtEl>
                                      </p:cBhvr>
                                    </p:animEffect>
                                  </p:childTnLst>
                                </p:cTn>
                              </p:par>
                            </p:childTnLst>
                          </p:cTn>
                        </p:par>
                        <p:par>
                          <p:cTn id="36" fill="hold">
                            <p:stCondLst>
                              <p:cond delay="500"/>
                            </p:stCondLst>
                            <p:childTnLst>
                              <p:par>
                                <p:cTn id="37" presetID="53" presetClass="entr" presetSubtype="16" fill="hold" grpId="0" nodeType="afterEffect">
                                  <p:stCondLst>
                                    <p:cond delay="0"/>
                                  </p:stCondLst>
                                  <p:childTnLst>
                                    <p:set>
                                      <p:cBhvr>
                                        <p:cTn id="38" dur="1" fill="hold">
                                          <p:stCondLst>
                                            <p:cond delay="0"/>
                                          </p:stCondLst>
                                        </p:cTn>
                                        <p:tgtEl>
                                          <p:spTgt spid="4">
                                            <p:graphicEl>
                                              <a:dgm id="{A2F1AD68-462E-8148-B4DD-3D31582DDC38}"/>
                                            </p:graphicEl>
                                          </p:spTgt>
                                        </p:tgtEl>
                                        <p:attrNameLst>
                                          <p:attrName>style.visibility</p:attrName>
                                        </p:attrNameLst>
                                      </p:cBhvr>
                                      <p:to>
                                        <p:strVal val="visible"/>
                                      </p:to>
                                    </p:set>
                                    <p:anim calcmode="lin" valueType="num">
                                      <p:cBhvr>
                                        <p:cTn id="39" dur="500" fill="hold"/>
                                        <p:tgtEl>
                                          <p:spTgt spid="4">
                                            <p:graphicEl>
                                              <a:dgm id="{A2F1AD68-462E-8148-B4DD-3D31582DDC38}"/>
                                            </p:graphicEl>
                                          </p:spTgt>
                                        </p:tgtEl>
                                        <p:attrNameLst>
                                          <p:attrName>ppt_w</p:attrName>
                                        </p:attrNameLst>
                                      </p:cBhvr>
                                      <p:tavLst>
                                        <p:tav tm="0">
                                          <p:val>
                                            <p:fltVal val="0"/>
                                          </p:val>
                                        </p:tav>
                                        <p:tav tm="100000">
                                          <p:val>
                                            <p:strVal val="#ppt_w"/>
                                          </p:val>
                                        </p:tav>
                                      </p:tavLst>
                                    </p:anim>
                                    <p:anim calcmode="lin" valueType="num">
                                      <p:cBhvr>
                                        <p:cTn id="40" dur="500" fill="hold"/>
                                        <p:tgtEl>
                                          <p:spTgt spid="4">
                                            <p:graphicEl>
                                              <a:dgm id="{A2F1AD68-462E-8148-B4DD-3D31582DDC38}"/>
                                            </p:graphicEl>
                                          </p:spTgt>
                                        </p:tgtEl>
                                        <p:attrNameLst>
                                          <p:attrName>ppt_h</p:attrName>
                                        </p:attrNameLst>
                                      </p:cBhvr>
                                      <p:tavLst>
                                        <p:tav tm="0">
                                          <p:val>
                                            <p:fltVal val="0"/>
                                          </p:val>
                                        </p:tav>
                                        <p:tav tm="100000">
                                          <p:val>
                                            <p:strVal val="#ppt_h"/>
                                          </p:val>
                                        </p:tav>
                                      </p:tavLst>
                                    </p:anim>
                                    <p:animEffect transition="in" filter="fade">
                                      <p:cBhvr>
                                        <p:cTn id="41" dur="500"/>
                                        <p:tgtEl>
                                          <p:spTgt spid="4">
                                            <p:graphicEl>
                                              <a:dgm id="{A2F1AD68-462E-8148-B4DD-3D31582DDC3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a:spLocks noChangeArrowheads="1"/>
          </p:cNvSpPr>
          <p:nvPr/>
        </p:nvSpPr>
        <p:spPr bwMode="auto">
          <a:xfrm>
            <a:off x="288410" y="1739952"/>
            <a:ext cx="8177164"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sz="2000" b="1" dirty="0">
                <a:latin typeface="Arial" panose="020B0604020202020204" pitchFamily="34" charset="0"/>
                <a:cs typeface="Arial" panose="020B0604020202020204" pitchFamily="34" charset="0"/>
              </a:rPr>
              <a:t>Mániás-depressziós betegség</a:t>
            </a:r>
            <a:r>
              <a:rPr lang="hu-HU" altLang="hu-HU" sz="2000" dirty="0">
                <a:latin typeface="Arial" panose="020B0604020202020204" pitchFamily="34" charset="0"/>
                <a:cs typeface="Arial" panose="020B0604020202020204" pitchFamily="34" charset="0"/>
              </a:rPr>
              <a:t> </a:t>
            </a:r>
            <a:r>
              <a:rPr lang="de-DE" altLang="hu-HU" sz="2000" dirty="0">
                <a:latin typeface="Arial" panose="020B0604020202020204" pitchFamily="34" charset="0"/>
                <a:cs typeface="Arial" panose="020B0604020202020204" pitchFamily="34" charset="0"/>
              </a:rPr>
              <a:t>(</a:t>
            </a:r>
            <a:r>
              <a:rPr lang="hu-HU" altLang="hu-HU" sz="2000" dirty="0">
                <a:latin typeface="Arial" panose="020B0604020202020204" pitchFamily="34" charset="0"/>
                <a:cs typeface="Arial" panose="020B0604020202020204" pitchFamily="34" charset="0"/>
              </a:rPr>
              <a:t>bipoláris affektív zavar</a:t>
            </a:r>
            <a:r>
              <a:rPr lang="de-DE" altLang="hu-HU" sz="2000" dirty="0">
                <a:latin typeface="Arial" panose="020B0604020202020204" pitchFamily="34" charset="0"/>
                <a:cs typeface="Arial" panose="020B0604020202020204" pitchFamily="34" charset="0"/>
              </a:rPr>
              <a:t>):</a:t>
            </a:r>
          </a:p>
          <a:p>
            <a:pPr>
              <a:spcBef>
                <a:spcPct val="50000"/>
              </a:spcBef>
            </a:pPr>
            <a:r>
              <a:rPr lang="hu-HU" altLang="hu-HU" sz="2000" dirty="0">
                <a:latin typeface="Arial" panose="020B0604020202020204" pitchFamily="34" charset="0"/>
                <a:cs typeface="Arial" panose="020B0604020202020204" pitchFamily="34" charset="0"/>
              </a:rPr>
              <a:t>A depresszív fázis mellett időnként felfokozott aktivitás, emelkedett hangulat,</a:t>
            </a:r>
            <a:r>
              <a:rPr lang="de-DE" altLang="hu-HU" sz="2000" dirty="0">
                <a:latin typeface="Arial" panose="020B0604020202020204" pitchFamily="34" charset="0"/>
                <a:cs typeface="Arial" panose="020B0604020202020204" pitchFamily="34" charset="0"/>
              </a:rPr>
              <a:t> </a:t>
            </a:r>
            <a:r>
              <a:rPr lang="hu-HU" altLang="hu-HU" sz="2000" dirty="0">
                <a:latin typeface="Arial" panose="020B0604020202020204" pitchFamily="34" charset="0"/>
                <a:cs typeface="Arial" panose="020B0604020202020204" pitchFamily="34" charset="0"/>
              </a:rPr>
              <a:t>néha ingerlékenység jelentkezik.</a:t>
            </a:r>
            <a:endParaRPr lang="de-CH" altLang="hu-HU" sz="2000" dirty="0">
              <a:latin typeface="Arial" panose="020B0604020202020204" pitchFamily="34" charset="0"/>
              <a:cs typeface="Arial" panose="020B0604020202020204" pitchFamily="34" charset="0"/>
            </a:endParaRPr>
          </a:p>
        </p:txBody>
      </p:sp>
      <p:pic>
        <p:nvPicPr>
          <p:cNvPr id="15" name="Picture 3" descr="mdk-verlau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410" y="2399433"/>
            <a:ext cx="80010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5"/>
          <p:cNvSpPr>
            <a:spLocks noChangeArrowheads="1"/>
          </p:cNvSpPr>
          <p:nvPr/>
        </p:nvSpPr>
        <p:spPr bwMode="auto">
          <a:xfrm>
            <a:off x="3167856" y="4605647"/>
            <a:ext cx="5725319" cy="711200"/>
          </a:xfrm>
          <a:prstGeom prst="rect">
            <a:avLst/>
          </a:prstGeom>
          <a:solidFill>
            <a:srgbClr val="FFCC99"/>
          </a:solidFill>
          <a:ln w="9525">
            <a:solidFill>
              <a:schemeClr val="tx1"/>
            </a:solidFill>
            <a:miter lim="800000"/>
            <a:headEnd/>
            <a:tailEnd/>
          </a:ln>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hu-HU" altLang="hu-HU" sz="2000" dirty="0">
                <a:solidFill>
                  <a:srgbClr val="FF0000"/>
                </a:solidFill>
              </a:rPr>
              <a:t>A bipoláris zavarok </a:t>
            </a:r>
            <a:r>
              <a:rPr lang="hu-HU" altLang="hu-HU" sz="2000" b="1" dirty="0">
                <a:solidFill>
                  <a:srgbClr val="FF0000"/>
                </a:solidFill>
              </a:rPr>
              <a:t>SÜRGŐS</a:t>
            </a:r>
            <a:r>
              <a:rPr lang="hu-HU" altLang="hu-HU" sz="2000" dirty="0">
                <a:solidFill>
                  <a:srgbClr val="FF0000"/>
                </a:solidFill>
              </a:rPr>
              <a:t> gyógyszeres terápiát és szakorvosi ellátást igényelnek!</a:t>
            </a:r>
            <a:endParaRPr lang="de-DE" altLang="hu-HU" sz="2000" dirty="0">
              <a:solidFill>
                <a:srgbClr val="FF0000"/>
              </a:solidFill>
            </a:endParaRPr>
          </a:p>
        </p:txBody>
      </p:sp>
      <p:sp>
        <p:nvSpPr>
          <p:cNvPr id="6" name="TextBox 24"/>
          <p:cNvSpPr txBox="1"/>
          <p:nvPr/>
        </p:nvSpPr>
        <p:spPr>
          <a:xfrm>
            <a:off x="1763688" y="5813073"/>
            <a:ext cx="6984776" cy="707886"/>
          </a:xfrm>
          <a:prstGeom prst="rect">
            <a:avLst/>
          </a:prstGeom>
          <a:effectLst>
            <a:outerShdw blurRad="57150" dist="19050" dir="5400000" algn="ctr" rotWithShape="0">
              <a:srgbClr val="000000">
                <a:alpha val="35000"/>
              </a:srgbClr>
            </a:outerShdw>
            <a:softEdge rad="63500"/>
          </a:effectLst>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2000" dirty="0">
                <a:latin typeface="Arial Black" panose="020B0A04020102020204" pitchFamily="34" charset="0"/>
                <a:ea typeface="Calibri" charset="0"/>
                <a:cs typeface="Calibri" charset="0"/>
              </a:rPr>
              <a:t>A </a:t>
            </a:r>
            <a:r>
              <a:rPr lang="en-US" sz="2000" dirty="0" err="1">
                <a:latin typeface="Arial Black" panose="020B0A04020102020204" pitchFamily="34" charset="0"/>
                <a:ea typeface="Calibri" charset="0"/>
                <a:cs typeface="Calibri" charset="0"/>
              </a:rPr>
              <a:t>bipoláris</a:t>
            </a:r>
            <a:r>
              <a:rPr lang="en-US" sz="2000" dirty="0">
                <a:latin typeface="Arial Black" panose="020B0A04020102020204" pitchFamily="34" charset="0"/>
                <a:ea typeface="Calibri" charset="0"/>
                <a:cs typeface="Calibri" charset="0"/>
              </a:rPr>
              <a:t> </a:t>
            </a:r>
            <a:r>
              <a:rPr lang="en-US" sz="2000" dirty="0" err="1">
                <a:latin typeface="Arial Black" panose="020B0A04020102020204" pitchFamily="34" charset="0"/>
                <a:ea typeface="Calibri" charset="0"/>
                <a:cs typeface="Calibri" charset="0"/>
              </a:rPr>
              <a:t>betegség</a:t>
            </a:r>
            <a:r>
              <a:rPr lang="en-US" sz="2000" dirty="0">
                <a:latin typeface="Arial Black" panose="020B0A04020102020204" pitchFamily="34" charset="0"/>
                <a:ea typeface="Calibri" charset="0"/>
                <a:cs typeface="Calibri" charset="0"/>
              </a:rPr>
              <a:t> </a:t>
            </a:r>
            <a:r>
              <a:rPr lang="en-US" sz="2000" dirty="0" err="1">
                <a:latin typeface="Arial Black" panose="020B0A04020102020204" pitchFamily="34" charset="0"/>
                <a:ea typeface="Calibri" charset="0"/>
                <a:cs typeface="Calibri" charset="0"/>
              </a:rPr>
              <a:t>az</a:t>
            </a:r>
            <a:r>
              <a:rPr lang="en-US" sz="2000" dirty="0">
                <a:latin typeface="Arial Black" panose="020B0A04020102020204" pitchFamily="34" charset="0"/>
                <a:ea typeface="Calibri" charset="0"/>
                <a:cs typeface="Calibri" charset="0"/>
              </a:rPr>
              <a:t> </a:t>
            </a:r>
            <a:r>
              <a:rPr lang="en-US" sz="2000" dirty="0" err="1">
                <a:latin typeface="Arial Black" panose="020B0A04020102020204" pitchFamily="34" charset="0"/>
                <a:ea typeface="Calibri" charset="0"/>
                <a:cs typeface="Calibri" charset="0"/>
              </a:rPr>
              <a:t>esetek</a:t>
            </a:r>
            <a:r>
              <a:rPr lang="en-US" sz="2000" dirty="0">
                <a:latin typeface="Arial Black" panose="020B0A04020102020204" pitchFamily="34" charset="0"/>
                <a:ea typeface="Calibri" charset="0"/>
                <a:cs typeface="Calibri" charset="0"/>
              </a:rPr>
              <a:t> 55-60 %-</a:t>
            </a:r>
            <a:r>
              <a:rPr lang="en-US" sz="2000" dirty="0" err="1">
                <a:latin typeface="Arial Black" panose="020B0A04020102020204" pitchFamily="34" charset="0"/>
                <a:ea typeface="Calibri" charset="0"/>
                <a:cs typeface="Calibri" charset="0"/>
              </a:rPr>
              <a:t>ában</a:t>
            </a:r>
            <a:r>
              <a:rPr lang="en-US" sz="2000" dirty="0">
                <a:latin typeface="Arial Black" panose="020B0A04020102020204" pitchFamily="34" charset="0"/>
                <a:ea typeface="Calibri" charset="0"/>
                <a:cs typeface="Calibri" charset="0"/>
              </a:rPr>
              <a:t> major </a:t>
            </a:r>
            <a:r>
              <a:rPr lang="en-US" sz="2000" dirty="0" err="1">
                <a:latin typeface="Arial Black" panose="020B0A04020102020204" pitchFamily="34" charset="0"/>
                <a:ea typeface="Calibri" charset="0"/>
                <a:cs typeface="Calibri" charset="0"/>
              </a:rPr>
              <a:t>depresszióval</a:t>
            </a:r>
            <a:r>
              <a:rPr lang="en-US" sz="2000" dirty="0">
                <a:latin typeface="Arial Black" panose="020B0A04020102020204" pitchFamily="34" charset="0"/>
                <a:ea typeface="Calibri" charset="0"/>
                <a:cs typeface="Calibri" charset="0"/>
              </a:rPr>
              <a:t> </a:t>
            </a:r>
            <a:r>
              <a:rPr lang="en-US" sz="2000" dirty="0" err="1">
                <a:latin typeface="Arial Black" panose="020B0A04020102020204" pitchFamily="34" charset="0"/>
                <a:ea typeface="Calibri" charset="0"/>
                <a:cs typeface="Calibri" charset="0"/>
              </a:rPr>
              <a:t>kezdődik</a:t>
            </a:r>
            <a:r>
              <a:rPr lang="hu-HU" sz="2000" dirty="0">
                <a:latin typeface="Arial Black" panose="020B0A04020102020204" pitchFamily="34" charset="0"/>
                <a:ea typeface="Calibri" charset="0"/>
                <a:cs typeface="Calibri" charset="0"/>
              </a:rPr>
              <a:t>!</a:t>
            </a:r>
            <a:endParaRPr lang="en-US" sz="2000" dirty="0">
              <a:latin typeface="Arial Black" panose="020B0A04020102020204" pitchFamily="34" charset="0"/>
              <a:ea typeface="Calibri" charset="0"/>
              <a:cs typeface="Calibri" charset="0"/>
            </a:endParaRPr>
          </a:p>
        </p:txBody>
      </p:sp>
      <p:sp>
        <p:nvSpPr>
          <p:cNvPr id="2" name="Szövegdoboz 1"/>
          <p:cNvSpPr txBox="1"/>
          <p:nvPr/>
        </p:nvSpPr>
        <p:spPr>
          <a:xfrm>
            <a:off x="196872" y="383843"/>
            <a:ext cx="5353665" cy="738664"/>
          </a:xfrm>
          <a:prstGeom prst="rect">
            <a:avLst/>
          </a:prstGeom>
          <a:noFill/>
        </p:spPr>
        <p:txBody>
          <a:bodyPr wrap="square" rtlCol="0">
            <a:spAutoFit/>
          </a:bodyPr>
          <a:lstStyle/>
          <a:p>
            <a:r>
              <a:rPr lang="hu-HU" sz="2400" b="1" dirty="0">
                <a:latin typeface="Arial" panose="020B0604020202020204" pitchFamily="34" charset="0"/>
                <a:cs typeface="Arial" panose="020B0604020202020204" pitchFamily="34" charset="0"/>
              </a:rPr>
              <a:t>Ismertetés</a:t>
            </a:r>
            <a:r>
              <a:rPr lang="de-DE" sz="2400" b="1" dirty="0">
                <a:latin typeface="Arial" panose="020B0604020202020204" pitchFamily="34" charset="0"/>
                <a:cs typeface="Arial" panose="020B0604020202020204" pitchFamily="34" charset="0"/>
              </a:rPr>
              <a:t>:</a:t>
            </a:r>
            <a:r>
              <a:rPr lang="hu-HU" sz="2400" b="1" dirty="0">
                <a:latin typeface="Arial" panose="020B0604020202020204" pitchFamily="34" charset="0"/>
                <a:cs typeface="Arial" panose="020B0604020202020204" pitchFamily="34" charset="0"/>
              </a:rPr>
              <a:t> fajták és lefolyás I</a:t>
            </a:r>
            <a:r>
              <a:rPr lang="hu-HU" b="1" dirty="0">
                <a:latin typeface="Times New Roman" pitchFamily="18" charset="0"/>
              </a:rPr>
              <a:t>.</a:t>
            </a:r>
            <a:endParaRPr lang="de-DE" b="1" dirty="0">
              <a:latin typeface="Times New Roman" pitchFamily="18" charset="0"/>
            </a:endParaRPr>
          </a:p>
          <a:p>
            <a:endParaRPr lang="hu-HU" dirty="0"/>
          </a:p>
        </p:txBody>
      </p:sp>
    </p:spTree>
    <p:extLst>
      <p:ext uri="{BB962C8B-B14F-4D97-AF65-F5344CB8AC3E}">
        <p14:creationId xmlns:p14="http://schemas.microsoft.com/office/powerpoint/2010/main" val="410758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79388" y="345781"/>
            <a:ext cx="6172200" cy="461665"/>
          </a:xfrm>
          <a:prstGeom prst="rect">
            <a:avLst/>
          </a:prstGeom>
          <a:noFill/>
          <a:ln w="9525">
            <a:noFill/>
            <a:miter lim="800000"/>
            <a:headEnd/>
            <a:tailEnd/>
          </a:ln>
          <a:effectLst/>
        </p:spPr>
        <p:txBody>
          <a:bodyPr>
            <a:spAutoFit/>
          </a:bodyPr>
          <a:lstStyle/>
          <a:p>
            <a:pPr eaLnBrk="0" hangingPunct="0">
              <a:defRPr/>
            </a:pPr>
            <a:r>
              <a:rPr lang="hu-HU" sz="2400" b="1" dirty="0">
                <a:latin typeface="Arial" panose="020B0604020202020204" pitchFamily="34" charset="0"/>
                <a:cs typeface="Arial" panose="020B0604020202020204" pitchFamily="34" charset="0"/>
              </a:rPr>
              <a:t>Ismertetés</a:t>
            </a:r>
            <a:r>
              <a:rPr lang="de-DE" sz="2400" b="1" dirty="0">
                <a:latin typeface="Arial" panose="020B0604020202020204" pitchFamily="34" charset="0"/>
                <a:cs typeface="Arial" panose="020B0604020202020204" pitchFamily="34" charset="0"/>
              </a:rPr>
              <a:t>:</a:t>
            </a:r>
            <a:r>
              <a:rPr lang="hu-HU" sz="2400" b="1" dirty="0">
                <a:latin typeface="Arial" panose="020B0604020202020204" pitchFamily="34" charset="0"/>
                <a:cs typeface="Arial" panose="020B0604020202020204" pitchFamily="34" charset="0"/>
              </a:rPr>
              <a:t> fajták és lefolyás II.</a:t>
            </a:r>
            <a:endParaRPr lang="de-DE" sz="2400" b="1" dirty="0">
              <a:latin typeface="Arial" panose="020B0604020202020204" pitchFamily="34" charset="0"/>
              <a:cs typeface="Arial" panose="020B0604020202020204" pitchFamily="34" charset="0"/>
            </a:endParaRPr>
          </a:p>
        </p:txBody>
      </p:sp>
      <p:sp>
        <p:nvSpPr>
          <p:cNvPr id="4" name="Text Box 3"/>
          <p:cNvSpPr txBox="1">
            <a:spLocks noChangeArrowheads="1"/>
          </p:cNvSpPr>
          <p:nvPr/>
        </p:nvSpPr>
        <p:spPr bwMode="auto">
          <a:xfrm>
            <a:off x="179388" y="1609020"/>
            <a:ext cx="8359928" cy="797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120000"/>
              </a:lnSpc>
              <a:spcBef>
                <a:spcPct val="50000"/>
              </a:spcBef>
            </a:pPr>
            <a:r>
              <a:rPr lang="hu-HU" altLang="hu-HU" sz="2000" b="1" dirty="0">
                <a:latin typeface="Arial" panose="020B0604020202020204" pitchFamily="34" charset="0"/>
                <a:cs typeface="Arial" panose="020B0604020202020204" pitchFamily="34" charset="0"/>
              </a:rPr>
              <a:t>Depressziós epizód</a:t>
            </a:r>
            <a:r>
              <a:rPr lang="de-CH" altLang="hu-HU" sz="2000" dirty="0">
                <a:latin typeface="Arial" panose="020B0604020202020204" pitchFamily="34" charset="0"/>
                <a:cs typeface="Arial" panose="020B0604020202020204" pitchFamily="34" charset="0"/>
              </a:rPr>
              <a:t> (</a:t>
            </a:r>
            <a:r>
              <a:rPr lang="hu-HU" altLang="hu-HU" sz="2000" dirty="0">
                <a:latin typeface="Arial" panose="020B0604020202020204" pitchFamily="34" charset="0"/>
                <a:cs typeface="Arial" panose="020B0604020202020204" pitchFamily="34" charset="0"/>
              </a:rPr>
              <a:t>a betegeknek csak kis részénél fordul elő egyetlen epizód, gyakran tünetmentes időszakok után ismétlődik</a:t>
            </a:r>
            <a:r>
              <a:rPr lang="de-CH" altLang="hu-HU" sz="2000" dirty="0">
                <a:latin typeface="Arial" panose="020B0604020202020204" pitchFamily="34" charset="0"/>
                <a:cs typeface="Arial" panose="020B0604020202020204" pitchFamily="34" charset="0"/>
              </a:rPr>
              <a:t>)</a:t>
            </a:r>
            <a:endParaRPr lang="de-CH" altLang="hu-HU" sz="2000" dirty="0">
              <a:solidFill>
                <a:srgbClr val="FF0000"/>
              </a:solidFill>
              <a:latin typeface="Arial" panose="020B0604020202020204" pitchFamily="34" charset="0"/>
              <a:cs typeface="Arial" panose="020B0604020202020204" pitchFamily="34" charset="0"/>
            </a:endParaRPr>
          </a:p>
        </p:txBody>
      </p:sp>
      <p:pic>
        <p:nvPicPr>
          <p:cNvPr id="5" name="Picture 4" descr="mdk-verlauf"/>
          <p:cNvPicPr>
            <a:picLocks noChangeAspect="1" noChangeArrowheads="1"/>
          </p:cNvPicPr>
          <p:nvPr/>
        </p:nvPicPr>
        <p:blipFill>
          <a:blip r:embed="rId3">
            <a:extLst>
              <a:ext uri="{28A0092B-C50C-407E-A947-70E740481C1C}">
                <a14:useLocalDpi xmlns:a14="http://schemas.microsoft.com/office/drawing/2010/main" val="0"/>
              </a:ext>
            </a:extLst>
          </a:blip>
          <a:srcRect r="46194"/>
          <a:stretch>
            <a:fillRect/>
          </a:stretch>
        </p:blipFill>
        <p:spPr bwMode="auto">
          <a:xfrm>
            <a:off x="723901" y="1852792"/>
            <a:ext cx="4648200" cy="434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5"/>
          <p:cNvSpPr>
            <a:spLocks noChangeShapeType="1"/>
          </p:cNvSpPr>
          <p:nvPr/>
        </p:nvSpPr>
        <p:spPr bwMode="auto">
          <a:xfrm>
            <a:off x="5330687" y="3463718"/>
            <a:ext cx="2895600" cy="127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hu-HU"/>
          </a:p>
        </p:txBody>
      </p:sp>
      <p:sp>
        <p:nvSpPr>
          <p:cNvPr id="7" name="Text Box 6"/>
          <p:cNvSpPr txBox="1">
            <a:spLocks noChangeArrowheads="1"/>
          </p:cNvSpPr>
          <p:nvPr/>
        </p:nvSpPr>
        <p:spPr bwMode="auto">
          <a:xfrm>
            <a:off x="7620000" y="3136900"/>
            <a:ext cx="1066800" cy="366713"/>
          </a:xfrm>
          <a:prstGeom prst="rect">
            <a:avLst/>
          </a:prstGeom>
          <a:noFill/>
          <a:ln w="9525">
            <a:noFill/>
            <a:miter lim="800000"/>
            <a:headEnd/>
            <a:tailEnd/>
          </a:ln>
          <a:effectLst/>
        </p:spPr>
        <p:txBody>
          <a:bodyPr>
            <a:spAutoFit/>
          </a:bodyPr>
          <a:lstStyle/>
          <a:p>
            <a:pPr eaLnBrk="0" hangingPunct="0">
              <a:spcBef>
                <a:spcPct val="50000"/>
              </a:spcBef>
              <a:defRPr/>
            </a:pPr>
            <a:r>
              <a:rPr lang="hu-HU" b="1" dirty="0">
                <a:effectLst>
                  <a:outerShdw blurRad="38100" dist="38100" dir="2700000" algn="tl">
                    <a:srgbClr val="C0C0C0"/>
                  </a:outerShdw>
                </a:effectLst>
                <a:latin typeface="Arial Narrow" pitchFamily="34" charset="0"/>
              </a:rPr>
              <a:t>Idő</a:t>
            </a:r>
            <a:endParaRPr lang="de-DE" b="1" dirty="0">
              <a:effectLst>
                <a:outerShdw blurRad="38100" dist="38100" dir="2700000" algn="tl">
                  <a:srgbClr val="C0C0C0"/>
                </a:outerShdw>
              </a:effectLst>
              <a:latin typeface="Arial Narrow" pitchFamily="34" charset="0"/>
            </a:endParaRPr>
          </a:p>
        </p:txBody>
      </p:sp>
      <p:sp>
        <p:nvSpPr>
          <p:cNvPr id="8" name="Text Box 7"/>
          <p:cNvSpPr txBox="1">
            <a:spLocks noChangeArrowheads="1"/>
          </p:cNvSpPr>
          <p:nvPr/>
        </p:nvSpPr>
        <p:spPr bwMode="auto">
          <a:xfrm>
            <a:off x="4572000" y="3563143"/>
            <a:ext cx="2895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hu-HU" altLang="hu-HU" dirty="0">
                <a:latin typeface="Univers 45 Light" pitchFamily="34" charset="0"/>
              </a:rPr>
              <a:t>tartósan tünetmentes</a:t>
            </a:r>
            <a:endParaRPr lang="de-DE" altLang="hu-HU" dirty="0">
              <a:latin typeface="Univers 45 Light" pitchFamily="34" charset="0"/>
            </a:endParaRPr>
          </a:p>
        </p:txBody>
      </p:sp>
      <p:sp>
        <p:nvSpPr>
          <p:cNvPr id="9" name="Line 8"/>
          <p:cNvSpPr>
            <a:spLocks noChangeShapeType="1"/>
          </p:cNvSpPr>
          <p:nvPr/>
        </p:nvSpPr>
        <p:spPr bwMode="auto">
          <a:xfrm>
            <a:off x="4572000" y="3136900"/>
            <a:ext cx="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0" name="Line 9"/>
          <p:cNvSpPr>
            <a:spLocks noChangeShapeType="1"/>
          </p:cNvSpPr>
          <p:nvPr/>
        </p:nvSpPr>
        <p:spPr bwMode="auto">
          <a:xfrm>
            <a:off x="4572000" y="3289300"/>
            <a:ext cx="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1" name="Line 10"/>
          <p:cNvSpPr>
            <a:spLocks noChangeShapeType="1"/>
          </p:cNvSpPr>
          <p:nvPr/>
        </p:nvSpPr>
        <p:spPr bwMode="auto">
          <a:xfrm>
            <a:off x="4572000" y="3746500"/>
            <a:ext cx="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2" name="Line 11"/>
          <p:cNvSpPr>
            <a:spLocks noChangeShapeType="1"/>
          </p:cNvSpPr>
          <p:nvPr/>
        </p:nvSpPr>
        <p:spPr bwMode="auto">
          <a:xfrm>
            <a:off x="4572000" y="3594100"/>
            <a:ext cx="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3" name="Line 12"/>
          <p:cNvSpPr>
            <a:spLocks noChangeShapeType="1"/>
          </p:cNvSpPr>
          <p:nvPr/>
        </p:nvSpPr>
        <p:spPr bwMode="auto">
          <a:xfrm>
            <a:off x="4572000" y="3441700"/>
            <a:ext cx="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4" name="Rectangle 13"/>
          <p:cNvSpPr>
            <a:spLocks noChangeArrowheads="1"/>
          </p:cNvSpPr>
          <p:nvPr/>
        </p:nvSpPr>
        <p:spPr bwMode="auto">
          <a:xfrm>
            <a:off x="2124075" y="4797425"/>
            <a:ext cx="7019925" cy="56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180000"/>
              </a:lnSpc>
              <a:spcBef>
                <a:spcPct val="50000"/>
              </a:spcBef>
            </a:pPr>
            <a:r>
              <a:rPr lang="hu-HU" altLang="hu-HU" sz="2000" dirty="0"/>
              <a:t>egy epizód átlagos időtartama kezelés nélkül</a:t>
            </a:r>
            <a:r>
              <a:rPr lang="de-DE" altLang="hu-HU" sz="2000" dirty="0"/>
              <a:t>: 4-8 </a:t>
            </a:r>
            <a:r>
              <a:rPr lang="hu-HU" altLang="hu-HU" sz="2000" dirty="0"/>
              <a:t>hónap</a:t>
            </a:r>
            <a:endParaRPr lang="de-DE" altLang="hu-HU" sz="2000" dirty="0"/>
          </a:p>
        </p:txBody>
      </p:sp>
    </p:spTree>
    <p:extLst>
      <p:ext uri="{BB962C8B-B14F-4D97-AF65-F5344CB8AC3E}">
        <p14:creationId xmlns:p14="http://schemas.microsoft.com/office/powerpoint/2010/main" val="3778908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206581" y="350559"/>
            <a:ext cx="5976938" cy="461665"/>
          </a:xfrm>
          <a:prstGeom prst="rect">
            <a:avLst/>
          </a:prstGeom>
          <a:noFill/>
          <a:ln w="9525">
            <a:noFill/>
            <a:miter lim="800000"/>
            <a:headEnd/>
            <a:tailEnd/>
          </a:ln>
          <a:effectLst/>
        </p:spPr>
        <p:txBody>
          <a:bodyPr>
            <a:spAutoFit/>
          </a:bodyPr>
          <a:lstStyle/>
          <a:p>
            <a:pPr eaLnBrk="0" hangingPunct="0">
              <a:defRPr/>
            </a:pPr>
            <a:r>
              <a:rPr lang="hu-HU" sz="2400" b="1" dirty="0">
                <a:latin typeface="Arial" panose="020B0604020202020204" pitchFamily="34" charset="0"/>
                <a:cs typeface="Arial" panose="020B0604020202020204" pitchFamily="34" charset="0"/>
              </a:rPr>
              <a:t>Ismertetés</a:t>
            </a:r>
            <a:r>
              <a:rPr lang="de-DE" sz="2400" b="1" dirty="0">
                <a:latin typeface="Arial" panose="020B0604020202020204" pitchFamily="34" charset="0"/>
                <a:cs typeface="Arial" panose="020B0604020202020204" pitchFamily="34" charset="0"/>
              </a:rPr>
              <a:t>:</a:t>
            </a:r>
            <a:r>
              <a:rPr lang="hu-HU" sz="2400" b="1" dirty="0">
                <a:latin typeface="Arial" panose="020B0604020202020204" pitchFamily="34" charset="0"/>
                <a:cs typeface="Arial" panose="020B0604020202020204" pitchFamily="34" charset="0"/>
              </a:rPr>
              <a:t> fajták és lefolyás III.</a:t>
            </a:r>
            <a:endParaRPr lang="de-DE" sz="2400" b="1" dirty="0">
              <a:latin typeface="Arial" panose="020B0604020202020204" pitchFamily="34" charset="0"/>
              <a:cs typeface="Arial" panose="020B0604020202020204" pitchFamily="34" charset="0"/>
            </a:endParaRPr>
          </a:p>
        </p:txBody>
      </p:sp>
      <p:sp>
        <p:nvSpPr>
          <p:cNvPr id="3" name="Text Box 3"/>
          <p:cNvSpPr txBox="1">
            <a:spLocks noChangeArrowheads="1"/>
          </p:cNvSpPr>
          <p:nvPr/>
        </p:nvSpPr>
        <p:spPr bwMode="auto">
          <a:xfrm>
            <a:off x="250825" y="1257785"/>
            <a:ext cx="4040956"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120000"/>
              </a:lnSpc>
              <a:spcBef>
                <a:spcPct val="50000"/>
              </a:spcBef>
            </a:pPr>
            <a:r>
              <a:rPr lang="hu-HU" altLang="hu-HU" sz="2000" b="1" dirty="0">
                <a:latin typeface="+mn-lt"/>
                <a:cs typeface="Arial" panose="020B0604020202020204" pitchFamily="34" charset="0"/>
              </a:rPr>
              <a:t>Ismétlődő depressziós epizódok</a:t>
            </a:r>
            <a:endParaRPr lang="de-CH" altLang="hu-HU" sz="2000" dirty="0">
              <a:latin typeface="+mn-lt"/>
              <a:cs typeface="Arial" panose="020B0604020202020204" pitchFamily="34" charset="0"/>
            </a:endParaRPr>
          </a:p>
        </p:txBody>
      </p:sp>
      <p:pic>
        <p:nvPicPr>
          <p:cNvPr id="4" name="Picture 4" descr="verlauf-dep-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63712"/>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5"/>
          <p:cNvSpPr txBox="1">
            <a:spLocks noChangeArrowheads="1"/>
          </p:cNvSpPr>
          <p:nvPr/>
        </p:nvSpPr>
        <p:spPr bwMode="auto">
          <a:xfrm>
            <a:off x="1619250" y="4005263"/>
            <a:ext cx="3876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120000"/>
              </a:lnSpc>
              <a:spcBef>
                <a:spcPct val="50000"/>
              </a:spcBef>
            </a:pPr>
            <a:r>
              <a:rPr lang="hu-HU" altLang="hu-HU" sz="2000" b="1">
                <a:latin typeface="Univers 45 Light" pitchFamily="34" charset="0"/>
              </a:rPr>
              <a:t>Disztímia (tartós lehangoltság)</a:t>
            </a:r>
            <a:endParaRPr lang="de-CH" altLang="hu-HU" sz="2000">
              <a:latin typeface="Univers 45 Light" pitchFamily="34" charset="0"/>
            </a:endParaRPr>
          </a:p>
        </p:txBody>
      </p:sp>
    </p:spTree>
    <p:extLst>
      <p:ext uri="{BB962C8B-B14F-4D97-AF65-F5344CB8AC3E}">
        <p14:creationId xmlns:p14="http://schemas.microsoft.com/office/powerpoint/2010/main" val="3685143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
          <p:cNvSpPr txBox="1">
            <a:spLocks noChangeArrowheads="1"/>
          </p:cNvSpPr>
          <p:nvPr/>
        </p:nvSpPr>
        <p:spPr bwMode="auto">
          <a:xfrm>
            <a:off x="3915" y="243681"/>
            <a:ext cx="9296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endParaRPr lang="hu-HU" altLang="hu-HU" sz="3200" b="1">
              <a:solidFill>
                <a:schemeClr val="accent2"/>
              </a:solidFill>
            </a:endParaRPr>
          </a:p>
        </p:txBody>
      </p:sp>
      <p:sp>
        <p:nvSpPr>
          <p:cNvPr id="8" name="Text Box 3"/>
          <p:cNvSpPr txBox="1">
            <a:spLocks noChangeArrowheads="1"/>
          </p:cNvSpPr>
          <p:nvPr/>
        </p:nvSpPr>
        <p:spPr bwMode="auto">
          <a:xfrm>
            <a:off x="113084" y="1786824"/>
            <a:ext cx="7921625"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hu-HU" altLang="hu-HU" sz="2000" dirty="0">
                <a:latin typeface="Arial" panose="020B0604020202020204" pitchFamily="34" charset="0"/>
                <a:cs typeface="Arial" panose="020B0604020202020204" pitchFamily="34" charset="0"/>
              </a:rPr>
              <a:t>A depresszió gyakran jár együtt testi tünetekkel!</a:t>
            </a:r>
          </a:p>
          <a:p>
            <a:pPr eaLnBrk="1" hangingPunct="1">
              <a:spcBef>
                <a:spcPct val="50000"/>
              </a:spcBef>
            </a:pPr>
            <a:r>
              <a:rPr lang="hu-HU" altLang="hu-HU" sz="2000" b="1" dirty="0">
                <a:latin typeface="Arial" panose="020B0604020202020204" pitchFamily="34" charset="0"/>
                <a:cs typeface="Arial" panose="020B0604020202020204" pitchFamily="34" charset="0"/>
              </a:rPr>
              <a:t>Az alábbi testi betegségek  viszont depresszióhoz hasonló tünetekkel járhatnak</a:t>
            </a:r>
            <a:r>
              <a:rPr lang="de-DE" altLang="hu-HU" sz="2000" b="1" dirty="0">
                <a:latin typeface="Arial" panose="020B0604020202020204" pitchFamily="34" charset="0"/>
                <a:cs typeface="Arial" panose="020B0604020202020204" pitchFamily="34" charset="0"/>
              </a:rPr>
              <a:t>:</a:t>
            </a:r>
          </a:p>
        </p:txBody>
      </p:sp>
      <p:sp>
        <p:nvSpPr>
          <p:cNvPr id="9" name="Text Box 4"/>
          <p:cNvSpPr txBox="1">
            <a:spLocks noChangeArrowheads="1"/>
          </p:cNvSpPr>
          <p:nvPr/>
        </p:nvSpPr>
        <p:spPr bwMode="auto">
          <a:xfrm>
            <a:off x="732785" y="2945699"/>
            <a:ext cx="7127875" cy="304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20000"/>
              </a:lnSpc>
              <a:spcBef>
                <a:spcPct val="50000"/>
              </a:spcBef>
              <a:buFont typeface="Wingdings" pitchFamily="2" charset="2"/>
              <a:buChar char="Ø"/>
            </a:pPr>
            <a:r>
              <a:rPr lang="de-DE" altLang="hu-HU" sz="2000" dirty="0">
                <a:latin typeface="Arial" panose="020B0604020202020204" pitchFamily="34" charset="0"/>
                <a:cs typeface="Arial" panose="020B0604020202020204" pitchFamily="34" charset="0"/>
              </a:rPr>
              <a:t> </a:t>
            </a:r>
            <a:r>
              <a:rPr lang="de-DE" altLang="hu-HU" sz="2000" dirty="0" err="1">
                <a:latin typeface="Arial" panose="020B0604020202020204" pitchFamily="34" charset="0"/>
                <a:cs typeface="Arial" panose="020B0604020202020204" pitchFamily="34" charset="0"/>
              </a:rPr>
              <a:t>hormon</a:t>
            </a:r>
            <a:r>
              <a:rPr lang="hu-HU" altLang="hu-HU" sz="2000" dirty="0" err="1">
                <a:latin typeface="Arial" panose="020B0604020202020204" pitchFamily="34" charset="0"/>
                <a:cs typeface="Arial" panose="020B0604020202020204" pitchFamily="34" charset="0"/>
              </a:rPr>
              <a:t>ális</a:t>
            </a:r>
            <a:r>
              <a:rPr lang="hu-HU" altLang="hu-HU" sz="2000" dirty="0">
                <a:latin typeface="Arial" panose="020B0604020202020204" pitchFamily="34" charset="0"/>
                <a:cs typeface="Arial" panose="020B0604020202020204" pitchFamily="34" charset="0"/>
              </a:rPr>
              <a:t> zavarok </a:t>
            </a:r>
            <a:r>
              <a:rPr lang="de-DE" altLang="hu-HU" sz="2000" dirty="0">
                <a:latin typeface="Arial" panose="020B0604020202020204" pitchFamily="34" charset="0"/>
                <a:cs typeface="Arial" panose="020B0604020202020204" pitchFamily="34" charset="0"/>
              </a:rPr>
              <a:t>(</a:t>
            </a:r>
            <a:r>
              <a:rPr lang="hu-HU" altLang="hu-HU" sz="2000" dirty="0">
                <a:latin typeface="Arial" panose="020B0604020202020204" pitchFamily="34" charset="0"/>
                <a:cs typeface="Arial" panose="020B0604020202020204" pitchFamily="34" charset="0"/>
              </a:rPr>
              <a:t>pl. pajzsmirigy alulműködése)</a:t>
            </a:r>
            <a:endParaRPr lang="de-DE" altLang="hu-HU" sz="2000" dirty="0">
              <a:latin typeface="Arial" panose="020B0604020202020204" pitchFamily="34" charset="0"/>
              <a:cs typeface="Arial" panose="020B0604020202020204" pitchFamily="34" charset="0"/>
            </a:endParaRPr>
          </a:p>
          <a:p>
            <a:pPr eaLnBrk="1" hangingPunct="1">
              <a:lnSpc>
                <a:spcPct val="120000"/>
              </a:lnSpc>
              <a:spcBef>
                <a:spcPct val="50000"/>
              </a:spcBef>
              <a:buFont typeface="Wingdings" pitchFamily="2" charset="2"/>
              <a:buChar char="Ø"/>
            </a:pPr>
            <a:r>
              <a:rPr lang="de-DE" altLang="hu-HU" sz="2000" dirty="0">
                <a:latin typeface="Arial" panose="020B0604020202020204" pitchFamily="34" charset="0"/>
                <a:cs typeface="Arial" panose="020B0604020202020204" pitchFamily="34" charset="0"/>
              </a:rPr>
              <a:t> </a:t>
            </a:r>
            <a:r>
              <a:rPr lang="de-DE" altLang="hu-HU" sz="2000" dirty="0" err="1">
                <a:latin typeface="Arial" panose="020B0604020202020204" pitchFamily="34" charset="0"/>
                <a:cs typeface="Arial" panose="020B0604020202020204" pitchFamily="34" charset="0"/>
              </a:rPr>
              <a:t>neurol</a:t>
            </a:r>
            <a:r>
              <a:rPr lang="hu-HU" altLang="hu-HU" sz="2000" dirty="0" err="1">
                <a:latin typeface="Arial" panose="020B0604020202020204" pitchFamily="34" charset="0"/>
                <a:cs typeface="Arial" panose="020B0604020202020204" pitchFamily="34" charset="0"/>
              </a:rPr>
              <a:t>ógiai</a:t>
            </a:r>
            <a:r>
              <a:rPr lang="hu-HU" altLang="hu-HU" sz="2000" dirty="0">
                <a:latin typeface="Arial" panose="020B0604020202020204" pitchFamily="34" charset="0"/>
                <a:cs typeface="Arial" panose="020B0604020202020204" pitchFamily="34" charset="0"/>
              </a:rPr>
              <a:t> betegségek, agyi elváltozások</a:t>
            </a:r>
            <a:endParaRPr lang="de-DE" altLang="hu-HU" sz="2000" dirty="0">
              <a:latin typeface="Arial" panose="020B0604020202020204" pitchFamily="34" charset="0"/>
              <a:cs typeface="Arial" panose="020B0604020202020204" pitchFamily="34" charset="0"/>
            </a:endParaRPr>
          </a:p>
          <a:p>
            <a:pPr eaLnBrk="1" hangingPunct="1">
              <a:lnSpc>
                <a:spcPct val="120000"/>
              </a:lnSpc>
              <a:spcBef>
                <a:spcPct val="50000"/>
              </a:spcBef>
              <a:buFont typeface="Wingdings" pitchFamily="2" charset="2"/>
              <a:buChar char="Ø"/>
            </a:pPr>
            <a:r>
              <a:rPr lang="de-DE" altLang="hu-HU" sz="2000" dirty="0">
                <a:latin typeface="Arial" panose="020B0604020202020204" pitchFamily="34" charset="0"/>
                <a:cs typeface="Arial" panose="020B0604020202020204" pitchFamily="34" charset="0"/>
              </a:rPr>
              <a:t> </a:t>
            </a:r>
            <a:r>
              <a:rPr lang="hu-HU" altLang="hu-HU" sz="2000" dirty="0">
                <a:latin typeface="Arial" panose="020B0604020202020204" pitchFamily="34" charset="0"/>
                <a:cs typeface="Arial" panose="020B0604020202020204" pitchFamily="34" charset="0"/>
              </a:rPr>
              <a:t>vírusos fertőzés,</a:t>
            </a:r>
            <a:endParaRPr lang="de-DE" altLang="hu-HU" sz="2000" dirty="0">
              <a:latin typeface="Arial" panose="020B0604020202020204" pitchFamily="34" charset="0"/>
              <a:cs typeface="Arial" panose="020B0604020202020204" pitchFamily="34" charset="0"/>
            </a:endParaRPr>
          </a:p>
          <a:p>
            <a:pPr eaLnBrk="1" hangingPunct="1">
              <a:lnSpc>
                <a:spcPct val="120000"/>
              </a:lnSpc>
              <a:spcBef>
                <a:spcPct val="50000"/>
              </a:spcBef>
              <a:buFont typeface="Wingdings" pitchFamily="2" charset="2"/>
              <a:buChar char="Ø"/>
            </a:pPr>
            <a:r>
              <a:rPr lang="de-DE" altLang="hu-HU" sz="2000" dirty="0">
                <a:latin typeface="Arial" panose="020B0604020202020204" pitchFamily="34" charset="0"/>
                <a:cs typeface="Arial" panose="020B0604020202020204" pitchFamily="34" charset="0"/>
              </a:rPr>
              <a:t> </a:t>
            </a:r>
            <a:r>
              <a:rPr lang="hu-HU" altLang="hu-HU" sz="2000" dirty="0">
                <a:latin typeface="Arial" panose="020B0604020202020204" pitchFamily="34" charset="0"/>
                <a:cs typeface="Arial" panose="020B0604020202020204" pitchFamily="34" charset="0"/>
              </a:rPr>
              <a:t>daganatos betegségek,</a:t>
            </a:r>
            <a:endParaRPr lang="de-DE" altLang="hu-HU" sz="2000" dirty="0">
              <a:latin typeface="Arial" panose="020B0604020202020204" pitchFamily="34" charset="0"/>
              <a:cs typeface="Arial" panose="020B0604020202020204" pitchFamily="34" charset="0"/>
            </a:endParaRPr>
          </a:p>
          <a:p>
            <a:pPr eaLnBrk="1" hangingPunct="1">
              <a:lnSpc>
                <a:spcPct val="120000"/>
              </a:lnSpc>
              <a:spcBef>
                <a:spcPct val="50000"/>
              </a:spcBef>
              <a:buFont typeface="Wingdings" pitchFamily="2" charset="2"/>
              <a:buChar char="Ø"/>
            </a:pPr>
            <a:r>
              <a:rPr lang="de-DE" altLang="hu-HU" sz="2000" dirty="0">
                <a:latin typeface="Arial" panose="020B0604020202020204" pitchFamily="34" charset="0"/>
                <a:cs typeface="Arial" panose="020B0604020202020204" pitchFamily="34" charset="0"/>
              </a:rPr>
              <a:t> </a:t>
            </a:r>
            <a:r>
              <a:rPr lang="hu-HU" altLang="hu-HU" sz="2000" dirty="0">
                <a:latin typeface="Arial" panose="020B0604020202020204" pitchFamily="34" charset="0"/>
                <a:cs typeface="Arial" panose="020B0604020202020204" pitchFamily="34" charset="0"/>
              </a:rPr>
              <a:t>autoimmun betegségek,</a:t>
            </a:r>
            <a:endParaRPr lang="de-DE" altLang="hu-HU" sz="2000" dirty="0">
              <a:latin typeface="Arial" panose="020B0604020202020204" pitchFamily="34" charset="0"/>
              <a:cs typeface="Arial" panose="020B0604020202020204" pitchFamily="34" charset="0"/>
            </a:endParaRPr>
          </a:p>
          <a:p>
            <a:pPr eaLnBrk="1" hangingPunct="1">
              <a:lnSpc>
                <a:spcPct val="120000"/>
              </a:lnSpc>
              <a:spcBef>
                <a:spcPct val="50000"/>
              </a:spcBef>
              <a:buFont typeface="Wingdings" pitchFamily="2" charset="2"/>
              <a:buChar char="Ø"/>
            </a:pPr>
            <a:r>
              <a:rPr lang="de-DE" altLang="hu-HU" sz="2000" dirty="0">
                <a:latin typeface="Arial" panose="020B0604020202020204" pitchFamily="34" charset="0"/>
                <a:cs typeface="Arial" panose="020B0604020202020204" pitchFamily="34" charset="0"/>
              </a:rPr>
              <a:t> </a:t>
            </a:r>
            <a:r>
              <a:rPr lang="hu-HU" altLang="hu-HU" sz="2000" dirty="0">
                <a:latin typeface="Arial" panose="020B0604020202020204" pitchFamily="34" charset="0"/>
                <a:cs typeface="Arial" panose="020B0604020202020204" pitchFamily="34" charset="0"/>
              </a:rPr>
              <a:t>gyógyszerhatás.</a:t>
            </a:r>
          </a:p>
        </p:txBody>
      </p:sp>
      <p:sp>
        <p:nvSpPr>
          <p:cNvPr id="10" name="Text Box 5"/>
          <p:cNvSpPr txBox="1">
            <a:spLocks noChangeArrowheads="1"/>
          </p:cNvSpPr>
          <p:nvPr/>
        </p:nvSpPr>
        <p:spPr bwMode="auto">
          <a:xfrm>
            <a:off x="258122" y="269121"/>
            <a:ext cx="4038600" cy="461665"/>
          </a:xfrm>
          <a:prstGeom prst="rect">
            <a:avLst/>
          </a:prstGeom>
          <a:noFill/>
          <a:ln w="9525">
            <a:noFill/>
            <a:miter lim="800000"/>
            <a:headEnd/>
            <a:tailEnd/>
          </a:ln>
          <a:effectLst/>
        </p:spPr>
        <p:txBody>
          <a:bodyPr>
            <a:spAutoFit/>
          </a:bodyPr>
          <a:lstStyle/>
          <a:p>
            <a:pPr eaLnBrk="0" hangingPunct="0">
              <a:spcBef>
                <a:spcPct val="50000"/>
              </a:spcBef>
              <a:defRPr/>
            </a:pPr>
            <a:r>
              <a:rPr lang="hu-HU" sz="2400" b="1" dirty="0">
                <a:latin typeface="Arial" panose="020B0604020202020204" pitchFamily="34" charset="0"/>
                <a:cs typeface="Arial" panose="020B0604020202020204" pitchFamily="34" charset="0"/>
              </a:rPr>
              <a:t>Differenciáldiagnózis</a:t>
            </a:r>
            <a:endParaRPr lang="de-DE" sz="2400" b="1" dirty="0">
              <a:latin typeface="Arial" panose="020B0604020202020204" pitchFamily="34" charset="0"/>
              <a:cs typeface="Arial" panose="020B0604020202020204" pitchFamily="34" charset="0"/>
            </a:endParaRPr>
          </a:p>
        </p:txBody>
      </p:sp>
      <p:sp>
        <p:nvSpPr>
          <p:cNvPr id="11" name="Rectangle 6"/>
          <p:cNvSpPr>
            <a:spLocks noChangeArrowheads="1"/>
          </p:cNvSpPr>
          <p:nvPr/>
        </p:nvSpPr>
        <p:spPr bwMode="auto">
          <a:xfrm>
            <a:off x="1709737" y="5965681"/>
            <a:ext cx="5508625" cy="539750"/>
          </a:xfrm>
          <a:prstGeom prst="rect">
            <a:avLst/>
          </a:prstGeom>
          <a:solidFill>
            <a:srgbClr val="FFCC99"/>
          </a:solidFill>
          <a:ln w="9525">
            <a:solidFill>
              <a:schemeClr val="tx1"/>
            </a:solidFill>
            <a:miter lim="800000"/>
            <a:headEnd/>
            <a:tailEnd/>
          </a:ln>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20000"/>
              </a:lnSpc>
              <a:spcBef>
                <a:spcPct val="50000"/>
              </a:spcBef>
              <a:buFont typeface="Wingdings" pitchFamily="2" charset="2"/>
              <a:buNone/>
            </a:pPr>
            <a:r>
              <a:rPr lang="hu-HU" altLang="hu-HU" sz="2400" b="1" dirty="0">
                <a:solidFill>
                  <a:srgbClr val="FF0000"/>
                </a:solidFill>
              </a:rPr>
              <a:t>Az orvosi vizsgálat nélkülözhetetlen!</a:t>
            </a:r>
            <a:endParaRPr lang="de-DE" altLang="hu-HU" sz="2400" b="1" dirty="0">
              <a:solidFill>
                <a:srgbClr val="FF0000"/>
              </a:solidFill>
            </a:endParaRPr>
          </a:p>
        </p:txBody>
      </p:sp>
    </p:spTree>
    <p:extLst>
      <p:ext uri="{BB962C8B-B14F-4D97-AF65-F5344CB8AC3E}">
        <p14:creationId xmlns:p14="http://schemas.microsoft.com/office/powerpoint/2010/main" val="2719324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27531" y="306871"/>
            <a:ext cx="8229600" cy="1143000"/>
          </a:xfrm>
        </p:spPr>
        <p:txBody>
          <a:bodyPr>
            <a:normAutofit/>
          </a:bodyPr>
          <a:lstStyle/>
          <a:p>
            <a:pPr algn="l"/>
            <a:r>
              <a:rPr lang="hu-HU" sz="2400" b="1" dirty="0">
                <a:latin typeface="Arial" panose="020B0604020202020204" pitchFamily="34" charset="0"/>
                <a:cs typeface="Arial" panose="020B0604020202020204" pitchFamily="34" charset="0"/>
              </a:rPr>
              <a:t>Gyász vs. Depresszió</a:t>
            </a:r>
          </a:p>
        </p:txBody>
      </p:sp>
      <p:sp>
        <p:nvSpPr>
          <p:cNvPr id="3" name="Szövegdoboz 2"/>
          <p:cNvSpPr txBox="1"/>
          <p:nvPr/>
        </p:nvSpPr>
        <p:spPr>
          <a:xfrm>
            <a:off x="8172400" y="764704"/>
            <a:ext cx="184731" cy="369332"/>
          </a:xfrm>
          <a:prstGeom prst="rect">
            <a:avLst/>
          </a:prstGeom>
          <a:noFill/>
        </p:spPr>
        <p:txBody>
          <a:bodyPr wrap="none" rtlCol="0">
            <a:spAutoFit/>
          </a:bodyPr>
          <a:lstStyle/>
          <a:p>
            <a:endParaRPr lang="hu-HU" dirty="0"/>
          </a:p>
        </p:txBody>
      </p:sp>
      <p:graphicFrame>
        <p:nvGraphicFramePr>
          <p:cNvPr id="5" name="Tartalom helye 4"/>
          <p:cNvGraphicFramePr>
            <a:graphicFrameLocks noGrp="1"/>
          </p:cNvGraphicFramePr>
          <p:nvPr>
            <p:ph idx="1"/>
            <p:extLst>
              <p:ext uri="{D42A27DB-BD31-4B8C-83A1-F6EECF244321}">
                <p14:modId xmlns:p14="http://schemas.microsoft.com/office/powerpoint/2010/main" val="3435040306"/>
              </p:ext>
            </p:extLst>
          </p:nvPr>
        </p:nvGraphicFramePr>
        <p:xfrm>
          <a:off x="103238" y="1765705"/>
          <a:ext cx="8908026" cy="5105400"/>
        </p:xfrm>
        <a:graphic>
          <a:graphicData uri="http://schemas.openxmlformats.org/drawingml/2006/table">
            <a:tbl>
              <a:tblPr firstRow="1" bandRow="1">
                <a:tableStyleId>{21E4AEA4-8DFA-4A89-87EB-49C32662AFE0}</a:tableStyleId>
              </a:tblPr>
              <a:tblGrid>
                <a:gridCol w="4454013">
                  <a:extLst>
                    <a:ext uri="{9D8B030D-6E8A-4147-A177-3AD203B41FA5}">
                      <a16:colId xmlns:a16="http://schemas.microsoft.com/office/drawing/2014/main" xmlns="" val="20000"/>
                    </a:ext>
                  </a:extLst>
                </a:gridCol>
                <a:gridCol w="4454013">
                  <a:extLst>
                    <a:ext uri="{9D8B030D-6E8A-4147-A177-3AD203B41FA5}">
                      <a16:colId xmlns:a16="http://schemas.microsoft.com/office/drawing/2014/main" xmlns="" val="20001"/>
                    </a:ext>
                  </a:extLst>
                </a:gridCol>
              </a:tblGrid>
              <a:tr h="436585">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hu-HU" altLang="hu-HU" sz="2500" u="none" strike="noStrike" cap="none" normalizeH="0" baseline="0" dirty="0">
                          <a:ln>
                            <a:noFill/>
                          </a:ln>
                          <a:effectLst/>
                        </a:rPr>
                        <a:t>Gyász</a:t>
                      </a:r>
                      <a:endParaRPr kumimoji="0" lang="hu-HU" altLang="hu-HU" sz="2500" b="1" i="0" u="none" strike="noStrike" cap="none" normalizeH="0" baseline="0" dirty="0">
                        <a:ln>
                          <a:noFill/>
                        </a:ln>
                        <a:solidFill>
                          <a:schemeClr val="tx1"/>
                        </a:solidFill>
                        <a:effectLst/>
                        <a:latin typeface="Times New Roman" pitchFamily="18" charset="0"/>
                      </a:endParaRPr>
                    </a:p>
                  </a:txBody>
                  <a:tcPr horzOverflow="overflow"/>
                </a:tc>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hu-HU" altLang="hu-HU" sz="2500" u="none" strike="noStrike" cap="none" normalizeH="0" baseline="0" dirty="0">
                          <a:ln>
                            <a:noFill/>
                          </a:ln>
                          <a:effectLst/>
                        </a:rPr>
                        <a:t>Depresszió</a:t>
                      </a:r>
                      <a:endParaRPr kumimoji="0" lang="hu-HU" altLang="hu-HU" sz="2500" b="1" i="0" u="none" strike="noStrike" cap="none" normalizeH="0" baseline="0" dirty="0">
                        <a:ln>
                          <a:noFill/>
                        </a:ln>
                        <a:solidFill>
                          <a:schemeClr val="tx1"/>
                        </a:solidFill>
                        <a:effectLst/>
                        <a:latin typeface="Times New Roman" pitchFamily="18" charset="0"/>
                      </a:endParaRPr>
                    </a:p>
                  </a:txBody>
                  <a:tcPr horzOverflow="overflow"/>
                </a:tc>
                <a:extLst>
                  <a:ext uri="{0D108BD9-81ED-4DB2-BD59-A6C34878D82A}">
                    <a16:rowId xmlns:a16="http://schemas.microsoft.com/office/drawing/2014/main" xmlns="" val="10000"/>
                  </a:ext>
                </a:extLst>
              </a:tr>
              <a:tr h="985837">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Sírás, testsúlyvesztés, csökkent libidó, szociális visszahúzódás, </a:t>
                      </a:r>
                      <a:r>
                        <a:rPr kumimoji="0" lang="hu-HU" altLang="hu-HU" sz="1600" u="none" strike="noStrike" cap="none" normalizeH="0" baseline="0" dirty="0" err="1">
                          <a:ln>
                            <a:noFill/>
                          </a:ln>
                          <a:effectLst/>
                          <a:latin typeface="Arial" panose="020B0604020202020204" pitchFamily="34" charset="0"/>
                          <a:cs typeface="Arial" panose="020B0604020202020204" pitchFamily="34" charset="0"/>
                        </a:rPr>
                        <a:t>insomnia</a:t>
                      </a:r>
                      <a:r>
                        <a:rPr kumimoji="0" lang="hu-HU" altLang="hu-HU" sz="1600" u="none" strike="noStrike" cap="none" normalizeH="0" baseline="0" dirty="0">
                          <a:ln>
                            <a:noFill/>
                          </a:ln>
                          <a:effectLst/>
                          <a:latin typeface="Arial" panose="020B0604020202020204" pitchFamily="34" charset="0"/>
                          <a:cs typeface="Arial" panose="020B0604020202020204" pitchFamily="34" charset="0"/>
                        </a:rPr>
                        <a:t>, a koncentrálóképesség és a figyelem csökkenése </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Hasonló tünetek</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extLst>
                  <a:ext uri="{0D108BD9-81ED-4DB2-BD59-A6C34878D82A}">
                    <a16:rowId xmlns:a16="http://schemas.microsoft.com/office/drawing/2014/main" xmlns="" val="10001"/>
                  </a:ext>
                </a:extLst>
              </a:tr>
              <a:tr h="760503">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Az önvád, ha van, az elhunyttal való bánásmódra irányul, nincs általános értéktelenség érzés</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Az </a:t>
                      </a:r>
                      <a:r>
                        <a:rPr kumimoji="0" lang="hu-HU" altLang="hu-HU" sz="1600" u="none" strike="noStrike" cap="none" normalizeH="0" baseline="0" dirty="0" err="1">
                          <a:ln>
                            <a:noFill/>
                          </a:ln>
                          <a:effectLst/>
                          <a:latin typeface="Arial" panose="020B0604020202020204" pitchFamily="34" charset="0"/>
                          <a:cs typeface="Arial" panose="020B0604020202020204" pitchFamily="34" charset="0"/>
                        </a:rPr>
                        <a:t>önvádlás</a:t>
                      </a:r>
                      <a:r>
                        <a:rPr kumimoji="0" lang="hu-HU" altLang="hu-HU" sz="1600" u="none" strike="noStrike" cap="none" normalizeH="0" baseline="0" dirty="0">
                          <a:ln>
                            <a:noFill/>
                          </a:ln>
                          <a:effectLst/>
                          <a:latin typeface="Arial" panose="020B0604020202020204" pitchFamily="34" charset="0"/>
                          <a:cs typeface="Arial" panose="020B0604020202020204" pitchFamily="34" charset="0"/>
                        </a:rPr>
                        <a:t> széleskörű, az egyén azt gondolja, hogy ő egészében rossz vagy értéktelen </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extLst>
                  <a:ext uri="{0D108BD9-81ED-4DB2-BD59-A6C34878D82A}">
                    <a16:rowId xmlns:a16="http://schemas.microsoft.com/office/drawing/2014/main" xmlns="" val="10002"/>
                  </a:ext>
                </a:extLst>
              </a:tr>
              <a:tr h="535168">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A környezet empátiát, szimpátiát tanúsít </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Gyakran ingerültséget, bosszúságot kelt az interperszonális kapcsolatokban </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extLst>
                  <a:ext uri="{0D108BD9-81ED-4DB2-BD59-A6C34878D82A}">
                    <a16:rowId xmlns:a16="http://schemas.microsoft.com/office/drawing/2014/main" xmlns="" val="10003"/>
                  </a:ext>
                </a:extLst>
              </a:tr>
              <a:tr h="535168">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Az idő </a:t>
                      </a:r>
                      <a:r>
                        <a:rPr kumimoji="0" lang="hu-HU" altLang="hu-HU" sz="1600" u="none" strike="noStrike" cap="none" normalizeH="0" baseline="0" dirty="0" err="1">
                          <a:ln>
                            <a:noFill/>
                          </a:ln>
                          <a:effectLst/>
                          <a:latin typeface="Arial" panose="020B0604020202020204" pitchFamily="34" charset="0"/>
                          <a:cs typeface="Arial" panose="020B0604020202020204" pitchFamily="34" charset="0"/>
                        </a:rPr>
                        <a:t>előrehaladtával</a:t>
                      </a:r>
                      <a:r>
                        <a:rPr kumimoji="0" lang="hu-HU" altLang="hu-HU" sz="1600" u="none" strike="noStrike" cap="none" normalizeH="0" baseline="0" dirty="0">
                          <a:ln>
                            <a:noFill/>
                          </a:ln>
                          <a:effectLst/>
                          <a:latin typeface="Arial" panose="020B0604020202020204" pitchFamily="34" charset="0"/>
                          <a:cs typeface="Arial" panose="020B0604020202020204" pitchFamily="34" charset="0"/>
                        </a:rPr>
                        <a:t> a tünetek csökkennek. </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A tünetek nem csökkennek, hanem egyre súlyosabbá válnak.</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extLst>
                  <a:ext uri="{0D108BD9-81ED-4DB2-BD59-A6C34878D82A}">
                    <a16:rowId xmlns:a16="http://schemas.microsoft.com/office/drawing/2014/main" xmlns="" val="10004"/>
                  </a:ext>
                </a:extLst>
              </a:tr>
              <a:tr h="3117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Öngyilkossági gondolatok ritkák.</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Öngyilkossági gondolatok gyakoriak.</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extLst>
                  <a:ext uri="{0D108BD9-81ED-4DB2-BD59-A6C34878D82A}">
                    <a16:rowId xmlns:a16="http://schemas.microsoft.com/office/drawing/2014/main" xmlns="" val="10005"/>
                  </a:ext>
                </a:extLst>
              </a:tr>
              <a:tr h="311719">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Fokozott fogékonyság testi betegségekre</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Fokozott fogékonyság testi betegségekre</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extLst>
                  <a:ext uri="{0D108BD9-81ED-4DB2-BD59-A6C34878D82A}">
                    <a16:rowId xmlns:a16="http://schemas.microsoft.com/office/drawing/2014/main" xmlns="" val="10006"/>
                  </a:ext>
                </a:extLst>
              </a:tr>
              <a:tr h="535168">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Megnyugtatásra, biztatásra reagál, szociális kapcsolatokba bevonható </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a:ln>
                            <a:noFill/>
                          </a:ln>
                          <a:effectLst/>
                          <a:latin typeface="Arial" panose="020B0604020202020204" pitchFamily="34" charset="0"/>
                          <a:cs typeface="Arial" panose="020B0604020202020204" pitchFamily="34" charset="0"/>
                        </a:rPr>
                        <a:t>Megnyugtatásra, biztatásra nem reagál, a szociális kapcsolatoktól elzárkózik </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extLst>
                  <a:ext uri="{0D108BD9-81ED-4DB2-BD59-A6C34878D82A}">
                    <a16:rowId xmlns:a16="http://schemas.microsoft.com/office/drawing/2014/main" xmlns="" val="10007"/>
                  </a:ext>
                </a:extLst>
              </a:tr>
              <a:tr h="311719">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err="1">
                          <a:ln>
                            <a:noFill/>
                          </a:ln>
                          <a:effectLst/>
                          <a:latin typeface="Arial" panose="020B0604020202020204" pitchFamily="34" charset="0"/>
                          <a:cs typeface="Arial" panose="020B0604020202020204" pitchFamily="34" charset="0"/>
                        </a:rPr>
                        <a:t>Antidepresszívumok</a:t>
                      </a:r>
                      <a:r>
                        <a:rPr kumimoji="0" lang="hu-HU" altLang="hu-HU" sz="1600" u="none" strike="noStrike" cap="none" normalizeH="0" baseline="0" dirty="0">
                          <a:ln>
                            <a:noFill/>
                          </a:ln>
                          <a:effectLst/>
                          <a:latin typeface="Arial" panose="020B0604020202020204" pitchFamily="34" charset="0"/>
                          <a:cs typeface="Arial" panose="020B0604020202020204" pitchFamily="34" charset="0"/>
                        </a:rPr>
                        <a:t> nem segítenek</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tc>
                  <a:txBody>
                    <a:bodyPr/>
                    <a:lstStyle>
                      <a:lvl1pPr>
                        <a:spcBef>
                          <a:spcPct val="20000"/>
                        </a:spcBef>
                        <a:defRPr sz="2800">
                          <a:solidFill>
                            <a:schemeClr val="tx1"/>
                          </a:solidFill>
                          <a:latin typeface="Times New Roman" pitchFamily="18" charset="0"/>
                        </a:defRPr>
                      </a:lvl1pPr>
                      <a:lvl2pPr>
                        <a:spcBef>
                          <a:spcPct val="20000"/>
                        </a:spcBef>
                        <a:defRPr sz="2400">
                          <a:solidFill>
                            <a:schemeClr val="tx1"/>
                          </a:solidFill>
                          <a:latin typeface="Times New Roman" pitchFamily="18" charset="0"/>
                        </a:defRPr>
                      </a:lvl2pPr>
                      <a:lvl3pPr>
                        <a:spcBef>
                          <a:spcPct val="20000"/>
                        </a:spcBef>
                        <a:defRPr sz="2000">
                          <a:solidFill>
                            <a:schemeClr val="tx1"/>
                          </a:solidFill>
                          <a:latin typeface="Times New Roman" pitchFamily="18" charset="0"/>
                        </a:defRPr>
                      </a:lvl3pPr>
                      <a:lvl4pPr>
                        <a:spcBef>
                          <a:spcPct val="20000"/>
                        </a:spcBef>
                        <a:defRPr>
                          <a:solidFill>
                            <a:schemeClr val="tx1"/>
                          </a:solidFill>
                          <a:latin typeface="Times New Roman" pitchFamily="18" charset="0"/>
                        </a:defRPr>
                      </a:lvl4pPr>
                      <a:lvl5pPr>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hu-HU" altLang="hu-HU" sz="1600" u="none" strike="noStrike" cap="none" normalizeH="0" baseline="0" dirty="0" err="1">
                          <a:ln>
                            <a:noFill/>
                          </a:ln>
                          <a:effectLst/>
                          <a:latin typeface="Arial" panose="020B0604020202020204" pitchFamily="34" charset="0"/>
                          <a:cs typeface="Arial" panose="020B0604020202020204" pitchFamily="34" charset="0"/>
                        </a:rPr>
                        <a:t>Antidepresszívumok</a:t>
                      </a:r>
                      <a:r>
                        <a:rPr kumimoji="0" lang="hu-HU" altLang="hu-HU" sz="1600" u="none" strike="noStrike" cap="none" normalizeH="0" baseline="0" dirty="0">
                          <a:ln>
                            <a:noFill/>
                          </a:ln>
                          <a:effectLst/>
                          <a:latin typeface="Arial" panose="020B0604020202020204" pitchFamily="34" charset="0"/>
                          <a:cs typeface="Arial" panose="020B0604020202020204" pitchFamily="34" charset="0"/>
                        </a:rPr>
                        <a:t> segítenek</a:t>
                      </a:r>
                      <a:endParaRPr kumimoji="0" lang="hu-HU" altLang="hu-HU"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2116320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ím 1"/>
          <p:cNvSpPr>
            <a:spLocks noGrp="1"/>
          </p:cNvSpPr>
          <p:nvPr>
            <p:ph type="title"/>
          </p:nvPr>
        </p:nvSpPr>
        <p:spPr>
          <a:xfrm>
            <a:off x="167063" y="365123"/>
            <a:ext cx="8121531" cy="1143000"/>
          </a:xfrm>
        </p:spPr>
        <p:txBody>
          <a:bodyPr>
            <a:normAutofit/>
          </a:bodyPr>
          <a:lstStyle/>
          <a:p>
            <a:pPr algn="l"/>
            <a:r>
              <a:rPr lang="hu-HU" altLang="hu-HU" sz="2400" b="1" dirty="0">
                <a:solidFill>
                  <a:schemeClr val="tx1"/>
                </a:solidFill>
                <a:latin typeface="Arial" panose="020B0604020202020204" pitchFamily="34" charset="0"/>
                <a:cs typeface="Arial" panose="020B0604020202020204" pitchFamily="34" charset="0"/>
              </a:rPr>
              <a:t>Klinikai megjelenés</a:t>
            </a:r>
            <a:endParaRPr lang="hu-HU" sz="2400" b="1" dirty="0">
              <a:latin typeface="Arial" panose="020B0604020202020204" pitchFamily="34" charset="0"/>
              <a:cs typeface="Arial" panose="020B0604020202020204" pitchFamily="34" charset="0"/>
            </a:endParaRPr>
          </a:p>
        </p:txBody>
      </p:sp>
      <p:sp>
        <p:nvSpPr>
          <p:cNvPr id="4" name="Rectangle 2"/>
          <p:cNvSpPr>
            <a:spLocks noGrp="1" noChangeArrowheads="1"/>
          </p:cNvSpPr>
          <p:nvPr>
            <p:ph idx="1"/>
          </p:nvPr>
        </p:nvSpPr>
        <p:spPr bwMode="auto">
          <a:xfrm>
            <a:off x="323528" y="1731142"/>
            <a:ext cx="8229600" cy="401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ts val="600"/>
              </a:spcBef>
              <a:buFont typeface="Wingdings" pitchFamily="2" charset="2"/>
              <a:buNone/>
            </a:pPr>
            <a:r>
              <a:rPr lang="hu-HU" altLang="hu-HU" sz="2000" b="0" dirty="0">
                <a:solidFill>
                  <a:schemeClr val="tx1"/>
                </a:solidFill>
                <a:latin typeface="Arial" panose="020B0604020202020204" pitchFamily="34" charset="0"/>
                <a:cs typeface="Arial" panose="020B0604020202020204" pitchFamily="34" charset="0"/>
              </a:rPr>
              <a:t>Attól függően, hogy mely tünetek állnak előtérben, különféle szindrómákat különíthetünk el</a:t>
            </a:r>
            <a:r>
              <a:rPr lang="de-DE" altLang="hu-HU" sz="2000" b="0" dirty="0">
                <a:solidFill>
                  <a:schemeClr val="tx1"/>
                </a:solidFill>
                <a:latin typeface="Arial" panose="020B0604020202020204" pitchFamily="34" charset="0"/>
                <a:cs typeface="Arial" panose="020B0604020202020204" pitchFamily="34" charset="0"/>
              </a:rPr>
              <a:t>: </a:t>
            </a:r>
          </a:p>
          <a:p>
            <a:pPr>
              <a:lnSpc>
                <a:spcPct val="150000"/>
              </a:lnSpc>
              <a:spcBef>
                <a:spcPts val="600"/>
              </a:spcBef>
              <a:buFont typeface="Wingdings" pitchFamily="2" charset="2"/>
              <a:buChar char="Ø"/>
            </a:pPr>
            <a:r>
              <a:rPr lang="hu-HU" altLang="hu-HU" sz="2000" b="0" dirty="0">
                <a:solidFill>
                  <a:schemeClr val="tx1"/>
                </a:solidFill>
                <a:latin typeface="Arial" panose="020B0604020202020204" pitchFamily="34" charset="0"/>
                <a:cs typeface="Arial" panose="020B0604020202020204" pitchFamily="34" charset="0"/>
              </a:rPr>
              <a:t>Kevert szorongásos depressziós zavar</a:t>
            </a:r>
          </a:p>
          <a:p>
            <a:pPr>
              <a:lnSpc>
                <a:spcPct val="150000"/>
              </a:lnSpc>
              <a:spcBef>
                <a:spcPts val="600"/>
              </a:spcBef>
              <a:buFont typeface="Wingdings" pitchFamily="2" charset="2"/>
              <a:buChar char="Ø"/>
            </a:pPr>
            <a:r>
              <a:rPr lang="de-DE" altLang="hu-HU" sz="2000" b="0" dirty="0">
                <a:solidFill>
                  <a:schemeClr val="tx1"/>
                </a:solidFill>
                <a:latin typeface="Arial" panose="020B0604020202020204" pitchFamily="34" charset="0"/>
                <a:cs typeface="Arial" panose="020B0604020202020204" pitchFamily="34" charset="0"/>
              </a:rPr>
              <a:t> Retard</a:t>
            </a:r>
            <a:r>
              <a:rPr lang="hu-HU" altLang="hu-HU" sz="2000" b="0" dirty="0">
                <a:solidFill>
                  <a:schemeClr val="tx1"/>
                </a:solidFill>
                <a:latin typeface="Arial" panose="020B0604020202020204" pitchFamily="34" charset="0"/>
                <a:cs typeface="Arial" panose="020B0604020202020204" pitchFamily="34" charset="0"/>
              </a:rPr>
              <a:t>ált</a:t>
            </a:r>
            <a:r>
              <a:rPr lang="de-DE" altLang="hu-HU" sz="2000" b="0" dirty="0">
                <a:solidFill>
                  <a:schemeClr val="tx1"/>
                </a:solidFill>
                <a:latin typeface="Arial" panose="020B0604020202020204" pitchFamily="34" charset="0"/>
                <a:cs typeface="Arial" panose="020B0604020202020204" pitchFamily="34" charset="0"/>
              </a:rPr>
              <a:t> </a:t>
            </a:r>
            <a:r>
              <a:rPr lang="de-DE" altLang="hu-HU" sz="2000" b="0" dirty="0" err="1">
                <a:solidFill>
                  <a:schemeClr val="tx1"/>
                </a:solidFill>
                <a:latin typeface="Arial" panose="020B0604020202020204" pitchFamily="34" charset="0"/>
                <a:cs typeface="Arial" panose="020B0604020202020204" pitchFamily="34" charset="0"/>
              </a:rPr>
              <a:t>depress</a:t>
            </a:r>
            <a:r>
              <a:rPr lang="hu-HU" altLang="hu-HU" sz="2000" b="0" dirty="0" err="1">
                <a:solidFill>
                  <a:schemeClr val="tx1"/>
                </a:solidFill>
                <a:latin typeface="Arial" panose="020B0604020202020204" pitchFamily="34" charset="0"/>
                <a:cs typeface="Arial" panose="020B0604020202020204" pitchFamily="34" charset="0"/>
              </a:rPr>
              <a:t>zió</a:t>
            </a:r>
            <a:endParaRPr lang="de-DE" altLang="hu-HU" sz="2000" b="0" dirty="0">
              <a:solidFill>
                <a:schemeClr val="tx1"/>
              </a:solidFill>
              <a:latin typeface="Arial" panose="020B0604020202020204" pitchFamily="34" charset="0"/>
              <a:cs typeface="Arial" panose="020B0604020202020204" pitchFamily="34" charset="0"/>
            </a:endParaRPr>
          </a:p>
          <a:p>
            <a:pPr>
              <a:spcBef>
                <a:spcPts val="600"/>
              </a:spcBef>
              <a:buFont typeface="Wingdings" pitchFamily="2" charset="2"/>
              <a:buChar char="Ø"/>
            </a:pPr>
            <a:r>
              <a:rPr lang="de-DE" altLang="hu-HU" sz="2000" b="0" dirty="0">
                <a:solidFill>
                  <a:schemeClr val="tx1"/>
                </a:solidFill>
                <a:latin typeface="Arial" panose="020B0604020202020204" pitchFamily="34" charset="0"/>
                <a:cs typeface="Arial" panose="020B0604020202020204" pitchFamily="34" charset="0"/>
              </a:rPr>
              <a:t> </a:t>
            </a:r>
            <a:r>
              <a:rPr lang="de-DE" altLang="hu-HU" sz="2000" b="0" dirty="0" err="1">
                <a:solidFill>
                  <a:schemeClr val="tx1"/>
                </a:solidFill>
                <a:latin typeface="Arial" panose="020B0604020202020204" pitchFamily="34" charset="0"/>
                <a:cs typeface="Arial" panose="020B0604020202020204" pitchFamily="34" charset="0"/>
              </a:rPr>
              <a:t>Agit</a:t>
            </a:r>
            <a:r>
              <a:rPr lang="hu-HU" altLang="hu-HU" sz="2000" b="0" dirty="0">
                <a:solidFill>
                  <a:schemeClr val="tx1"/>
                </a:solidFill>
                <a:latin typeface="Arial" panose="020B0604020202020204" pitchFamily="34" charset="0"/>
                <a:cs typeface="Arial" panose="020B0604020202020204" pitchFamily="34" charset="0"/>
              </a:rPr>
              <a:t>ált </a:t>
            </a:r>
            <a:r>
              <a:rPr lang="de-DE" altLang="hu-HU" sz="2000" b="0" dirty="0" err="1">
                <a:solidFill>
                  <a:schemeClr val="tx1"/>
                </a:solidFill>
                <a:latin typeface="Arial" panose="020B0604020202020204" pitchFamily="34" charset="0"/>
                <a:cs typeface="Arial" panose="020B0604020202020204" pitchFamily="34" charset="0"/>
              </a:rPr>
              <a:t>depress</a:t>
            </a:r>
            <a:r>
              <a:rPr lang="hu-HU" altLang="hu-HU" sz="2000" b="0" dirty="0" err="1">
                <a:solidFill>
                  <a:schemeClr val="tx1"/>
                </a:solidFill>
                <a:latin typeface="Arial" panose="020B0604020202020204" pitchFamily="34" charset="0"/>
                <a:cs typeface="Arial" panose="020B0604020202020204" pitchFamily="34" charset="0"/>
              </a:rPr>
              <a:t>zió</a:t>
            </a:r>
            <a:endParaRPr lang="de-DE" altLang="hu-HU" sz="2000" b="0" dirty="0">
              <a:solidFill>
                <a:schemeClr val="tx1"/>
              </a:solidFill>
              <a:latin typeface="Arial" panose="020B0604020202020204" pitchFamily="34" charset="0"/>
              <a:cs typeface="Arial" panose="020B0604020202020204" pitchFamily="34" charset="0"/>
            </a:endParaRPr>
          </a:p>
          <a:p>
            <a:pPr>
              <a:spcBef>
                <a:spcPts val="600"/>
              </a:spcBef>
              <a:buFont typeface="Wingdings" pitchFamily="2" charset="2"/>
              <a:buChar char="Ø"/>
            </a:pPr>
            <a:r>
              <a:rPr lang="de-DE" altLang="hu-HU" sz="2000" b="0" dirty="0">
                <a:solidFill>
                  <a:schemeClr val="tx1"/>
                </a:solidFill>
                <a:latin typeface="Arial" panose="020B0604020202020204" pitchFamily="34" charset="0"/>
                <a:cs typeface="Arial" panose="020B0604020202020204" pitchFamily="34" charset="0"/>
              </a:rPr>
              <a:t> </a:t>
            </a:r>
            <a:r>
              <a:rPr lang="hu-HU" altLang="hu-HU" sz="2000" b="0" dirty="0" err="1">
                <a:solidFill>
                  <a:schemeClr val="tx1"/>
                </a:solidFill>
                <a:latin typeface="Arial" panose="020B0604020202020204" pitchFamily="34" charset="0"/>
                <a:cs typeface="Arial" panose="020B0604020202020204" pitchFamily="34" charset="0"/>
              </a:rPr>
              <a:t>Maszkolt</a:t>
            </a:r>
            <a:r>
              <a:rPr lang="hu-HU" altLang="hu-HU" sz="2000" b="0" dirty="0">
                <a:solidFill>
                  <a:schemeClr val="tx1"/>
                </a:solidFill>
                <a:latin typeface="Arial" panose="020B0604020202020204" pitchFamily="34" charset="0"/>
                <a:cs typeface="Arial" panose="020B0604020202020204" pitchFamily="34" charset="0"/>
              </a:rPr>
              <a:t> depresszió (A testi tünetek elfedik, „</a:t>
            </a:r>
            <a:r>
              <a:rPr lang="hu-HU" altLang="hu-HU" sz="2000" b="0" dirty="0" err="1">
                <a:solidFill>
                  <a:schemeClr val="tx1"/>
                </a:solidFill>
                <a:latin typeface="Arial" panose="020B0604020202020204" pitchFamily="34" charset="0"/>
                <a:cs typeface="Arial" panose="020B0604020202020204" pitchFamily="34" charset="0"/>
              </a:rPr>
              <a:t>maszkolják</a:t>
            </a:r>
            <a:r>
              <a:rPr lang="hu-HU" altLang="hu-HU" sz="2000" b="0" dirty="0">
                <a:solidFill>
                  <a:schemeClr val="tx1"/>
                </a:solidFill>
                <a:latin typeface="Arial" panose="020B0604020202020204" pitchFamily="34" charset="0"/>
                <a:cs typeface="Arial" panose="020B0604020202020204" pitchFamily="34" charset="0"/>
              </a:rPr>
              <a:t>” a depressziót)</a:t>
            </a:r>
            <a:endParaRPr lang="de-DE" altLang="hu-HU" sz="2000" b="0" dirty="0">
              <a:solidFill>
                <a:schemeClr val="tx1"/>
              </a:solidFill>
              <a:latin typeface="Arial" panose="020B0604020202020204" pitchFamily="34" charset="0"/>
              <a:cs typeface="Arial" panose="020B0604020202020204" pitchFamily="34" charset="0"/>
            </a:endParaRPr>
          </a:p>
          <a:p>
            <a:pPr>
              <a:spcBef>
                <a:spcPts val="600"/>
              </a:spcBef>
              <a:buFont typeface="Wingdings" pitchFamily="2" charset="2"/>
              <a:buChar char="Ø"/>
            </a:pPr>
            <a:r>
              <a:rPr lang="de-DE" altLang="hu-HU" sz="2000" b="0" dirty="0">
                <a:solidFill>
                  <a:schemeClr val="tx1"/>
                </a:solidFill>
                <a:latin typeface="Arial" panose="020B0604020202020204" pitchFamily="34" charset="0"/>
                <a:cs typeface="Arial" panose="020B0604020202020204" pitchFamily="34" charset="0"/>
              </a:rPr>
              <a:t> </a:t>
            </a:r>
            <a:r>
              <a:rPr lang="de-DE" altLang="hu-HU" sz="2000" b="0" dirty="0" err="1">
                <a:solidFill>
                  <a:schemeClr val="tx1"/>
                </a:solidFill>
                <a:latin typeface="Arial" panose="020B0604020202020204" pitchFamily="34" charset="0"/>
                <a:cs typeface="Arial" panose="020B0604020202020204" pitchFamily="34" charset="0"/>
              </a:rPr>
              <a:t>Ps</a:t>
            </a:r>
            <a:r>
              <a:rPr lang="hu-HU" altLang="hu-HU" sz="2000" b="0" dirty="0" err="1">
                <a:solidFill>
                  <a:schemeClr val="tx1"/>
                </a:solidFill>
                <a:latin typeface="Arial" panose="020B0604020202020204" pitchFamily="34" charset="0"/>
                <a:cs typeface="Arial" panose="020B0604020202020204" pitchFamily="34" charset="0"/>
              </a:rPr>
              <a:t>zi</a:t>
            </a:r>
            <a:r>
              <a:rPr lang="de-DE" altLang="hu-HU" sz="2000" b="0" dirty="0" err="1">
                <a:solidFill>
                  <a:schemeClr val="tx1"/>
                </a:solidFill>
                <a:latin typeface="Arial" panose="020B0604020202020204" pitchFamily="34" charset="0"/>
                <a:cs typeface="Arial" panose="020B0604020202020204" pitchFamily="34" charset="0"/>
              </a:rPr>
              <a:t>choti</a:t>
            </a:r>
            <a:r>
              <a:rPr lang="hu-HU" altLang="hu-HU" sz="2000" b="0" dirty="0" err="1">
                <a:solidFill>
                  <a:schemeClr val="tx1"/>
                </a:solidFill>
                <a:latin typeface="Arial" panose="020B0604020202020204" pitchFamily="34" charset="0"/>
                <a:cs typeface="Arial" panose="020B0604020202020204" pitchFamily="34" charset="0"/>
              </a:rPr>
              <a:t>kus</a:t>
            </a:r>
            <a:r>
              <a:rPr lang="hu-HU" altLang="hu-HU" sz="2000" b="0" dirty="0">
                <a:solidFill>
                  <a:schemeClr val="tx1"/>
                </a:solidFill>
                <a:latin typeface="Arial" panose="020B0604020202020204" pitchFamily="34" charset="0"/>
                <a:cs typeface="Arial" panose="020B0604020202020204" pitchFamily="34" charset="0"/>
              </a:rPr>
              <a:t> tünetekkel</a:t>
            </a:r>
            <a:r>
              <a:rPr lang="de-DE" altLang="hu-HU" sz="2000" b="0" dirty="0">
                <a:solidFill>
                  <a:schemeClr val="tx1"/>
                </a:solidFill>
                <a:latin typeface="Arial" panose="020B0604020202020204" pitchFamily="34" charset="0"/>
                <a:cs typeface="Arial" panose="020B0604020202020204" pitchFamily="34" charset="0"/>
              </a:rPr>
              <a:t> (</a:t>
            </a:r>
            <a:r>
              <a:rPr lang="hu-HU" altLang="hu-HU" sz="2000" b="0" dirty="0">
                <a:solidFill>
                  <a:schemeClr val="tx1"/>
                </a:solidFill>
                <a:latin typeface="Arial" panose="020B0604020202020204" pitchFamily="34" charset="0"/>
                <a:cs typeface="Arial" panose="020B0604020202020204" pitchFamily="34" charset="0"/>
              </a:rPr>
              <a:t>hallucinációk, téveszmék</a:t>
            </a:r>
            <a:r>
              <a:rPr lang="de-DE" altLang="hu-HU" sz="2000" b="0" dirty="0">
                <a:solidFill>
                  <a:schemeClr val="tx1"/>
                </a:solidFill>
                <a:latin typeface="Arial" panose="020B0604020202020204" pitchFamily="34" charset="0"/>
                <a:cs typeface="Arial" panose="020B0604020202020204" pitchFamily="34" charset="0"/>
              </a:rPr>
              <a:t>) </a:t>
            </a:r>
            <a:r>
              <a:rPr lang="hu-HU" altLang="hu-HU" sz="2000" b="0" dirty="0">
                <a:solidFill>
                  <a:schemeClr val="tx1"/>
                </a:solidFill>
                <a:latin typeface="Arial" panose="020B0604020202020204" pitchFamily="34" charset="0"/>
                <a:cs typeface="Arial" panose="020B0604020202020204" pitchFamily="34" charset="0"/>
              </a:rPr>
              <a:t>járó </a:t>
            </a:r>
            <a:r>
              <a:rPr lang="de-DE" altLang="hu-HU" sz="2000" b="0" dirty="0" err="1">
                <a:solidFill>
                  <a:schemeClr val="tx1"/>
                </a:solidFill>
                <a:latin typeface="Arial" panose="020B0604020202020204" pitchFamily="34" charset="0"/>
                <a:cs typeface="Arial" panose="020B0604020202020204" pitchFamily="34" charset="0"/>
              </a:rPr>
              <a:t>depress</a:t>
            </a:r>
            <a:r>
              <a:rPr lang="hu-HU" altLang="hu-HU" sz="2000" b="0" dirty="0" err="1">
                <a:solidFill>
                  <a:schemeClr val="tx1"/>
                </a:solidFill>
                <a:latin typeface="Arial" panose="020B0604020202020204" pitchFamily="34" charset="0"/>
                <a:cs typeface="Arial" panose="020B0604020202020204" pitchFamily="34" charset="0"/>
              </a:rPr>
              <a:t>zió</a:t>
            </a:r>
            <a:endParaRPr lang="hu-HU" altLang="hu-HU" sz="2000" b="0" dirty="0">
              <a:solidFill>
                <a:schemeClr val="tx1"/>
              </a:solidFill>
              <a:latin typeface="Arial" panose="020B0604020202020204" pitchFamily="34" charset="0"/>
              <a:cs typeface="Arial" panose="020B0604020202020204" pitchFamily="34" charset="0"/>
            </a:endParaRPr>
          </a:p>
          <a:p>
            <a:pPr>
              <a:spcBef>
                <a:spcPts val="600"/>
              </a:spcBef>
              <a:buFont typeface="Wingdings" pitchFamily="2" charset="2"/>
              <a:buChar char="Ø"/>
            </a:pPr>
            <a:endParaRPr lang="de-DE" altLang="hu-HU" sz="2000" b="0" dirty="0">
              <a:solidFill>
                <a:schemeClr val="tx1"/>
              </a:solidFill>
              <a:latin typeface="Arial" panose="020B0604020202020204" pitchFamily="34" charset="0"/>
              <a:cs typeface="Arial" panose="020B0604020202020204" pitchFamily="34" charset="0"/>
            </a:endParaRPr>
          </a:p>
          <a:p>
            <a:pPr>
              <a:spcBef>
                <a:spcPts val="600"/>
              </a:spcBef>
              <a:buFont typeface="Wingdings" pitchFamily="2" charset="2"/>
              <a:buNone/>
            </a:pPr>
            <a:r>
              <a:rPr lang="hu-HU" altLang="hu-HU" sz="2000" dirty="0">
                <a:solidFill>
                  <a:schemeClr val="tx1"/>
                </a:solidFill>
                <a:latin typeface="Arial" panose="020B0604020202020204" pitchFamily="34" charset="0"/>
                <a:cs typeface="Arial" panose="020B0604020202020204" pitchFamily="34" charset="0"/>
              </a:rPr>
              <a:t>A depressziót különféle állapotok és tünetek fedhetik el</a:t>
            </a:r>
            <a:r>
              <a:rPr lang="de-DE" altLang="hu-HU" sz="2000" dirty="0">
                <a:solidFill>
                  <a:schemeClr val="tx1"/>
                </a:solidFill>
                <a:latin typeface="Arial" panose="020B0604020202020204" pitchFamily="34" charset="0"/>
                <a:cs typeface="Arial" panose="020B0604020202020204" pitchFamily="34" charset="0"/>
              </a:rPr>
              <a:t>!</a:t>
            </a:r>
            <a:endParaRPr lang="de-DE" altLang="hu-HU" sz="20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61712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76520" y="389682"/>
            <a:ext cx="8141110" cy="922114"/>
          </a:xfrm>
        </p:spPr>
        <p:txBody>
          <a:bodyPr>
            <a:noAutofit/>
          </a:bodyPr>
          <a:lstStyle/>
          <a:p>
            <a:pPr algn="l"/>
            <a:r>
              <a:rPr lang="hu-HU" sz="2400" b="1" dirty="0">
                <a:latin typeface="Arial" panose="020B0604020202020204" pitchFamily="34" charset="0"/>
                <a:cs typeface="Arial" panose="020B0604020202020204" pitchFamily="34" charset="0"/>
              </a:rPr>
              <a:t>Háziorvosnál megjelenő betegek tüneti profilja</a:t>
            </a:r>
          </a:p>
        </p:txBody>
      </p:sp>
      <p:grpSp>
        <p:nvGrpSpPr>
          <p:cNvPr id="4" name="Group 29"/>
          <p:cNvGrpSpPr>
            <a:grpSpLocks/>
          </p:cNvGrpSpPr>
          <p:nvPr/>
        </p:nvGrpSpPr>
        <p:grpSpPr bwMode="auto">
          <a:xfrm>
            <a:off x="539750" y="1668122"/>
            <a:ext cx="8604250" cy="5073246"/>
            <a:chOff x="340" y="799"/>
            <a:chExt cx="4582" cy="2994"/>
          </a:xfrm>
        </p:grpSpPr>
        <p:sp>
          <p:nvSpPr>
            <p:cNvPr id="5" name="Freeform 4"/>
            <p:cNvSpPr>
              <a:spLocks/>
            </p:cNvSpPr>
            <p:nvPr/>
          </p:nvSpPr>
          <p:spPr bwMode="auto">
            <a:xfrm>
              <a:off x="1438" y="839"/>
              <a:ext cx="150" cy="807"/>
            </a:xfrm>
            <a:custGeom>
              <a:avLst/>
              <a:gdLst>
                <a:gd name="T0" fmla="*/ 0 w 150"/>
                <a:gd name="T1" fmla="*/ 570 h 807"/>
                <a:gd name="T2" fmla="*/ 150 w 150"/>
                <a:gd name="T3" fmla="*/ 0 h 807"/>
                <a:gd name="T4" fmla="*/ 150 w 150"/>
                <a:gd name="T5" fmla="*/ 236 h 807"/>
                <a:gd name="T6" fmla="*/ 0 w 150"/>
                <a:gd name="T7" fmla="*/ 807 h 807"/>
                <a:gd name="T8" fmla="*/ 0 w 150"/>
                <a:gd name="T9" fmla="*/ 570 h 807"/>
                <a:gd name="T10" fmla="*/ 0 60000 65536"/>
                <a:gd name="T11" fmla="*/ 0 60000 65536"/>
                <a:gd name="T12" fmla="*/ 0 60000 65536"/>
                <a:gd name="T13" fmla="*/ 0 60000 65536"/>
                <a:gd name="T14" fmla="*/ 0 60000 65536"/>
                <a:gd name="T15" fmla="*/ 0 w 150"/>
                <a:gd name="T16" fmla="*/ 0 h 807"/>
                <a:gd name="T17" fmla="*/ 150 w 150"/>
                <a:gd name="T18" fmla="*/ 807 h 807"/>
              </a:gdLst>
              <a:ahLst/>
              <a:cxnLst>
                <a:cxn ang="T10">
                  <a:pos x="T0" y="T1"/>
                </a:cxn>
                <a:cxn ang="T11">
                  <a:pos x="T2" y="T3"/>
                </a:cxn>
                <a:cxn ang="T12">
                  <a:pos x="T4" y="T5"/>
                </a:cxn>
                <a:cxn ang="T13">
                  <a:pos x="T6" y="T7"/>
                </a:cxn>
                <a:cxn ang="T14">
                  <a:pos x="T8" y="T9"/>
                </a:cxn>
              </a:cxnLst>
              <a:rect l="T15" t="T16" r="T17" b="T18"/>
              <a:pathLst>
                <a:path w="150" h="807">
                  <a:moveTo>
                    <a:pt x="0" y="570"/>
                  </a:moveTo>
                  <a:lnTo>
                    <a:pt x="150" y="0"/>
                  </a:lnTo>
                  <a:lnTo>
                    <a:pt x="150" y="236"/>
                  </a:lnTo>
                  <a:lnTo>
                    <a:pt x="0" y="807"/>
                  </a:lnTo>
                  <a:lnTo>
                    <a:pt x="0" y="570"/>
                  </a:lnTo>
                  <a:close/>
                </a:path>
              </a:pathLst>
            </a:custGeom>
            <a:solidFill>
              <a:srgbClr val="E5D271"/>
            </a:solidFill>
            <a:ln w="7938">
              <a:solidFill>
                <a:srgbClr val="000000"/>
              </a:solidFill>
              <a:round/>
              <a:headEnd/>
              <a:tailEnd/>
            </a:ln>
          </p:spPr>
          <p:txBody>
            <a:bodyPr/>
            <a:lstStyle/>
            <a:p>
              <a:endParaRPr lang="hu-HU"/>
            </a:p>
          </p:txBody>
        </p:sp>
        <p:sp>
          <p:nvSpPr>
            <p:cNvPr id="6" name="Freeform 5"/>
            <p:cNvSpPr>
              <a:spLocks/>
            </p:cNvSpPr>
            <p:nvPr/>
          </p:nvSpPr>
          <p:spPr bwMode="auto">
            <a:xfrm>
              <a:off x="2512" y="1374"/>
              <a:ext cx="150" cy="526"/>
            </a:xfrm>
            <a:custGeom>
              <a:avLst/>
              <a:gdLst>
                <a:gd name="T0" fmla="*/ 150 w 150"/>
                <a:gd name="T1" fmla="*/ 0 h 526"/>
                <a:gd name="T2" fmla="*/ 150 w 150"/>
                <a:gd name="T3" fmla="*/ 9 h 526"/>
                <a:gd name="T4" fmla="*/ 150 w 150"/>
                <a:gd name="T5" fmla="*/ 18 h 526"/>
                <a:gd name="T6" fmla="*/ 145 w 150"/>
                <a:gd name="T7" fmla="*/ 31 h 526"/>
                <a:gd name="T8" fmla="*/ 145 w 150"/>
                <a:gd name="T9" fmla="*/ 40 h 526"/>
                <a:gd name="T10" fmla="*/ 145 w 150"/>
                <a:gd name="T11" fmla="*/ 49 h 526"/>
                <a:gd name="T12" fmla="*/ 145 w 150"/>
                <a:gd name="T13" fmla="*/ 58 h 526"/>
                <a:gd name="T14" fmla="*/ 141 w 150"/>
                <a:gd name="T15" fmla="*/ 71 h 526"/>
                <a:gd name="T16" fmla="*/ 141 w 150"/>
                <a:gd name="T17" fmla="*/ 80 h 526"/>
                <a:gd name="T18" fmla="*/ 136 w 150"/>
                <a:gd name="T19" fmla="*/ 89 h 526"/>
                <a:gd name="T20" fmla="*/ 131 w 150"/>
                <a:gd name="T21" fmla="*/ 98 h 526"/>
                <a:gd name="T22" fmla="*/ 131 w 150"/>
                <a:gd name="T23" fmla="*/ 111 h 526"/>
                <a:gd name="T24" fmla="*/ 126 w 150"/>
                <a:gd name="T25" fmla="*/ 120 h 526"/>
                <a:gd name="T26" fmla="*/ 121 w 150"/>
                <a:gd name="T27" fmla="*/ 129 h 526"/>
                <a:gd name="T28" fmla="*/ 116 w 150"/>
                <a:gd name="T29" fmla="*/ 138 h 526"/>
                <a:gd name="T30" fmla="*/ 111 w 150"/>
                <a:gd name="T31" fmla="*/ 147 h 526"/>
                <a:gd name="T32" fmla="*/ 107 w 150"/>
                <a:gd name="T33" fmla="*/ 160 h 526"/>
                <a:gd name="T34" fmla="*/ 102 w 150"/>
                <a:gd name="T35" fmla="*/ 169 h 526"/>
                <a:gd name="T36" fmla="*/ 97 w 150"/>
                <a:gd name="T37" fmla="*/ 178 h 526"/>
                <a:gd name="T38" fmla="*/ 87 w 150"/>
                <a:gd name="T39" fmla="*/ 187 h 526"/>
                <a:gd name="T40" fmla="*/ 82 w 150"/>
                <a:gd name="T41" fmla="*/ 196 h 526"/>
                <a:gd name="T42" fmla="*/ 77 w 150"/>
                <a:gd name="T43" fmla="*/ 205 h 526"/>
                <a:gd name="T44" fmla="*/ 68 w 150"/>
                <a:gd name="T45" fmla="*/ 214 h 526"/>
                <a:gd name="T46" fmla="*/ 63 w 150"/>
                <a:gd name="T47" fmla="*/ 227 h 526"/>
                <a:gd name="T48" fmla="*/ 53 w 150"/>
                <a:gd name="T49" fmla="*/ 236 h 526"/>
                <a:gd name="T50" fmla="*/ 48 w 150"/>
                <a:gd name="T51" fmla="*/ 245 h 526"/>
                <a:gd name="T52" fmla="*/ 39 w 150"/>
                <a:gd name="T53" fmla="*/ 254 h 526"/>
                <a:gd name="T54" fmla="*/ 29 w 150"/>
                <a:gd name="T55" fmla="*/ 263 h 526"/>
                <a:gd name="T56" fmla="*/ 19 w 150"/>
                <a:gd name="T57" fmla="*/ 272 h 526"/>
                <a:gd name="T58" fmla="*/ 9 w 150"/>
                <a:gd name="T59" fmla="*/ 281 h 526"/>
                <a:gd name="T60" fmla="*/ 0 w 150"/>
                <a:gd name="T61" fmla="*/ 290 h 526"/>
                <a:gd name="T62" fmla="*/ 0 w 150"/>
                <a:gd name="T63" fmla="*/ 526 h 526"/>
                <a:gd name="T64" fmla="*/ 9 w 150"/>
                <a:gd name="T65" fmla="*/ 517 h 526"/>
                <a:gd name="T66" fmla="*/ 19 w 150"/>
                <a:gd name="T67" fmla="*/ 508 h 526"/>
                <a:gd name="T68" fmla="*/ 29 w 150"/>
                <a:gd name="T69" fmla="*/ 499 h 526"/>
                <a:gd name="T70" fmla="*/ 39 w 150"/>
                <a:gd name="T71" fmla="*/ 490 h 526"/>
                <a:gd name="T72" fmla="*/ 48 w 150"/>
                <a:gd name="T73" fmla="*/ 481 h 526"/>
                <a:gd name="T74" fmla="*/ 53 w 150"/>
                <a:gd name="T75" fmla="*/ 472 h 526"/>
                <a:gd name="T76" fmla="*/ 63 w 150"/>
                <a:gd name="T77" fmla="*/ 464 h 526"/>
                <a:gd name="T78" fmla="*/ 68 w 150"/>
                <a:gd name="T79" fmla="*/ 450 h 526"/>
                <a:gd name="T80" fmla="*/ 77 w 150"/>
                <a:gd name="T81" fmla="*/ 441 h 526"/>
                <a:gd name="T82" fmla="*/ 82 w 150"/>
                <a:gd name="T83" fmla="*/ 432 h 526"/>
                <a:gd name="T84" fmla="*/ 87 w 150"/>
                <a:gd name="T85" fmla="*/ 423 h 526"/>
                <a:gd name="T86" fmla="*/ 97 w 150"/>
                <a:gd name="T87" fmla="*/ 414 h 526"/>
                <a:gd name="T88" fmla="*/ 102 w 150"/>
                <a:gd name="T89" fmla="*/ 406 h 526"/>
                <a:gd name="T90" fmla="*/ 107 w 150"/>
                <a:gd name="T91" fmla="*/ 397 h 526"/>
                <a:gd name="T92" fmla="*/ 111 w 150"/>
                <a:gd name="T93" fmla="*/ 383 h 526"/>
                <a:gd name="T94" fmla="*/ 116 w 150"/>
                <a:gd name="T95" fmla="*/ 374 h 526"/>
                <a:gd name="T96" fmla="*/ 121 w 150"/>
                <a:gd name="T97" fmla="*/ 365 h 526"/>
                <a:gd name="T98" fmla="*/ 126 w 150"/>
                <a:gd name="T99" fmla="*/ 357 h 526"/>
                <a:gd name="T100" fmla="*/ 131 w 150"/>
                <a:gd name="T101" fmla="*/ 348 h 526"/>
                <a:gd name="T102" fmla="*/ 131 w 150"/>
                <a:gd name="T103" fmla="*/ 334 h 526"/>
                <a:gd name="T104" fmla="*/ 136 w 150"/>
                <a:gd name="T105" fmla="*/ 325 h 526"/>
                <a:gd name="T106" fmla="*/ 141 w 150"/>
                <a:gd name="T107" fmla="*/ 316 h 526"/>
                <a:gd name="T108" fmla="*/ 141 w 150"/>
                <a:gd name="T109" fmla="*/ 307 h 526"/>
                <a:gd name="T110" fmla="*/ 145 w 150"/>
                <a:gd name="T111" fmla="*/ 294 h 526"/>
                <a:gd name="T112" fmla="*/ 145 w 150"/>
                <a:gd name="T113" fmla="*/ 285 h 526"/>
                <a:gd name="T114" fmla="*/ 145 w 150"/>
                <a:gd name="T115" fmla="*/ 276 h 526"/>
                <a:gd name="T116" fmla="*/ 145 w 150"/>
                <a:gd name="T117" fmla="*/ 267 h 526"/>
                <a:gd name="T118" fmla="*/ 150 w 150"/>
                <a:gd name="T119" fmla="*/ 254 h 526"/>
                <a:gd name="T120" fmla="*/ 150 w 150"/>
                <a:gd name="T121" fmla="*/ 245 h 526"/>
                <a:gd name="T122" fmla="*/ 150 w 150"/>
                <a:gd name="T123" fmla="*/ 236 h 526"/>
                <a:gd name="T124" fmla="*/ 150 w 150"/>
                <a:gd name="T125" fmla="*/ 0 h 52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50"/>
                <a:gd name="T190" fmla="*/ 0 h 526"/>
                <a:gd name="T191" fmla="*/ 150 w 150"/>
                <a:gd name="T192" fmla="*/ 526 h 52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50" h="526">
                  <a:moveTo>
                    <a:pt x="150" y="0"/>
                  </a:moveTo>
                  <a:lnTo>
                    <a:pt x="150" y="9"/>
                  </a:lnTo>
                  <a:lnTo>
                    <a:pt x="150" y="18"/>
                  </a:lnTo>
                  <a:lnTo>
                    <a:pt x="145" y="31"/>
                  </a:lnTo>
                  <a:lnTo>
                    <a:pt x="145" y="40"/>
                  </a:lnTo>
                  <a:lnTo>
                    <a:pt x="145" y="49"/>
                  </a:lnTo>
                  <a:lnTo>
                    <a:pt x="145" y="58"/>
                  </a:lnTo>
                  <a:lnTo>
                    <a:pt x="141" y="71"/>
                  </a:lnTo>
                  <a:lnTo>
                    <a:pt x="141" y="80"/>
                  </a:lnTo>
                  <a:lnTo>
                    <a:pt x="136" y="89"/>
                  </a:lnTo>
                  <a:lnTo>
                    <a:pt x="131" y="98"/>
                  </a:lnTo>
                  <a:lnTo>
                    <a:pt x="131" y="111"/>
                  </a:lnTo>
                  <a:lnTo>
                    <a:pt x="126" y="120"/>
                  </a:lnTo>
                  <a:lnTo>
                    <a:pt x="121" y="129"/>
                  </a:lnTo>
                  <a:lnTo>
                    <a:pt x="116" y="138"/>
                  </a:lnTo>
                  <a:lnTo>
                    <a:pt x="111" y="147"/>
                  </a:lnTo>
                  <a:lnTo>
                    <a:pt x="107" y="160"/>
                  </a:lnTo>
                  <a:lnTo>
                    <a:pt x="102" y="169"/>
                  </a:lnTo>
                  <a:lnTo>
                    <a:pt x="97" y="178"/>
                  </a:lnTo>
                  <a:lnTo>
                    <a:pt x="87" y="187"/>
                  </a:lnTo>
                  <a:lnTo>
                    <a:pt x="82" y="196"/>
                  </a:lnTo>
                  <a:lnTo>
                    <a:pt x="77" y="205"/>
                  </a:lnTo>
                  <a:lnTo>
                    <a:pt x="68" y="214"/>
                  </a:lnTo>
                  <a:lnTo>
                    <a:pt x="63" y="227"/>
                  </a:lnTo>
                  <a:lnTo>
                    <a:pt x="53" y="236"/>
                  </a:lnTo>
                  <a:lnTo>
                    <a:pt x="48" y="245"/>
                  </a:lnTo>
                  <a:lnTo>
                    <a:pt x="39" y="254"/>
                  </a:lnTo>
                  <a:lnTo>
                    <a:pt x="29" y="263"/>
                  </a:lnTo>
                  <a:lnTo>
                    <a:pt x="19" y="272"/>
                  </a:lnTo>
                  <a:lnTo>
                    <a:pt x="9" y="281"/>
                  </a:lnTo>
                  <a:lnTo>
                    <a:pt x="0" y="290"/>
                  </a:lnTo>
                  <a:lnTo>
                    <a:pt x="0" y="526"/>
                  </a:lnTo>
                  <a:lnTo>
                    <a:pt x="9" y="517"/>
                  </a:lnTo>
                  <a:lnTo>
                    <a:pt x="19" y="508"/>
                  </a:lnTo>
                  <a:lnTo>
                    <a:pt x="29" y="499"/>
                  </a:lnTo>
                  <a:lnTo>
                    <a:pt x="39" y="490"/>
                  </a:lnTo>
                  <a:lnTo>
                    <a:pt x="48" y="481"/>
                  </a:lnTo>
                  <a:lnTo>
                    <a:pt x="53" y="472"/>
                  </a:lnTo>
                  <a:lnTo>
                    <a:pt x="63" y="464"/>
                  </a:lnTo>
                  <a:lnTo>
                    <a:pt x="68" y="450"/>
                  </a:lnTo>
                  <a:lnTo>
                    <a:pt x="77" y="441"/>
                  </a:lnTo>
                  <a:lnTo>
                    <a:pt x="82" y="432"/>
                  </a:lnTo>
                  <a:lnTo>
                    <a:pt x="87" y="423"/>
                  </a:lnTo>
                  <a:lnTo>
                    <a:pt x="97" y="414"/>
                  </a:lnTo>
                  <a:lnTo>
                    <a:pt x="102" y="406"/>
                  </a:lnTo>
                  <a:lnTo>
                    <a:pt x="107" y="397"/>
                  </a:lnTo>
                  <a:lnTo>
                    <a:pt x="111" y="383"/>
                  </a:lnTo>
                  <a:lnTo>
                    <a:pt x="116" y="374"/>
                  </a:lnTo>
                  <a:lnTo>
                    <a:pt x="121" y="365"/>
                  </a:lnTo>
                  <a:lnTo>
                    <a:pt x="126" y="357"/>
                  </a:lnTo>
                  <a:lnTo>
                    <a:pt x="131" y="348"/>
                  </a:lnTo>
                  <a:lnTo>
                    <a:pt x="131" y="334"/>
                  </a:lnTo>
                  <a:lnTo>
                    <a:pt x="136" y="325"/>
                  </a:lnTo>
                  <a:lnTo>
                    <a:pt x="141" y="316"/>
                  </a:lnTo>
                  <a:lnTo>
                    <a:pt x="141" y="307"/>
                  </a:lnTo>
                  <a:lnTo>
                    <a:pt x="145" y="294"/>
                  </a:lnTo>
                  <a:lnTo>
                    <a:pt x="145" y="285"/>
                  </a:lnTo>
                  <a:lnTo>
                    <a:pt x="145" y="276"/>
                  </a:lnTo>
                  <a:lnTo>
                    <a:pt x="145" y="267"/>
                  </a:lnTo>
                  <a:lnTo>
                    <a:pt x="150" y="254"/>
                  </a:lnTo>
                  <a:lnTo>
                    <a:pt x="150" y="245"/>
                  </a:lnTo>
                  <a:lnTo>
                    <a:pt x="150" y="236"/>
                  </a:lnTo>
                  <a:lnTo>
                    <a:pt x="150" y="0"/>
                  </a:lnTo>
                  <a:close/>
                </a:path>
              </a:pathLst>
            </a:custGeom>
            <a:solidFill>
              <a:srgbClr val="000040">
                <a:alpha val="50195"/>
              </a:srgbClr>
            </a:solidFill>
            <a:ln w="7938">
              <a:solidFill>
                <a:srgbClr val="333300"/>
              </a:solidFill>
              <a:round/>
              <a:headEnd/>
              <a:tailEnd/>
            </a:ln>
          </p:spPr>
          <p:txBody>
            <a:bodyPr/>
            <a:lstStyle/>
            <a:p>
              <a:endParaRPr lang="hu-HU"/>
            </a:p>
          </p:txBody>
        </p:sp>
        <p:sp>
          <p:nvSpPr>
            <p:cNvPr id="7" name="Freeform 6"/>
            <p:cNvSpPr>
              <a:spLocks/>
            </p:cNvSpPr>
            <p:nvPr/>
          </p:nvSpPr>
          <p:spPr bwMode="auto">
            <a:xfrm>
              <a:off x="1564" y="1374"/>
              <a:ext cx="948" cy="526"/>
            </a:xfrm>
            <a:custGeom>
              <a:avLst/>
              <a:gdLst>
                <a:gd name="T0" fmla="*/ 0 w 948"/>
                <a:gd name="T1" fmla="*/ 0 h 526"/>
                <a:gd name="T2" fmla="*/ 948 w 948"/>
                <a:gd name="T3" fmla="*/ 290 h 526"/>
                <a:gd name="T4" fmla="*/ 948 w 948"/>
                <a:gd name="T5" fmla="*/ 526 h 526"/>
                <a:gd name="T6" fmla="*/ 0 w 948"/>
                <a:gd name="T7" fmla="*/ 236 h 526"/>
                <a:gd name="T8" fmla="*/ 0 w 948"/>
                <a:gd name="T9" fmla="*/ 0 h 526"/>
                <a:gd name="T10" fmla="*/ 0 60000 65536"/>
                <a:gd name="T11" fmla="*/ 0 60000 65536"/>
                <a:gd name="T12" fmla="*/ 0 60000 65536"/>
                <a:gd name="T13" fmla="*/ 0 60000 65536"/>
                <a:gd name="T14" fmla="*/ 0 60000 65536"/>
                <a:gd name="T15" fmla="*/ 0 w 948"/>
                <a:gd name="T16" fmla="*/ 0 h 526"/>
                <a:gd name="T17" fmla="*/ 948 w 948"/>
                <a:gd name="T18" fmla="*/ 526 h 526"/>
              </a:gdLst>
              <a:ahLst/>
              <a:cxnLst>
                <a:cxn ang="T10">
                  <a:pos x="T0" y="T1"/>
                </a:cxn>
                <a:cxn ang="T11">
                  <a:pos x="T2" y="T3"/>
                </a:cxn>
                <a:cxn ang="T12">
                  <a:pos x="T4" y="T5"/>
                </a:cxn>
                <a:cxn ang="T13">
                  <a:pos x="T6" y="T7"/>
                </a:cxn>
                <a:cxn ang="T14">
                  <a:pos x="T8" y="T9"/>
                </a:cxn>
              </a:cxnLst>
              <a:rect l="T15" t="T16" r="T17" b="T18"/>
              <a:pathLst>
                <a:path w="948" h="526">
                  <a:moveTo>
                    <a:pt x="0" y="0"/>
                  </a:moveTo>
                  <a:lnTo>
                    <a:pt x="948" y="290"/>
                  </a:lnTo>
                  <a:lnTo>
                    <a:pt x="948" y="526"/>
                  </a:lnTo>
                  <a:lnTo>
                    <a:pt x="0" y="236"/>
                  </a:lnTo>
                  <a:lnTo>
                    <a:pt x="0" y="0"/>
                  </a:lnTo>
                  <a:close/>
                </a:path>
              </a:pathLst>
            </a:custGeom>
            <a:solidFill>
              <a:srgbClr val="000040">
                <a:alpha val="50195"/>
              </a:srgbClr>
            </a:solidFill>
            <a:ln w="7938">
              <a:solidFill>
                <a:srgbClr val="333300"/>
              </a:solidFill>
              <a:round/>
              <a:headEnd/>
              <a:tailEnd/>
            </a:ln>
          </p:spPr>
          <p:txBody>
            <a:bodyPr/>
            <a:lstStyle/>
            <a:p>
              <a:endParaRPr lang="hu-HU"/>
            </a:p>
          </p:txBody>
        </p:sp>
        <p:sp>
          <p:nvSpPr>
            <p:cNvPr id="8" name="Freeform 7"/>
            <p:cNvSpPr>
              <a:spLocks/>
            </p:cNvSpPr>
            <p:nvPr/>
          </p:nvSpPr>
          <p:spPr bwMode="auto">
            <a:xfrm>
              <a:off x="1564" y="799"/>
              <a:ext cx="1098" cy="865"/>
            </a:xfrm>
            <a:custGeom>
              <a:avLst/>
              <a:gdLst>
                <a:gd name="T0" fmla="*/ 170 w 1098"/>
                <a:gd name="T1" fmla="*/ 0 h 865"/>
                <a:gd name="T2" fmla="*/ 209 w 1098"/>
                <a:gd name="T3" fmla="*/ 4 h 865"/>
                <a:gd name="T4" fmla="*/ 248 w 1098"/>
                <a:gd name="T5" fmla="*/ 8 h 865"/>
                <a:gd name="T6" fmla="*/ 282 w 1098"/>
                <a:gd name="T7" fmla="*/ 13 h 865"/>
                <a:gd name="T8" fmla="*/ 321 w 1098"/>
                <a:gd name="T9" fmla="*/ 17 h 865"/>
                <a:gd name="T10" fmla="*/ 355 w 1098"/>
                <a:gd name="T11" fmla="*/ 26 h 865"/>
                <a:gd name="T12" fmla="*/ 394 w 1098"/>
                <a:gd name="T13" fmla="*/ 31 h 865"/>
                <a:gd name="T14" fmla="*/ 428 w 1098"/>
                <a:gd name="T15" fmla="*/ 40 h 865"/>
                <a:gd name="T16" fmla="*/ 462 w 1098"/>
                <a:gd name="T17" fmla="*/ 49 h 865"/>
                <a:gd name="T18" fmla="*/ 496 w 1098"/>
                <a:gd name="T19" fmla="*/ 58 h 865"/>
                <a:gd name="T20" fmla="*/ 530 w 1098"/>
                <a:gd name="T21" fmla="*/ 66 h 865"/>
                <a:gd name="T22" fmla="*/ 564 w 1098"/>
                <a:gd name="T23" fmla="*/ 75 h 865"/>
                <a:gd name="T24" fmla="*/ 598 w 1098"/>
                <a:gd name="T25" fmla="*/ 89 h 865"/>
                <a:gd name="T26" fmla="*/ 627 w 1098"/>
                <a:gd name="T27" fmla="*/ 98 h 865"/>
                <a:gd name="T28" fmla="*/ 646 w 1098"/>
                <a:gd name="T29" fmla="*/ 107 h 865"/>
                <a:gd name="T30" fmla="*/ 676 w 1098"/>
                <a:gd name="T31" fmla="*/ 116 h 865"/>
                <a:gd name="T32" fmla="*/ 705 w 1098"/>
                <a:gd name="T33" fmla="*/ 129 h 865"/>
                <a:gd name="T34" fmla="*/ 734 w 1098"/>
                <a:gd name="T35" fmla="*/ 142 h 865"/>
                <a:gd name="T36" fmla="*/ 763 w 1098"/>
                <a:gd name="T37" fmla="*/ 156 h 865"/>
                <a:gd name="T38" fmla="*/ 787 w 1098"/>
                <a:gd name="T39" fmla="*/ 169 h 865"/>
                <a:gd name="T40" fmla="*/ 816 w 1098"/>
                <a:gd name="T41" fmla="*/ 187 h 865"/>
                <a:gd name="T42" fmla="*/ 841 w 1098"/>
                <a:gd name="T43" fmla="*/ 200 h 865"/>
                <a:gd name="T44" fmla="*/ 865 w 1098"/>
                <a:gd name="T45" fmla="*/ 218 h 865"/>
                <a:gd name="T46" fmla="*/ 889 w 1098"/>
                <a:gd name="T47" fmla="*/ 231 h 865"/>
                <a:gd name="T48" fmla="*/ 909 w 1098"/>
                <a:gd name="T49" fmla="*/ 249 h 865"/>
                <a:gd name="T50" fmla="*/ 928 w 1098"/>
                <a:gd name="T51" fmla="*/ 267 h 865"/>
                <a:gd name="T52" fmla="*/ 948 w 1098"/>
                <a:gd name="T53" fmla="*/ 285 h 865"/>
                <a:gd name="T54" fmla="*/ 967 w 1098"/>
                <a:gd name="T55" fmla="*/ 303 h 865"/>
                <a:gd name="T56" fmla="*/ 987 w 1098"/>
                <a:gd name="T57" fmla="*/ 321 h 865"/>
                <a:gd name="T58" fmla="*/ 1001 w 1098"/>
                <a:gd name="T59" fmla="*/ 338 h 865"/>
                <a:gd name="T60" fmla="*/ 1016 w 1098"/>
                <a:gd name="T61" fmla="*/ 356 h 865"/>
                <a:gd name="T62" fmla="*/ 1030 w 1098"/>
                <a:gd name="T63" fmla="*/ 374 h 865"/>
                <a:gd name="T64" fmla="*/ 1045 w 1098"/>
                <a:gd name="T65" fmla="*/ 396 h 865"/>
                <a:gd name="T66" fmla="*/ 1055 w 1098"/>
                <a:gd name="T67" fmla="*/ 414 h 865"/>
                <a:gd name="T68" fmla="*/ 1064 w 1098"/>
                <a:gd name="T69" fmla="*/ 432 h 865"/>
                <a:gd name="T70" fmla="*/ 1074 w 1098"/>
                <a:gd name="T71" fmla="*/ 454 h 865"/>
                <a:gd name="T72" fmla="*/ 1079 w 1098"/>
                <a:gd name="T73" fmla="*/ 472 h 865"/>
                <a:gd name="T74" fmla="*/ 1089 w 1098"/>
                <a:gd name="T75" fmla="*/ 495 h 865"/>
                <a:gd name="T76" fmla="*/ 1093 w 1098"/>
                <a:gd name="T77" fmla="*/ 512 h 865"/>
                <a:gd name="T78" fmla="*/ 1093 w 1098"/>
                <a:gd name="T79" fmla="*/ 535 h 865"/>
                <a:gd name="T80" fmla="*/ 1098 w 1098"/>
                <a:gd name="T81" fmla="*/ 552 h 865"/>
                <a:gd name="T82" fmla="*/ 1098 w 1098"/>
                <a:gd name="T83" fmla="*/ 575 h 865"/>
                <a:gd name="T84" fmla="*/ 1098 w 1098"/>
                <a:gd name="T85" fmla="*/ 593 h 865"/>
                <a:gd name="T86" fmla="*/ 1093 w 1098"/>
                <a:gd name="T87" fmla="*/ 606 h 865"/>
                <a:gd name="T88" fmla="*/ 1093 w 1098"/>
                <a:gd name="T89" fmla="*/ 624 h 865"/>
                <a:gd name="T90" fmla="*/ 1089 w 1098"/>
                <a:gd name="T91" fmla="*/ 646 h 865"/>
                <a:gd name="T92" fmla="*/ 1084 w 1098"/>
                <a:gd name="T93" fmla="*/ 664 h 865"/>
                <a:gd name="T94" fmla="*/ 1079 w 1098"/>
                <a:gd name="T95" fmla="*/ 686 h 865"/>
                <a:gd name="T96" fmla="*/ 1069 w 1098"/>
                <a:gd name="T97" fmla="*/ 704 h 865"/>
                <a:gd name="T98" fmla="*/ 1059 w 1098"/>
                <a:gd name="T99" fmla="*/ 722 h 865"/>
                <a:gd name="T100" fmla="*/ 1050 w 1098"/>
                <a:gd name="T101" fmla="*/ 744 h 865"/>
                <a:gd name="T102" fmla="*/ 1035 w 1098"/>
                <a:gd name="T103" fmla="*/ 762 h 865"/>
                <a:gd name="T104" fmla="*/ 1025 w 1098"/>
                <a:gd name="T105" fmla="*/ 780 h 865"/>
                <a:gd name="T106" fmla="*/ 1011 w 1098"/>
                <a:gd name="T107" fmla="*/ 802 h 865"/>
                <a:gd name="T108" fmla="*/ 996 w 1098"/>
                <a:gd name="T109" fmla="*/ 820 h 865"/>
                <a:gd name="T110" fmla="*/ 977 w 1098"/>
                <a:gd name="T111" fmla="*/ 838 h 865"/>
                <a:gd name="T112" fmla="*/ 957 w 1098"/>
                <a:gd name="T113" fmla="*/ 856 h 865"/>
                <a:gd name="T114" fmla="*/ 0 w 1098"/>
                <a:gd name="T115" fmla="*/ 575 h 86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98"/>
                <a:gd name="T175" fmla="*/ 0 h 865"/>
                <a:gd name="T176" fmla="*/ 1098 w 1098"/>
                <a:gd name="T177" fmla="*/ 865 h 86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98" h="865">
                  <a:moveTo>
                    <a:pt x="151" y="0"/>
                  </a:moveTo>
                  <a:lnTo>
                    <a:pt x="170" y="0"/>
                  </a:lnTo>
                  <a:lnTo>
                    <a:pt x="190" y="4"/>
                  </a:lnTo>
                  <a:lnTo>
                    <a:pt x="209" y="4"/>
                  </a:lnTo>
                  <a:lnTo>
                    <a:pt x="228" y="8"/>
                  </a:lnTo>
                  <a:lnTo>
                    <a:pt x="248" y="8"/>
                  </a:lnTo>
                  <a:lnTo>
                    <a:pt x="262" y="13"/>
                  </a:lnTo>
                  <a:lnTo>
                    <a:pt x="282" y="13"/>
                  </a:lnTo>
                  <a:lnTo>
                    <a:pt x="301" y="17"/>
                  </a:lnTo>
                  <a:lnTo>
                    <a:pt x="321" y="17"/>
                  </a:lnTo>
                  <a:lnTo>
                    <a:pt x="340" y="22"/>
                  </a:lnTo>
                  <a:lnTo>
                    <a:pt x="355" y="26"/>
                  </a:lnTo>
                  <a:lnTo>
                    <a:pt x="374" y="31"/>
                  </a:lnTo>
                  <a:lnTo>
                    <a:pt x="394" y="31"/>
                  </a:lnTo>
                  <a:lnTo>
                    <a:pt x="408" y="35"/>
                  </a:lnTo>
                  <a:lnTo>
                    <a:pt x="428" y="40"/>
                  </a:lnTo>
                  <a:lnTo>
                    <a:pt x="447" y="44"/>
                  </a:lnTo>
                  <a:lnTo>
                    <a:pt x="462" y="49"/>
                  </a:lnTo>
                  <a:lnTo>
                    <a:pt x="481" y="53"/>
                  </a:lnTo>
                  <a:lnTo>
                    <a:pt x="496" y="58"/>
                  </a:lnTo>
                  <a:lnTo>
                    <a:pt x="515" y="62"/>
                  </a:lnTo>
                  <a:lnTo>
                    <a:pt x="530" y="66"/>
                  </a:lnTo>
                  <a:lnTo>
                    <a:pt x="549" y="71"/>
                  </a:lnTo>
                  <a:lnTo>
                    <a:pt x="564" y="75"/>
                  </a:lnTo>
                  <a:lnTo>
                    <a:pt x="583" y="84"/>
                  </a:lnTo>
                  <a:lnTo>
                    <a:pt x="598" y="89"/>
                  </a:lnTo>
                  <a:lnTo>
                    <a:pt x="612" y="93"/>
                  </a:lnTo>
                  <a:lnTo>
                    <a:pt x="627" y="98"/>
                  </a:lnTo>
                  <a:lnTo>
                    <a:pt x="646" y="107"/>
                  </a:lnTo>
                  <a:lnTo>
                    <a:pt x="661" y="111"/>
                  </a:lnTo>
                  <a:lnTo>
                    <a:pt x="676" y="116"/>
                  </a:lnTo>
                  <a:lnTo>
                    <a:pt x="690" y="124"/>
                  </a:lnTo>
                  <a:lnTo>
                    <a:pt x="705" y="129"/>
                  </a:lnTo>
                  <a:lnTo>
                    <a:pt x="719" y="138"/>
                  </a:lnTo>
                  <a:lnTo>
                    <a:pt x="734" y="142"/>
                  </a:lnTo>
                  <a:lnTo>
                    <a:pt x="748" y="151"/>
                  </a:lnTo>
                  <a:lnTo>
                    <a:pt x="763" y="156"/>
                  </a:lnTo>
                  <a:lnTo>
                    <a:pt x="778" y="165"/>
                  </a:lnTo>
                  <a:lnTo>
                    <a:pt x="787" y="169"/>
                  </a:lnTo>
                  <a:lnTo>
                    <a:pt x="802" y="178"/>
                  </a:lnTo>
                  <a:lnTo>
                    <a:pt x="816" y="187"/>
                  </a:lnTo>
                  <a:lnTo>
                    <a:pt x="826" y="191"/>
                  </a:lnTo>
                  <a:lnTo>
                    <a:pt x="841" y="200"/>
                  </a:lnTo>
                  <a:lnTo>
                    <a:pt x="850" y="209"/>
                  </a:lnTo>
                  <a:lnTo>
                    <a:pt x="865" y="218"/>
                  </a:lnTo>
                  <a:lnTo>
                    <a:pt x="875" y="227"/>
                  </a:lnTo>
                  <a:lnTo>
                    <a:pt x="889" y="231"/>
                  </a:lnTo>
                  <a:lnTo>
                    <a:pt x="899" y="240"/>
                  </a:lnTo>
                  <a:lnTo>
                    <a:pt x="909" y="249"/>
                  </a:lnTo>
                  <a:lnTo>
                    <a:pt x="919" y="258"/>
                  </a:lnTo>
                  <a:lnTo>
                    <a:pt x="928" y="267"/>
                  </a:lnTo>
                  <a:lnTo>
                    <a:pt x="938" y="276"/>
                  </a:lnTo>
                  <a:lnTo>
                    <a:pt x="948" y="285"/>
                  </a:lnTo>
                  <a:lnTo>
                    <a:pt x="957" y="294"/>
                  </a:lnTo>
                  <a:lnTo>
                    <a:pt x="967" y="303"/>
                  </a:lnTo>
                  <a:lnTo>
                    <a:pt x="977" y="312"/>
                  </a:lnTo>
                  <a:lnTo>
                    <a:pt x="987" y="321"/>
                  </a:lnTo>
                  <a:lnTo>
                    <a:pt x="996" y="330"/>
                  </a:lnTo>
                  <a:lnTo>
                    <a:pt x="1001" y="338"/>
                  </a:lnTo>
                  <a:lnTo>
                    <a:pt x="1011" y="347"/>
                  </a:lnTo>
                  <a:lnTo>
                    <a:pt x="1016" y="356"/>
                  </a:lnTo>
                  <a:lnTo>
                    <a:pt x="1025" y="365"/>
                  </a:lnTo>
                  <a:lnTo>
                    <a:pt x="1030" y="374"/>
                  </a:lnTo>
                  <a:lnTo>
                    <a:pt x="1035" y="383"/>
                  </a:lnTo>
                  <a:lnTo>
                    <a:pt x="1045" y="396"/>
                  </a:lnTo>
                  <a:lnTo>
                    <a:pt x="1050" y="405"/>
                  </a:lnTo>
                  <a:lnTo>
                    <a:pt x="1055" y="414"/>
                  </a:lnTo>
                  <a:lnTo>
                    <a:pt x="1059" y="423"/>
                  </a:lnTo>
                  <a:lnTo>
                    <a:pt x="1064" y="432"/>
                  </a:lnTo>
                  <a:lnTo>
                    <a:pt x="1069" y="445"/>
                  </a:lnTo>
                  <a:lnTo>
                    <a:pt x="1074" y="454"/>
                  </a:lnTo>
                  <a:lnTo>
                    <a:pt x="1079" y="463"/>
                  </a:lnTo>
                  <a:lnTo>
                    <a:pt x="1079" y="472"/>
                  </a:lnTo>
                  <a:lnTo>
                    <a:pt x="1084" y="481"/>
                  </a:lnTo>
                  <a:lnTo>
                    <a:pt x="1089" y="495"/>
                  </a:lnTo>
                  <a:lnTo>
                    <a:pt x="1089" y="503"/>
                  </a:lnTo>
                  <a:lnTo>
                    <a:pt x="1093" y="512"/>
                  </a:lnTo>
                  <a:lnTo>
                    <a:pt x="1093" y="521"/>
                  </a:lnTo>
                  <a:lnTo>
                    <a:pt x="1093" y="535"/>
                  </a:lnTo>
                  <a:lnTo>
                    <a:pt x="1093" y="544"/>
                  </a:lnTo>
                  <a:lnTo>
                    <a:pt x="1098" y="552"/>
                  </a:lnTo>
                  <a:lnTo>
                    <a:pt x="1098" y="561"/>
                  </a:lnTo>
                  <a:lnTo>
                    <a:pt x="1098" y="575"/>
                  </a:lnTo>
                  <a:lnTo>
                    <a:pt x="1098" y="584"/>
                  </a:lnTo>
                  <a:lnTo>
                    <a:pt x="1098" y="593"/>
                  </a:lnTo>
                  <a:lnTo>
                    <a:pt x="1093" y="606"/>
                  </a:lnTo>
                  <a:lnTo>
                    <a:pt x="1093" y="615"/>
                  </a:lnTo>
                  <a:lnTo>
                    <a:pt x="1093" y="624"/>
                  </a:lnTo>
                  <a:lnTo>
                    <a:pt x="1093" y="633"/>
                  </a:lnTo>
                  <a:lnTo>
                    <a:pt x="1089" y="646"/>
                  </a:lnTo>
                  <a:lnTo>
                    <a:pt x="1089" y="655"/>
                  </a:lnTo>
                  <a:lnTo>
                    <a:pt x="1084" y="664"/>
                  </a:lnTo>
                  <a:lnTo>
                    <a:pt x="1079" y="673"/>
                  </a:lnTo>
                  <a:lnTo>
                    <a:pt x="1079" y="686"/>
                  </a:lnTo>
                  <a:lnTo>
                    <a:pt x="1074" y="695"/>
                  </a:lnTo>
                  <a:lnTo>
                    <a:pt x="1069" y="704"/>
                  </a:lnTo>
                  <a:lnTo>
                    <a:pt x="1064" y="713"/>
                  </a:lnTo>
                  <a:lnTo>
                    <a:pt x="1059" y="722"/>
                  </a:lnTo>
                  <a:lnTo>
                    <a:pt x="1055" y="735"/>
                  </a:lnTo>
                  <a:lnTo>
                    <a:pt x="1050" y="744"/>
                  </a:lnTo>
                  <a:lnTo>
                    <a:pt x="1045" y="753"/>
                  </a:lnTo>
                  <a:lnTo>
                    <a:pt x="1035" y="762"/>
                  </a:lnTo>
                  <a:lnTo>
                    <a:pt x="1030" y="771"/>
                  </a:lnTo>
                  <a:lnTo>
                    <a:pt x="1025" y="780"/>
                  </a:lnTo>
                  <a:lnTo>
                    <a:pt x="1016" y="789"/>
                  </a:lnTo>
                  <a:lnTo>
                    <a:pt x="1011" y="802"/>
                  </a:lnTo>
                  <a:lnTo>
                    <a:pt x="1001" y="811"/>
                  </a:lnTo>
                  <a:lnTo>
                    <a:pt x="996" y="820"/>
                  </a:lnTo>
                  <a:lnTo>
                    <a:pt x="987" y="829"/>
                  </a:lnTo>
                  <a:lnTo>
                    <a:pt x="977" y="838"/>
                  </a:lnTo>
                  <a:lnTo>
                    <a:pt x="967" y="847"/>
                  </a:lnTo>
                  <a:lnTo>
                    <a:pt x="957" y="856"/>
                  </a:lnTo>
                  <a:lnTo>
                    <a:pt x="948" y="865"/>
                  </a:lnTo>
                  <a:lnTo>
                    <a:pt x="0" y="575"/>
                  </a:lnTo>
                  <a:lnTo>
                    <a:pt x="151" y="0"/>
                  </a:lnTo>
                  <a:close/>
                </a:path>
              </a:pathLst>
            </a:custGeom>
            <a:solidFill>
              <a:srgbClr val="9D8271">
                <a:alpha val="50195"/>
              </a:srgbClr>
            </a:solidFill>
            <a:ln w="7938">
              <a:solidFill>
                <a:srgbClr val="333300"/>
              </a:solidFill>
              <a:round/>
              <a:headEnd/>
              <a:tailEnd/>
            </a:ln>
          </p:spPr>
          <p:txBody>
            <a:bodyPr/>
            <a:lstStyle/>
            <a:p>
              <a:endParaRPr lang="hu-HU"/>
            </a:p>
          </p:txBody>
        </p:sp>
        <p:sp>
          <p:nvSpPr>
            <p:cNvPr id="9" name="Freeform 8"/>
            <p:cNvSpPr>
              <a:spLocks/>
            </p:cNvSpPr>
            <p:nvPr/>
          </p:nvSpPr>
          <p:spPr bwMode="auto">
            <a:xfrm>
              <a:off x="340" y="1409"/>
              <a:ext cx="2045" cy="816"/>
            </a:xfrm>
            <a:custGeom>
              <a:avLst/>
              <a:gdLst>
                <a:gd name="T0" fmla="*/ 2006 w 2045"/>
                <a:gd name="T1" fmla="*/ 322 h 816"/>
                <a:gd name="T2" fmla="*/ 1948 w 2045"/>
                <a:gd name="T3" fmla="*/ 366 h 816"/>
                <a:gd name="T4" fmla="*/ 1885 w 2045"/>
                <a:gd name="T5" fmla="*/ 402 h 816"/>
                <a:gd name="T6" fmla="*/ 1817 w 2045"/>
                <a:gd name="T7" fmla="*/ 437 h 816"/>
                <a:gd name="T8" fmla="*/ 1744 w 2045"/>
                <a:gd name="T9" fmla="*/ 469 h 816"/>
                <a:gd name="T10" fmla="*/ 1661 w 2045"/>
                <a:gd name="T11" fmla="*/ 495 h 816"/>
                <a:gd name="T12" fmla="*/ 1579 w 2045"/>
                <a:gd name="T13" fmla="*/ 522 h 816"/>
                <a:gd name="T14" fmla="*/ 1491 w 2045"/>
                <a:gd name="T15" fmla="*/ 540 h 816"/>
                <a:gd name="T16" fmla="*/ 1399 w 2045"/>
                <a:gd name="T17" fmla="*/ 558 h 816"/>
                <a:gd name="T18" fmla="*/ 1307 w 2045"/>
                <a:gd name="T19" fmla="*/ 567 h 816"/>
                <a:gd name="T20" fmla="*/ 1210 w 2045"/>
                <a:gd name="T21" fmla="*/ 576 h 816"/>
                <a:gd name="T22" fmla="*/ 1117 w 2045"/>
                <a:gd name="T23" fmla="*/ 580 h 816"/>
                <a:gd name="T24" fmla="*/ 1020 w 2045"/>
                <a:gd name="T25" fmla="*/ 576 h 816"/>
                <a:gd name="T26" fmla="*/ 923 w 2045"/>
                <a:gd name="T27" fmla="*/ 571 h 816"/>
                <a:gd name="T28" fmla="*/ 830 w 2045"/>
                <a:gd name="T29" fmla="*/ 562 h 816"/>
                <a:gd name="T30" fmla="*/ 738 w 2045"/>
                <a:gd name="T31" fmla="*/ 549 h 816"/>
                <a:gd name="T32" fmla="*/ 651 w 2045"/>
                <a:gd name="T33" fmla="*/ 531 h 816"/>
                <a:gd name="T34" fmla="*/ 563 w 2045"/>
                <a:gd name="T35" fmla="*/ 504 h 816"/>
                <a:gd name="T36" fmla="*/ 481 w 2045"/>
                <a:gd name="T37" fmla="*/ 482 h 816"/>
                <a:gd name="T38" fmla="*/ 408 w 2045"/>
                <a:gd name="T39" fmla="*/ 451 h 816"/>
                <a:gd name="T40" fmla="*/ 335 w 2045"/>
                <a:gd name="T41" fmla="*/ 415 h 816"/>
                <a:gd name="T42" fmla="*/ 267 w 2045"/>
                <a:gd name="T43" fmla="*/ 379 h 816"/>
                <a:gd name="T44" fmla="*/ 208 w 2045"/>
                <a:gd name="T45" fmla="*/ 339 h 816"/>
                <a:gd name="T46" fmla="*/ 155 w 2045"/>
                <a:gd name="T47" fmla="*/ 299 h 816"/>
                <a:gd name="T48" fmla="*/ 111 w 2045"/>
                <a:gd name="T49" fmla="*/ 255 h 816"/>
                <a:gd name="T50" fmla="*/ 72 w 2045"/>
                <a:gd name="T51" fmla="*/ 206 h 816"/>
                <a:gd name="T52" fmla="*/ 43 w 2045"/>
                <a:gd name="T53" fmla="*/ 161 h 816"/>
                <a:gd name="T54" fmla="*/ 19 w 2045"/>
                <a:gd name="T55" fmla="*/ 112 h 816"/>
                <a:gd name="T56" fmla="*/ 4 w 2045"/>
                <a:gd name="T57" fmla="*/ 58 h 816"/>
                <a:gd name="T58" fmla="*/ 0 w 2045"/>
                <a:gd name="T59" fmla="*/ 9 h 816"/>
                <a:gd name="T60" fmla="*/ 0 w 2045"/>
                <a:gd name="T61" fmla="*/ 268 h 816"/>
                <a:gd name="T62" fmla="*/ 9 w 2045"/>
                <a:gd name="T63" fmla="*/ 317 h 816"/>
                <a:gd name="T64" fmla="*/ 29 w 2045"/>
                <a:gd name="T65" fmla="*/ 366 h 816"/>
                <a:gd name="T66" fmla="*/ 53 w 2045"/>
                <a:gd name="T67" fmla="*/ 415 h 816"/>
                <a:gd name="T68" fmla="*/ 87 w 2045"/>
                <a:gd name="T69" fmla="*/ 464 h 816"/>
                <a:gd name="T70" fmla="*/ 126 w 2045"/>
                <a:gd name="T71" fmla="*/ 509 h 816"/>
                <a:gd name="T72" fmla="*/ 174 w 2045"/>
                <a:gd name="T73" fmla="*/ 553 h 816"/>
                <a:gd name="T74" fmla="*/ 233 w 2045"/>
                <a:gd name="T75" fmla="*/ 594 h 816"/>
                <a:gd name="T76" fmla="*/ 291 w 2045"/>
                <a:gd name="T77" fmla="*/ 629 h 816"/>
                <a:gd name="T78" fmla="*/ 364 w 2045"/>
                <a:gd name="T79" fmla="*/ 665 h 816"/>
                <a:gd name="T80" fmla="*/ 437 w 2045"/>
                <a:gd name="T81" fmla="*/ 701 h 816"/>
                <a:gd name="T82" fmla="*/ 515 w 2045"/>
                <a:gd name="T83" fmla="*/ 727 h 816"/>
                <a:gd name="T84" fmla="*/ 597 w 2045"/>
                <a:gd name="T85" fmla="*/ 754 h 816"/>
                <a:gd name="T86" fmla="*/ 685 w 2045"/>
                <a:gd name="T87" fmla="*/ 772 h 816"/>
                <a:gd name="T88" fmla="*/ 777 w 2045"/>
                <a:gd name="T89" fmla="*/ 790 h 816"/>
                <a:gd name="T90" fmla="*/ 869 w 2045"/>
                <a:gd name="T91" fmla="*/ 803 h 816"/>
                <a:gd name="T92" fmla="*/ 962 w 2045"/>
                <a:gd name="T93" fmla="*/ 812 h 816"/>
                <a:gd name="T94" fmla="*/ 1059 w 2045"/>
                <a:gd name="T95" fmla="*/ 816 h 816"/>
                <a:gd name="T96" fmla="*/ 1156 w 2045"/>
                <a:gd name="T97" fmla="*/ 816 h 816"/>
                <a:gd name="T98" fmla="*/ 1248 w 2045"/>
                <a:gd name="T99" fmla="*/ 808 h 816"/>
                <a:gd name="T100" fmla="*/ 1346 w 2045"/>
                <a:gd name="T101" fmla="*/ 799 h 816"/>
                <a:gd name="T102" fmla="*/ 1438 w 2045"/>
                <a:gd name="T103" fmla="*/ 785 h 816"/>
                <a:gd name="T104" fmla="*/ 1525 w 2045"/>
                <a:gd name="T105" fmla="*/ 767 h 816"/>
                <a:gd name="T106" fmla="*/ 1613 w 2045"/>
                <a:gd name="T107" fmla="*/ 750 h 816"/>
                <a:gd name="T108" fmla="*/ 1695 w 2045"/>
                <a:gd name="T109" fmla="*/ 723 h 816"/>
                <a:gd name="T110" fmla="*/ 1773 w 2045"/>
                <a:gd name="T111" fmla="*/ 692 h 816"/>
                <a:gd name="T112" fmla="*/ 1846 w 2045"/>
                <a:gd name="T113" fmla="*/ 660 h 816"/>
                <a:gd name="T114" fmla="*/ 1914 w 2045"/>
                <a:gd name="T115" fmla="*/ 625 h 816"/>
                <a:gd name="T116" fmla="*/ 1972 w 2045"/>
                <a:gd name="T117" fmla="*/ 585 h 816"/>
                <a:gd name="T118" fmla="*/ 2026 w 2045"/>
                <a:gd name="T119" fmla="*/ 544 h 8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045"/>
                <a:gd name="T181" fmla="*/ 0 h 816"/>
                <a:gd name="T182" fmla="*/ 2045 w 2045"/>
                <a:gd name="T183" fmla="*/ 816 h 8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045" h="816">
                  <a:moveTo>
                    <a:pt x="2045" y="290"/>
                  </a:moveTo>
                  <a:lnTo>
                    <a:pt x="2036" y="299"/>
                  </a:lnTo>
                  <a:lnTo>
                    <a:pt x="2026" y="308"/>
                  </a:lnTo>
                  <a:lnTo>
                    <a:pt x="2016" y="317"/>
                  </a:lnTo>
                  <a:lnTo>
                    <a:pt x="2006" y="322"/>
                  </a:lnTo>
                  <a:lnTo>
                    <a:pt x="1997" y="330"/>
                  </a:lnTo>
                  <a:lnTo>
                    <a:pt x="1987" y="339"/>
                  </a:lnTo>
                  <a:lnTo>
                    <a:pt x="1972" y="348"/>
                  </a:lnTo>
                  <a:lnTo>
                    <a:pt x="1963" y="357"/>
                  </a:lnTo>
                  <a:lnTo>
                    <a:pt x="1948" y="366"/>
                  </a:lnTo>
                  <a:lnTo>
                    <a:pt x="1938" y="371"/>
                  </a:lnTo>
                  <a:lnTo>
                    <a:pt x="1924" y="379"/>
                  </a:lnTo>
                  <a:lnTo>
                    <a:pt x="1914" y="388"/>
                  </a:lnTo>
                  <a:lnTo>
                    <a:pt x="1900" y="393"/>
                  </a:lnTo>
                  <a:lnTo>
                    <a:pt x="1885" y="402"/>
                  </a:lnTo>
                  <a:lnTo>
                    <a:pt x="1875" y="411"/>
                  </a:lnTo>
                  <a:lnTo>
                    <a:pt x="1861" y="415"/>
                  </a:lnTo>
                  <a:lnTo>
                    <a:pt x="1846" y="424"/>
                  </a:lnTo>
                  <a:lnTo>
                    <a:pt x="1832" y="429"/>
                  </a:lnTo>
                  <a:lnTo>
                    <a:pt x="1817" y="437"/>
                  </a:lnTo>
                  <a:lnTo>
                    <a:pt x="1802" y="442"/>
                  </a:lnTo>
                  <a:lnTo>
                    <a:pt x="1788" y="451"/>
                  </a:lnTo>
                  <a:lnTo>
                    <a:pt x="1773" y="455"/>
                  </a:lnTo>
                  <a:lnTo>
                    <a:pt x="1759" y="464"/>
                  </a:lnTo>
                  <a:lnTo>
                    <a:pt x="1744" y="469"/>
                  </a:lnTo>
                  <a:lnTo>
                    <a:pt x="1725" y="473"/>
                  </a:lnTo>
                  <a:lnTo>
                    <a:pt x="1710" y="482"/>
                  </a:lnTo>
                  <a:lnTo>
                    <a:pt x="1695" y="486"/>
                  </a:lnTo>
                  <a:lnTo>
                    <a:pt x="1681" y="491"/>
                  </a:lnTo>
                  <a:lnTo>
                    <a:pt x="1661" y="495"/>
                  </a:lnTo>
                  <a:lnTo>
                    <a:pt x="1647" y="500"/>
                  </a:lnTo>
                  <a:lnTo>
                    <a:pt x="1627" y="504"/>
                  </a:lnTo>
                  <a:lnTo>
                    <a:pt x="1613" y="513"/>
                  </a:lnTo>
                  <a:lnTo>
                    <a:pt x="1593" y="518"/>
                  </a:lnTo>
                  <a:lnTo>
                    <a:pt x="1579" y="522"/>
                  </a:lnTo>
                  <a:lnTo>
                    <a:pt x="1559" y="527"/>
                  </a:lnTo>
                  <a:lnTo>
                    <a:pt x="1545" y="531"/>
                  </a:lnTo>
                  <a:lnTo>
                    <a:pt x="1525" y="531"/>
                  </a:lnTo>
                  <a:lnTo>
                    <a:pt x="1506" y="536"/>
                  </a:lnTo>
                  <a:lnTo>
                    <a:pt x="1491" y="540"/>
                  </a:lnTo>
                  <a:lnTo>
                    <a:pt x="1472" y="544"/>
                  </a:lnTo>
                  <a:lnTo>
                    <a:pt x="1452" y="549"/>
                  </a:lnTo>
                  <a:lnTo>
                    <a:pt x="1438" y="549"/>
                  </a:lnTo>
                  <a:lnTo>
                    <a:pt x="1418" y="553"/>
                  </a:lnTo>
                  <a:lnTo>
                    <a:pt x="1399" y="558"/>
                  </a:lnTo>
                  <a:lnTo>
                    <a:pt x="1380" y="558"/>
                  </a:lnTo>
                  <a:lnTo>
                    <a:pt x="1360" y="562"/>
                  </a:lnTo>
                  <a:lnTo>
                    <a:pt x="1346" y="562"/>
                  </a:lnTo>
                  <a:lnTo>
                    <a:pt x="1326" y="567"/>
                  </a:lnTo>
                  <a:lnTo>
                    <a:pt x="1307" y="567"/>
                  </a:lnTo>
                  <a:lnTo>
                    <a:pt x="1287" y="571"/>
                  </a:lnTo>
                  <a:lnTo>
                    <a:pt x="1268" y="571"/>
                  </a:lnTo>
                  <a:lnTo>
                    <a:pt x="1248" y="571"/>
                  </a:lnTo>
                  <a:lnTo>
                    <a:pt x="1229" y="576"/>
                  </a:lnTo>
                  <a:lnTo>
                    <a:pt x="1210" y="576"/>
                  </a:lnTo>
                  <a:lnTo>
                    <a:pt x="1190" y="576"/>
                  </a:lnTo>
                  <a:lnTo>
                    <a:pt x="1175" y="576"/>
                  </a:lnTo>
                  <a:lnTo>
                    <a:pt x="1156" y="580"/>
                  </a:lnTo>
                  <a:lnTo>
                    <a:pt x="1137" y="580"/>
                  </a:lnTo>
                  <a:lnTo>
                    <a:pt x="1117" y="580"/>
                  </a:lnTo>
                  <a:lnTo>
                    <a:pt x="1098" y="580"/>
                  </a:lnTo>
                  <a:lnTo>
                    <a:pt x="1078" y="580"/>
                  </a:lnTo>
                  <a:lnTo>
                    <a:pt x="1059" y="580"/>
                  </a:lnTo>
                  <a:lnTo>
                    <a:pt x="1039" y="580"/>
                  </a:lnTo>
                  <a:lnTo>
                    <a:pt x="1020" y="576"/>
                  </a:lnTo>
                  <a:lnTo>
                    <a:pt x="1001" y="576"/>
                  </a:lnTo>
                  <a:lnTo>
                    <a:pt x="981" y="576"/>
                  </a:lnTo>
                  <a:lnTo>
                    <a:pt x="962" y="576"/>
                  </a:lnTo>
                  <a:lnTo>
                    <a:pt x="942" y="571"/>
                  </a:lnTo>
                  <a:lnTo>
                    <a:pt x="923" y="571"/>
                  </a:lnTo>
                  <a:lnTo>
                    <a:pt x="908" y="571"/>
                  </a:lnTo>
                  <a:lnTo>
                    <a:pt x="889" y="567"/>
                  </a:lnTo>
                  <a:lnTo>
                    <a:pt x="869" y="567"/>
                  </a:lnTo>
                  <a:lnTo>
                    <a:pt x="850" y="562"/>
                  </a:lnTo>
                  <a:lnTo>
                    <a:pt x="830" y="562"/>
                  </a:lnTo>
                  <a:lnTo>
                    <a:pt x="811" y="558"/>
                  </a:lnTo>
                  <a:lnTo>
                    <a:pt x="792" y="558"/>
                  </a:lnTo>
                  <a:lnTo>
                    <a:pt x="777" y="553"/>
                  </a:lnTo>
                  <a:lnTo>
                    <a:pt x="758" y="549"/>
                  </a:lnTo>
                  <a:lnTo>
                    <a:pt x="738" y="549"/>
                  </a:lnTo>
                  <a:lnTo>
                    <a:pt x="719" y="544"/>
                  </a:lnTo>
                  <a:lnTo>
                    <a:pt x="704" y="540"/>
                  </a:lnTo>
                  <a:lnTo>
                    <a:pt x="685" y="536"/>
                  </a:lnTo>
                  <a:lnTo>
                    <a:pt x="665" y="531"/>
                  </a:lnTo>
                  <a:lnTo>
                    <a:pt x="651" y="531"/>
                  </a:lnTo>
                  <a:lnTo>
                    <a:pt x="631" y="527"/>
                  </a:lnTo>
                  <a:lnTo>
                    <a:pt x="617" y="522"/>
                  </a:lnTo>
                  <a:lnTo>
                    <a:pt x="597" y="518"/>
                  </a:lnTo>
                  <a:lnTo>
                    <a:pt x="583" y="513"/>
                  </a:lnTo>
                  <a:lnTo>
                    <a:pt x="563" y="504"/>
                  </a:lnTo>
                  <a:lnTo>
                    <a:pt x="549" y="500"/>
                  </a:lnTo>
                  <a:lnTo>
                    <a:pt x="529" y="495"/>
                  </a:lnTo>
                  <a:lnTo>
                    <a:pt x="515" y="491"/>
                  </a:lnTo>
                  <a:lnTo>
                    <a:pt x="500" y="486"/>
                  </a:lnTo>
                  <a:lnTo>
                    <a:pt x="481" y="482"/>
                  </a:lnTo>
                  <a:lnTo>
                    <a:pt x="466" y="473"/>
                  </a:lnTo>
                  <a:lnTo>
                    <a:pt x="451" y="469"/>
                  </a:lnTo>
                  <a:lnTo>
                    <a:pt x="437" y="464"/>
                  </a:lnTo>
                  <a:lnTo>
                    <a:pt x="422" y="455"/>
                  </a:lnTo>
                  <a:lnTo>
                    <a:pt x="408" y="451"/>
                  </a:lnTo>
                  <a:lnTo>
                    <a:pt x="388" y="442"/>
                  </a:lnTo>
                  <a:lnTo>
                    <a:pt x="374" y="437"/>
                  </a:lnTo>
                  <a:lnTo>
                    <a:pt x="364" y="429"/>
                  </a:lnTo>
                  <a:lnTo>
                    <a:pt x="349" y="424"/>
                  </a:lnTo>
                  <a:lnTo>
                    <a:pt x="335" y="415"/>
                  </a:lnTo>
                  <a:lnTo>
                    <a:pt x="320" y="411"/>
                  </a:lnTo>
                  <a:lnTo>
                    <a:pt x="306" y="402"/>
                  </a:lnTo>
                  <a:lnTo>
                    <a:pt x="291" y="393"/>
                  </a:lnTo>
                  <a:lnTo>
                    <a:pt x="281" y="388"/>
                  </a:lnTo>
                  <a:lnTo>
                    <a:pt x="267" y="379"/>
                  </a:lnTo>
                  <a:lnTo>
                    <a:pt x="257" y="371"/>
                  </a:lnTo>
                  <a:lnTo>
                    <a:pt x="242" y="366"/>
                  </a:lnTo>
                  <a:lnTo>
                    <a:pt x="233" y="357"/>
                  </a:lnTo>
                  <a:lnTo>
                    <a:pt x="218" y="348"/>
                  </a:lnTo>
                  <a:lnTo>
                    <a:pt x="208" y="339"/>
                  </a:lnTo>
                  <a:lnTo>
                    <a:pt x="199" y="330"/>
                  </a:lnTo>
                  <a:lnTo>
                    <a:pt x="184" y="322"/>
                  </a:lnTo>
                  <a:lnTo>
                    <a:pt x="174" y="317"/>
                  </a:lnTo>
                  <a:lnTo>
                    <a:pt x="165" y="308"/>
                  </a:lnTo>
                  <a:lnTo>
                    <a:pt x="155" y="299"/>
                  </a:lnTo>
                  <a:lnTo>
                    <a:pt x="145" y="290"/>
                  </a:lnTo>
                  <a:lnTo>
                    <a:pt x="136" y="281"/>
                  </a:lnTo>
                  <a:lnTo>
                    <a:pt x="126" y="272"/>
                  </a:lnTo>
                  <a:lnTo>
                    <a:pt x="116" y="264"/>
                  </a:lnTo>
                  <a:lnTo>
                    <a:pt x="111" y="255"/>
                  </a:lnTo>
                  <a:lnTo>
                    <a:pt x="102" y="246"/>
                  </a:lnTo>
                  <a:lnTo>
                    <a:pt x="92" y="237"/>
                  </a:lnTo>
                  <a:lnTo>
                    <a:pt x="87" y="228"/>
                  </a:lnTo>
                  <a:lnTo>
                    <a:pt x="77" y="214"/>
                  </a:lnTo>
                  <a:lnTo>
                    <a:pt x="72" y="206"/>
                  </a:lnTo>
                  <a:lnTo>
                    <a:pt x="63" y="197"/>
                  </a:lnTo>
                  <a:lnTo>
                    <a:pt x="58" y="188"/>
                  </a:lnTo>
                  <a:lnTo>
                    <a:pt x="53" y="179"/>
                  </a:lnTo>
                  <a:lnTo>
                    <a:pt x="48" y="170"/>
                  </a:lnTo>
                  <a:lnTo>
                    <a:pt x="43" y="161"/>
                  </a:lnTo>
                  <a:lnTo>
                    <a:pt x="34" y="148"/>
                  </a:lnTo>
                  <a:lnTo>
                    <a:pt x="29" y="139"/>
                  </a:lnTo>
                  <a:lnTo>
                    <a:pt x="29" y="130"/>
                  </a:lnTo>
                  <a:lnTo>
                    <a:pt x="24" y="121"/>
                  </a:lnTo>
                  <a:lnTo>
                    <a:pt x="19" y="112"/>
                  </a:lnTo>
                  <a:lnTo>
                    <a:pt x="14" y="99"/>
                  </a:lnTo>
                  <a:lnTo>
                    <a:pt x="14" y="90"/>
                  </a:lnTo>
                  <a:lnTo>
                    <a:pt x="9" y="81"/>
                  </a:lnTo>
                  <a:lnTo>
                    <a:pt x="4" y="72"/>
                  </a:lnTo>
                  <a:lnTo>
                    <a:pt x="4" y="58"/>
                  </a:lnTo>
                  <a:lnTo>
                    <a:pt x="4" y="50"/>
                  </a:lnTo>
                  <a:lnTo>
                    <a:pt x="0" y="41"/>
                  </a:lnTo>
                  <a:lnTo>
                    <a:pt x="0" y="32"/>
                  </a:lnTo>
                  <a:lnTo>
                    <a:pt x="0" y="18"/>
                  </a:lnTo>
                  <a:lnTo>
                    <a:pt x="0" y="9"/>
                  </a:lnTo>
                  <a:lnTo>
                    <a:pt x="0" y="0"/>
                  </a:lnTo>
                  <a:lnTo>
                    <a:pt x="0" y="237"/>
                  </a:lnTo>
                  <a:lnTo>
                    <a:pt x="0" y="246"/>
                  </a:lnTo>
                  <a:lnTo>
                    <a:pt x="0" y="255"/>
                  </a:lnTo>
                  <a:lnTo>
                    <a:pt x="0" y="268"/>
                  </a:lnTo>
                  <a:lnTo>
                    <a:pt x="0" y="277"/>
                  </a:lnTo>
                  <a:lnTo>
                    <a:pt x="4" y="286"/>
                  </a:lnTo>
                  <a:lnTo>
                    <a:pt x="4" y="295"/>
                  </a:lnTo>
                  <a:lnTo>
                    <a:pt x="4" y="308"/>
                  </a:lnTo>
                  <a:lnTo>
                    <a:pt x="9" y="317"/>
                  </a:lnTo>
                  <a:lnTo>
                    <a:pt x="14" y="326"/>
                  </a:lnTo>
                  <a:lnTo>
                    <a:pt x="14" y="335"/>
                  </a:lnTo>
                  <a:lnTo>
                    <a:pt x="19" y="348"/>
                  </a:lnTo>
                  <a:lnTo>
                    <a:pt x="24" y="357"/>
                  </a:lnTo>
                  <a:lnTo>
                    <a:pt x="29" y="366"/>
                  </a:lnTo>
                  <a:lnTo>
                    <a:pt x="29" y="375"/>
                  </a:lnTo>
                  <a:lnTo>
                    <a:pt x="34" y="384"/>
                  </a:lnTo>
                  <a:lnTo>
                    <a:pt x="43" y="397"/>
                  </a:lnTo>
                  <a:lnTo>
                    <a:pt x="48" y="406"/>
                  </a:lnTo>
                  <a:lnTo>
                    <a:pt x="53" y="415"/>
                  </a:lnTo>
                  <a:lnTo>
                    <a:pt x="58" y="424"/>
                  </a:lnTo>
                  <a:lnTo>
                    <a:pt x="63" y="433"/>
                  </a:lnTo>
                  <a:lnTo>
                    <a:pt x="72" y="442"/>
                  </a:lnTo>
                  <a:lnTo>
                    <a:pt x="77" y="451"/>
                  </a:lnTo>
                  <a:lnTo>
                    <a:pt x="87" y="464"/>
                  </a:lnTo>
                  <a:lnTo>
                    <a:pt x="92" y="473"/>
                  </a:lnTo>
                  <a:lnTo>
                    <a:pt x="102" y="482"/>
                  </a:lnTo>
                  <a:lnTo>
                    <a:pt x="111" y="491"/>
                  </a:lnTo>
                  <a:lnTo>
                    <a:pt x="116" y="500"/>
                  </a:lnTo>
                  <a:lnTo>
                    <a:pt x="126" y="509"/>
                  </a:lnTo>
                  <a:lnTo>
                    <a:pt x="136" y="518"/>
                  </a:lnTo>
                  <a:lnTo>
                    <a:pt x="145" y="527"/>
                  </a:lnTo>
                  <a:lnTo>
                    <a:pt x="155" y="536"/>
                  </a:lnTo>
                  <a:lnTo>
                    <a:pt x="165" y="544"/>
                  </a:lnTo>
                  <a:lnTo>
                    <a:pt x="174" y="553"/>
                  </a:lnTo>
                  <a:lnTo>
                    <a:pt x="184" y="558"/>
                  </a:lnTo>
                  <a:lnTo>
                    <a:pt x="199" y="567"/>
                  </a:lnTo>
                  <a:lnTo>
                    <a:pt x="208" y="576"/>
                  </a:lnTo>
                  <a:lnTo>
                    <a:pt x="218" y="585"/>
                  </a:lnTo>
                  <a:lnTo>
                    <a:pt x="233" y="594"/>
                  </a:lnTo>
                  <a:lnTo>
                    <a:pt x="242" y="602"/>
                  </a:lnTo>
                  <a:lnTo>
                    <a:pt x="257" y="607"/>
                  </a:lnTo>
                  <a:lnTo>
                    <a:pt x="267" y="616"/>
                  </a:lnTo>
                  <a:lnTo>
                    <a:pt x="281" y="625"/>
                  </a:lnTo>
                  <a:lnTo>
                    <a:pt x="291" y="629"/>
                  </a:lnTo>
                  <a:lnTo>
                    <a:pt x="306" y="638"/>
                  </a:lnTo>
                  <a:lnTo>
                    <a:pt x="320" y="647"/>
                  </a:lnTo>
                  <a:lnTo>
                    <a:pt x="335" y="651"/>
                  </a:lnTo>
                  <a:lnTo>
                    <a:pt x="349" y="660"/>
                  </a:lnTo>
                  <a:lnTo>
                    <a:pt x="364" y="665"/>
                  </a:lnTo>
                  <a:lnTo>
                    <a:pt x="374" y="674"/>
                  </a:lnTo>
                  <a:lnTo>
                    <a:pt x="388" y="678"/>
                  </a:lnTo>
                  <a:lnTo>
                    <a:pt x="408" y="687"/>
                  </a:lnTo>
                  <a:lnTo>
                    <a:pt x="422" y="692"/>
                  </a:lnTo>
                  <a:lnTo>
                    <a:pt x="437" y="701"/>
                  </a:lnTo>
                  <a:lnTo>
                    <a:pt x="451" y="705"/>
                  </a:lnTo>
                  <a:lnTo>
                    <a:pt x="466" y="709"/>
                  </a:lnTo>
                  <a:lnTo>
                    <a:pt x="481" y="718"/>
                  </a:lnTo>
                  <a:lnTo>
                    <a:pt x="500" y="723"/>
                  </a:lnTo>
                  <a:lnTo>
                    <a:pt x="515" y="727"/>
                  </a:lnTo>
                  <a:lnTo>
                    <a:pt x="529" y="732"/>
                  </a:lnTo>
                  <a:lnTo>
                    <a:pt x="549" y="736"/>
                  </a:lnTo>
                  <a:lnTo>
                    <a:pt x="563" y="741"/>
                  </a:lnTo>
                  <a:lnTo>
                    <a:pt x="583" y="750"/>
                  </a:lnTo>
                  <a:lnTo>
                    <a:pt x="597" y="754"/>
                  </a:lnTo>
                  <a:lnTo>
                    <a:pt x="617" y="758"/>
                  </a:lnTo>
                  <a:lnTo>
                    <a:pt x="631" y="763"/>
                  </a:lnTo>
                  <a:lnTo>
                    <a:pt x="651" y="767"/>
                  </a:lnTo>
                  <a:lnTo>
                    <a:pt x="665" y="767"/>
                  </a:lnTo>
                  <a:lnTo>
                    <a:pt x="685" y="772"/>
                  </a:lnTo>
                  <a:lnTo>
                    <a:pt x="704" y="776"/>
                  </a:lnTo>
                  <a:lnTo>
                    <a:pt x="719" y="781"/>
                  </a:lnTo>
                  <a:lnTo>
                    <a:pt x="738" y="785"/>
                  </a:lnTo>
                  <a:lnTo>
                    <a:pt x="758" y="785"/>
                  </a:lnTo>
                  <a:lnTo>
                    <a:pt x="777" y="790"/>
                  </a:lnTo>
                  <a:lnTo>
                    <a:pt x="792" y="794"/>
                  </a:lnTo>
                  <a:lnTo>
                    <a:pt x="811" y="794"/>
                  </a:lnTo>
                  <a:lnTo>
                    <a:pt x="830" y="799"/>
                  </a:lnTo>
                  <a:lnTo>
                    <a:pt x="850" y="799"/>
                  </a:lnTo>
                  <a:lnTo>
                    <a:pt x="869" y="803"/>
                  </a:lnTo>
                  <a:lnTo>
                    <a:pt x="889" y="803"/>
                  </a:lnTo>
                  <a:lnTo>
                    <a:pt x="908" y="808"/>
                  </a:lnTo>
                  <a:lnTo>
                    <a:pt x="923" y="808"/>
                  </a:lnTo>
                  <a:lnTo>
                    <a:pt x="942" y="808"/>
                  </a:lnTo>
                  <a:lnTo>
                    <a:pt x="962" y="812"/>
                  </a:lnTo>
                  <a:lnTo>
                    <a:pt x="981" y="812"/>
                  </a:lnTo>
                  <a:lnTo>
                    <a:pt x="1001" y="812"/>
                  </a:lnTo>
                  <a:lnTo>
                    <a:pt x="1020" y="812"/>
                  </a:lnTo>
                  <a:lnTo>
                    <a:pt x="1039" y="816"/>
                  </a:lnTo>
                  <a:lnTo>
                    <a:pt x="1059" y="816"/>
                  </a:lnTo>
                  <a:lnTo>
                    <a:pt x="1078" y="816"/>
                  </a:lnTo>
                  <a:lnTo>
                    <a:pt x="1098" y="816"/>
                  </a:lnTo>
                  <a:lnTo>
                    <a:pt x="1117" y="816"/>
                  </a:lnTo>
                  <a:lnTo>
                    <a:pt x="1137" y="816"/>
                  </a:lnTo>
                  <a:lnTo>
                    <a:pt x="1156" y="816"/>
                  </a:lnTo>
                  <a:lnTo>
                    <a:pt x="1175" y="812"/>
                  </a:lnTo>
                  <a:lnTo>
                    <a:pt x="1190" y="812"/>
                  </a:lnTo>
                  <a:lnTo>
                    <a:pt x="1210" y="812"/>
                  </a:lnTo>
                  <a:lnTo>
                    <a:pt x="1229" y="812"/>
                  </a:lnTo>
                  <a:lnTo>
                    <a:pt x="1248" y="808"/>
                  </a:lnTo>
                  <a:lnTo>
                    <a:pt x="1268" y="808"/>
                  </a:lnTo>
                  <a:lnTo>
                    <a:pt x="1287" y="808"/>
                  </a:lnTo>
                  <a:lnTo>
                    <a:pt x="1307" y="803"/>
                  </a:lnTo>
                  <a:lnTo>
                    <a:pt x="1326" y="803"/>
                  </a:lnTo>
                  <a:lnTo>
                    <a:pt x="1346" y="799"/>
                  </a:lnTo>
                  <a:lnTo>
                    <a:pt x="1360" y="799"/>
                  </a:lnTo>
                  <a:lnTo>
                    <a:pt x="1380" y="794"/>
                  </a:lnTo>
                  <a:lnTo>
                    <a:pt x="1399" y="794"/>
                  </a:lnTo>
                  <a:lnTo>
                    <a:pt x="1418" y="790"/>
                  </a:lnTo>
                  <a:lnTo>
                    <a:pt x="1438" y="785"/>
                  </a:lnTo>
                  <a:lnTo>
                    <a:pt x="1452" y="785"/>
                  </a:lnTo>
                  <a:lnTo>
                    <a:pt x="1472" y="781"/>
                  </a:lnTo>
                  <a:lnTo>
                    <a:pt x="1491" y="776"/>
                  </a:lnTo>
                  <a:lnTo>
                    <a:pt x="1506" y="772"/>
                  </a:lnTo>
                  <a:lnTo>
                    <a:pt x="1525" y="767"/>
                  </a:lnTo>
                  <a:lnTo>
                    <a:pt x="1545" y="767"/>
                  </a:lnTo>
                  <a:lnTo>
                    <a:pt x="1559" y="763"/>
                  </a:lnTo>
                  <a:lnTo>
                    <a:pt x="1579" y="758"/>
                  </a:lnTo>
                  <a:lnTo>
                    <a:pt x="1593" y="754"/>
                  </a:lnTo>
                  <a:lnTo>
                    <a:pt x="1613" y="750"/>
                  </a:lnTo>
                  <a:lnTo>
                    <a:pt x="1627" y="741"/>
                  </a:lnTo>
                  <a:lnTo>
                    <a:pt x="1647" y="736"/>
                  </a:lnTo>
                  <a:lnTo>
                    <a:pt x="1661" y="732"/>
                  </a:lnTo>
                  <a:lnTo>
                    <a:pt x="1681" y="727"/>
                  </a:lnTo>
                  <a:lnTo>
                    <a:pt x="1695" y="723"/>
                  </a:lnTo>
                  <a:lnTo>
                    <a:pt x="1710" y="718"/>
                  </a:lnTo>
                  <a:lnTo>
                    <a:pt x="1725" y="709"/>
                  </a:lnTo>
                  <a:lnTo>
                    <a:pt x="1744" y="705"/>
                  </a:lnTo>
                  <a:lnTo>
                    <a:pt x="1759" y="701"/>
                  </a:lnTo>
                  <a:lnTo>
                    <a:pt x="1773" y="692"/>
                  </a:lnTo>
                  <a:lnTo>
                    <a:pt x="1788" y="687"/>
                  </a:lnTo>
                  <a:lnTo>
                    <a:pt x="1802" y="678"/>
                  </a:lnTo>
                  <a:lnTo>
                    <a:pt x="1817" y="674"/>
                  </a:lnTo>
                  <a:lnTo>
                    <a:pt x="1832" y="665"/>
                  </a:lnTo>
                  <a:lnTo>
                    <a:pt x="1846" y="660"/>
                  </a:lnTo>
                  <a:lnTo>
                    <a:pt x="1861" y="651"/>
                  </a:lnTo>
                  <a:lnTo>
                    <a:pt x="1875" y="647"/>
                  </a:lnTo>
                  <a:lnTo>
                    <a:pt x="1885" y="638"/>
                  </a:lnTo>
                  <a:lnTo>
                    <a:pt x="1900" y="629"/>
                  </a:lnTo>
                  <a:lnTo>
                    <a:pt x="1914" y="625"/>
                  </a:lnTo>
                  <a:lnTo>
                    <a:pt x="1924" y="616"/>
                  </a:lnTo>
                  <a:lnTo>
                    <a:pt x="1938" y="607"/>
                  </a:lnTo>
                  <a:lnTo>
                    <a:pt x="1948" y="602"/>
                  </a:lnTo>
                  <a:lnTo>
                    <a:pt x="1963" y="594"/>
                  </a:lnTo>
                  <a:lnTo>
                    <a:pt x="1972" y="585"/>
                  </a:lnTo>
                  <a:lnTo>
                    <a:pt x="1987" y="576"/>
                  </a:lnTo>
                  <a:lnTo>
                    <a:pt x="1997" y="567"/>
                  </a:lnTo>
                  <a:lnTo>
                    <a:pt x="2006" y="558"/>
                  </a:lnTo>
                  <a:lnTo>
                    <a:pt x="2016" y="553"/>
                  </a:lnTo>
                  <a:lnTo>
                    <a:pt x="2026" y="544"/>
                  </a:lnTo>
                  <a:lnTo>
                    <a:pt x="2036" y="536"/>
                  </a:lnTo>
                  <a:lnTo>
                    <a:pt x="2045" y="527"/>
                  </a:lnTo>
                  <a:lnTo>
                    <a:pt x="2045" y="290"/>
                  </a:lnTo>
                  <a:close/>
                </a:path>
              </a:pathLst>
            </a:custGeom>
            <a:solidFill>
              <a:srgbClr val="E5D271"/>
            </a:solidFill>
            <a:ln w="7938">
              <a:solidFill>
                <a:srgbClr val="000000"/>
              </a:solidFill>
              <a:round/>
              <a:headEnd/>
              <a:tailEnd/>
            </a:ln>
          </p:spPr>
          <p:txBody>
            <a:bodyPr/>
            <a:lstStyle/>
            <a:p>
              <a:endParaRPr lang="hu-HU"/>
            </a:p>
          </p:txBody>
        </p:sp>
        <p:sp>
          <p:nvSpPr>
            <p:cNvPr id="10" name="Freeform 9"/>
            <p:cNvSpPr>
              <a:spLocks/>
            </p:cNvSpPr>
            <p:nvPr/>
          </p:nvSpPr>
          <p:spPr bwMode="auto">
            <a:xfrm>
              <a:off x="340" y="830"/>
              <a:ext cx="2045" cy="1159"/>
            </a:xfrm>
            <a:custGeom>
              <a:avLst/>
              <a:gdLst>
                <a:gd name="T0" fmla="*/ 2016 w 2045"/>
                <a:gd name="T1" fmla="*/ 896 h 1159"/>
                <a:gd name="T2" fmla="*/ 1972 w 2045"/>
                <a:gd name="T3" fmla="*/ 927 h 1159"/>
                <a:gd name="T4" fmla="*/ 1924 w 2045"/>
                <a:gd name="T5" fmla="*/ 958 h 1159"/>
                <a:gd name="T6" fmla="*/ 1875 w 2045"/>
                <a:gd name="T7" fmla="*/ 990 h 1159"/>
                <a:gd name="T8" fmla="*/ 1817 w 2045"/>
                <a:gd name="T9" fmla="*/ 1016 h 1159"/>
                <a:gd name="T10" fmla="*/ 1759 w 2045"/>
                <a:gd name="T11" fmla="*/ 1043 h 1159"/>
                <a:gd name="T12" fmla="*/ 1695 w 2045"/>
                <a:gd name="T13" fmla="*/ 1065 h 1159"/>
                <a:gd name="T14" fmla="*/ 1627 w 2045"/>
                <a:gd name="T15" fmla="*/ 1083 h 1159"/>
                <a:gd name="T16" fmla="*/ 1559 w 2045"/>
                <a:gd name="T17" fmla="*/ 1106 h 1159"/>
                <a:gd name="T18" fmla="*/ 1491 w 2045"/>
                <a:gd name="T19" fmla="*/ 1119 h 1159"/>
                <a:gd name="T20" fmla="*/ 1418 w 2045"/>
                <a:gd name="T21" fmla="*/ 1132 h 1159"/>
                <a:gd name="T22" fmla="*/ 1346 w 2045"/>
                <a:gd name="T23" fmla="*/ 1141 h 1159"/>
                <a:gd name="T24" fmla="*/ 1268 w 2045"/>
                <a:gd name="T25" fmla="*/ 1150 h 1159"/>
                <a:gd name="T26" fmla="*/ 1190 w 2045"/>
                <a:gd name="T27" fmla="*/ 1155 h 1159"/>
                <a:gd name="T28" fmla="*/ 1117 w 2045"/>
                <a:gd name="T29" fmla="*/ 1159 h 1159"/>
                <a:gd name="T30" fmla="*/ 1039 w 2045"/>
                <a:gd name="T31" fmla="*/ 1159 h 1159"/>
                <a:gd name="T32" fmla="*/ 962 w 2045"/>
                <a:gd name="T33" fmla="*/ 1155 h 1159"/>
                <a:gd name="T34" fmla="*/ 889 w 2045"/>
                <a:gd name="T35" fmla="*/ 1146 h 1159"/>
                <a:gd name="T36" fmla="*/ 811 w 2045"/>
                <a:gd name="T37" fmla="*/ 1137 h 1159"/>
                <a:gd name="T38" fmla="*/ 738 w 2045"/>
                <a:gd name="T39" fmla="*/ 1128 h 1159"/>
                <a:gd name="T40" fmla="*/ 665 w 2045"/>
                <a:gd name="T41" fmla="*/ 1110 h 1159"/>
                <a:gd name="T42" fmla="*/ 597 w 2045"/>
                <a:gd name="T43" fmla="*/ 1097 h 1159"/>
                <a:gd name="T44" fmla="*/ 529 w 2045"/>
                <a:gd name="T45" fmla="*/ 1074 h 1159"/>
                <a:gd name="T46" fmla="*/ 466 w 2045"/>
                <a:gd name="T47" fmla="*/ 1052 h 1159"/>
                <a:gd name="T48" fmla="*/ 408 w 2045"/>
                <a:gd name="T49" fmla="*/ 1030 h 1159"/>
                <a:gd name="T50" fmla="*/ 349 w 2045"/>
                <a:gd name="T51" fmla="*/ 1003 h 1159"/>
                <a:gd name="T52" fmla="*/ 291 w 2045"/>
                <a:gd name="T53" fmla="*/ 972 h 1159"/>
                <a:gd name="T54" fmla="*/ 242 w 2045"/>
                <a:gd name="T55" fmla="*/ 945 h 1159"/>
                <a:gd name="T56" fmla="*/ 199 w 2045"/>
                <a:gd name="T57" fmla="*/ 909 h 1159"/>
                <a:gd name="T58" fmla="*/ 155 w 2045"/>
                <a:gd name="T59" fmla="*/ 878 h 1159"/>
                <a:gd name="T60" fmla="*/ 116 w 2045"/>
                <a:gd name="T61" fmla="*/ 843 h 1159"/>
                <a:gd name="T62" fmla="*/ 92 w 2045"/>
                <a:gd name="T63" fmla="*/ 816 h 1159"/>
                <a:gd name="T64" fmla="*/ 63 w 2045"/>
                <a:gd name="T65" fmla="*/ 776 h 1159"/>
                <a:gd name="T66" fmla="*/ 43 w 2045"/>
                <a:gd name="T67" fmla="*/ 740 h 1159"/>
                <a:gd name="T68" fmla="*/ 24 w 2045"/>
                <a:gd name="T69" fmla="*/ 700 h 1159"/>
                <a:gd name="T70" fmla="*/ 9 w 2045"/>
                <a:gd name="T71" fmla="*/ 660 h 1159"/>
                <a:gd name="T72" fmla="*/ 0 w 2045"/>
                <a:gd name="T73" fmla="*/ 620 h 1159"/>
                <a:gd name="T74" fmla="*/ 0 w 2045"/>
                <a:gd name="T75" fmla="*/ 579 h 1159"/>
                <a:gd name="T76" fmla="*/ 0 w 2045"/>
                <a:gd name="T77" fmla="*/ 539 h 1159"/>
                <a:gd name="T78" fmla="*/ 9 w 2045"/>
                <a:gd name="T79" fmla="*/ 499 h 1159"/>
                <a:gd name="T80" fmla="*/ 24 w 2045"/>
                <a:gd name="T81" fmla="*/ 459 h 1159"/>
                <a:gd name="T82" fmla="*/ 43 w 2045"/>
                <a:gd name="T83" fmla="*/ 419 h 1159"/>
                <a:gd name="T84" fmla="*/ 63 w 2045"/>
                <a:gd name="T85" fmla="*/ 379 h 1159"/>
                <a:gd name="T86" fmla="*/ 92 w 2045"/>
                <a:gd name="T87" fmla="*/ 343 h 1159"/>
                <a:gd name="T88" fmla="*/ 126 w 2045"/>
                <a:gd name="T89" fmla="*/ 307 h 1159"/>
                <a:gd name="T90" fmla="*/ 165 w 2045"/>
                <a:gd name="T91" fmla="*/ 272 h 1159"/>
                <a:gd name="T92" fmla="*/ 208 w 2045"/>
                <a:gd name="T93" fmla="*/ 236 h 1159"/>
                <a:gd name="T94" fmla="*/ 257 w 2045"/>
                <a:gd name="T95" fmla="*/ 205 h 1159"/>
                <a:gd name="T96" fmla="*/ 306 w 2045"/>
                <a:gd name="T97" fmla="*/ 174 h 1159"/>
                <a:gd name="T98" fmla="*/ 364 w 2045"/>
                <a:gd name="T99" fmla="*/ 147 h 1159"/>
                <a:gd name="T100" fmla="*/ 422 w 2045"/>
                <a:gd name="T101" fmla="*/ 120 h 1159"/>
                <a:gd name="T102" fmla="*/ 481 w 2045"/>
                <a:gd name="T103" fmla="*/ 98 h 1159"/>
                <a:gd name="T104" fmla="*/ 549 w 2045"/>
                <a:gd name="T105" fmla="*/ 76 h 1159"/>
                <a:gd name="T106" fmla="*/ 617 w 2045"/>
                <a:gd name="T107" fmla="*/ 58 h 1159"/>
                <a:gd name="T108" fmla="*/ 685 w 2045"/>
                <a:gd name="T109" fmla="*/ 40 h 1159"/>
                <a:gd name="T110" fmla="*/ 758 w 2045"/>
                <a:gd name="T111" fmla="*/ 27 h 1159"/>
                <a:gd name="T112" fmla="*/ 830 w 2045"/>
                <a:gd name="T113" fmla="*/ 18 h 1159"/>
                <a:gd name="T114" fmla="*/ 908 w 2045"/>
                <a:gd name="T115" fmla="*/ 9 h 1159"/>
                <a:gd name="T116" fmla="*/ 981 w 2045"/>
                <a:gd name="T117" fmla="*/ 0 h 1159"/>
                <a:gd name="T118" fmla="*/ 1059 w 2045"/>
                <a:gd name="T119" fmla="*/ 0 h 1159"/>
                <a:gd name="T120" fmla="*/ 1137 w 2045"/>
                <a:gd name="T121" fmla="*/ 0 h 1159"/>
                <a:gd name="T122" fmla="*/ 1210 w 2045"/>
                <a:gd name="T123" fmla="*/ 0 h 1159"/>
                <a:gd name="T124" fmla="*/ 2045 w 2045"/>
                <a:gd name="T125" fmla="*/ 869 h 115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045"/>
                <a:gd name="T190" fmla="*/ 0 h 1159"/>
                <a:gd name="T191" fmla="*/ 2045 w 2045"/>
                <a:gd name="T192" fmla="*/ 1159 h 115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045" h="1159">
                  <a:moveTo>
                    <a:pt x="2045" y="869"/>
                  </a:moveTo>
                  <a:lnTo>
                    <a:pt x="2036" y="878"/>
                  </a:lnTo>
                  <a:lnTo>
                    <a:pt x="2026" y="887"/>
                  </a:lnTo>
                  <a:lnTo>
                    <a:pt x="2016" y="896"/>
                  </a:lnTo>
                  <a:lnTo>
                    <a:pt x="2006" y="901"/>
                  </a:lnTo>
                  <a:lnTo>
                    <a:pt x="1997" y="909"/>
                  </a:lnTo>
                  <a:lnTo>
                    <a:pt x="1987" y="918"/>
                  </a:lnTo>
                  <a:lnTo>
                    <a:pt x="1972" y="927"/>
                  </a:lnTo>
                  <a:lnTo>
                    <a:pt x="1963" y="936"/>
                  </a:lnTo>
                  <a:lnTo>
                    <a:pt x="1948" y="945"/>
                  </a:lnTo>
                  <a:lnTo>
                    <a:pt x="1938" y="950"/>
                  </a:lnTo>
                  <a:lnTo>
                    <a:pt x="1924" y="958"/>
                  </a:lnTo>
                  <a:lnTo>
                    <a:pt x="1914" y="967"/>
                  </a:lnTo>
                  <a:lnTo>
                    <a:pt x="1900" y="972"/>
                  </a:lnTo>
                  <a:lnTo>
                    <a:pt x="1885" y="981"/>
                  </a:lnTo>
                  <a:lnTo>
                    <a:pt x="1875" y="990"/>
                  </a:lnTo>
                  <a:lnTo>
                    <a:pt x="1861" y="994"/>
                  </a:lnTo>
                  <a:lnTo>
                    <a:pt x="1846" y="1003"/>
                  </a:lnTo>
                  <a:lnTo>
                    <a:pt x="1832" y="1008"/>
                  </a:lnTo>
                  <a:lnTo>
                    <a:pt x="1817" y="1016"/>
                  </a:lnTo>
                  <a:lnTo>
                    <a:pt x="1802" y="1021"/>
                  </a:lnTo>
                  <a:lnTo>
                    <a:pt x="1788" y="1030"/>
                  </a:lnTo>
                  <a:lnTo>
                    <a:pt x="1773" y="1034"/>
                  </a:lnTo>
                  <a:lnTo>
                    <a:pt x="1759" y="1043"/>
                  </a:lnTo>
                  <a:lnTo>
                    <a:pt x="1744" y="1048"/>
                  </a:lnTo>
                  <a:lnTo>
                    <a:pt x="1725" y="1052"/>
                  </a:lnTo>
                  <a:lnTo>
                    <a:pt x="1710" y="1061"/>
                  </a:lnTo>
                  <a:lnTo>
                    <a:pt x="1695" y="1065"/>
                  </a:lnTo>
                  <a:lnTo>
                    <a:pt x="1681" y="1070"/>
                  </a:lnTo>
                  <a:lnTo>
                    <a:pt x="1661" y="1074"/>
                  </a:lnTo>
                  <a:lnTo>
                    <a:pt x="1647" y="1079"/>
                  </a:lnTo>
                  <a:lnTo>
                    <a:pt x="1627" y="1083"/>
                  </a:lnTo>
                  <a:lnTo>
                    <a:pt x="1613" y="1092"/>
                  </a:lnTo>
                  <a:lnTo>
                    <a:pt x="1593" y="1097"/>
                  </a:lnTo>
                  <a:lnTo>
                    <a:pt x="1579" y="1101"/>
                  </a:lnTo>
                  <a:lnTo>
                    <a:pt x="1559" y="1106"/>
                  </a:lnTo>
                  <a:lnTo>
                    <a:pt x="1545" y="1110"/>
                  </a:lnTo>
                  <a:lnTo>
                    <a:pt x="1525" y="1110"/>
                  </a:lnTo>
                  <a:lnTo>
                    <a:pt x="1506" y="1115"/>
                  </a:lnTo>
                  <a:lnTo>
                    <a:pt x="1491" y="1119"/>
                  </a:lnTo>
                  <a:lnTo>
                    <a:pt x="1472" y="1123"/>
                  </a:lnTo>
                  <a:lnTo>
                    <a:pt x="1452" y="1128"/>
                  </a:lnTo>
                  <a:lnTo>
                    <a:pt x="1438" y="1128"/>
                  </a:lnTo>
                  <a:lnTo>
                    <a:pt x="1418" y="1132"/>
                  </a:lnTo>
                  <a:lnTo>
                    <a:pt x="1399" y="1137"/>
                  </a:lnTo>
                  <a:lnTo>
                    <a:pt x="1380" y="1137"/>
                  </a:lnTo>
                  <a:lnTo>
                    <a:pt x="1360" y="1141"/>
                  </a:lnTo>
                  <a:lnTo>
                    <a:pt x="1346" y="1141"/>
                  </a:lnTo>
                  <a:lnTo>
                    <a:pt x="1326" y="1146"/>
                  </a:lnTo>
                  <a:lnTo>
                    <a:pt x="1307" y="1146"/>
                  </a:lnTo>
                  <a:lnTo>
                    <a:pt x="1287" y="1150"/>
                  </a:lnTo>
                  <a:lnTo>
                    <a:pt x="1268" y="1150"/>
                  </a:lnTo>
                  <a:lnTo>
                    <a:pt x="1248" y="1150"/>
                  </a:lnTo>
                  <a:lnTo>
                    <a:pt x="1229" y="1155"/>
                  </a:lnTo>
                  <a:lnTo>
                    <a:pt x="1210" y="1155"/>
                  </a:lnTo>
                  <a:lnTo>
                    <a:pt x="1190" y="1155"/>
                  </a:lnTo>
                  <a:lnTo>
                    <a:pt x="1175" y="1155"/>
                  </a:lnTo>
                  <a:lnTo>
                    <a:pt x="1156" y="1159"/>
                  </a:lnTo>
                  <a:lnTo>
                    <a:pt x="1137" y="1159"/>
                  </a:lnTo>
                  <a:lnTo>
                    <a:pt x="1117" y="1159"/>
                  </a:lnTo>
                  <a:lnTo>
                    <a:pt x="1098" y="1159"/>
                  </a:lnTo>
                  <a:lnTo>
                    <a:pt x="1078" y="1159"/>
                  </a:lnTo>
                  <a:lnTo>
                    <a:pt x="1059" y="1159"/>
                  </a:lnTo>
                  <a:lnTo>
                    <a:pt x="1039" y="1159"/>
                  </a:lnTo>
                  <a:lnTo>
                    <a:pt x="1020" y="1155"/>
                  </a:lnTo>
                  <a:lnTo>
                    <a:pt x="1001" y="1155"/>
                  </a:lnTo>
                  <a:lnTo>
                    <a:pt x="981" y="1155"/>
                  </a:lnTo>
                  <a:lnTo>
                    <a:pt x="962" y="1155"/>
                  </a:lnTo>
                  <a:lnTo>
                    <a:pt x="942" y="1150"/>
                  </a:lnTo>
                  <a:lnTo>
                    <a:pt x="923" y="1150"/>
                  </a:lnTo>
                  <a:lnTo>
                    <a:pt x="908" y="1150"/>
                  </a:lnTo>
                  <a:lnTo>
                    <a:pt x="889" y="1146"/>
                  </a:lnTo>
                  <a:lnTo>
                    <a:pt x="869" y="1146"/>
                  </a:lnTo>
                  <a:lnTo>
                    <a:pt x="850" y="1141"/>
                  </a:lnTo>
                  <a:lnTo>
                    <a:pt x="830" y="1141"/>
                  </a:lnTo>
                  <a:lnTo>
                    <a:pt x="811" y="1137"/>
                  </a:lnTo>
                  <a:lnTo>
                    <a:pt x="792" y="1137"/>
                  </a:lnTo>
                  <a:lnTo>
                    <a:pt x="777" y="1132"/>
                  </a:lnTo>
                  <a:lnTo>
                    <a:pt x="758" y="1128"/>
                  </a:lnTo>
                  <a:lnTo>
                    <a:pt x="738" y="1128"/>
                  </a:lnTo>
                  <a:lnTo>
                    <a:pt x="719" y="1123"/>
                  </a:lnTo>
                  <a:lnTo>
                    <a:pt x="704" y="1119"/>
                  </a:lnTo>
                  <a:lnTo>
                    <a:pt x="685" y="1115"/>
                  </a:lnTo>
                  <a:lnTo>
                    <a:pt x="665" y="1110"/>
                  </a:lnTo>
                  <a:lnTo>
                    <a:pt x="651" y="1110"/>
                  </a:lnTo>
                  <a:lnTo>
                    <a:pt x="631" y="1106"/>
                  </a:lnTo>
                  <a:lnTo>
                    <a:pt x="617" y="1101"/>
                  </a:lnTo>
                  <a:lnTo>
                    <a:pt x="597" y="1097"/>
                  </a:lnTo>
                  <a:lnTo>
                    <a:pt x="583" y="1092"/>
                  </a:lnTo>
                  <a:lnTo>
                    <a:pt x="563" y="1083"/>
                  </a:lnTo>
                  <a:lnTo>
                    <a:pt x="549" y="1079"/>
                  </a:lnTo>
                  <a:lnTo>
                    <a:pt x="529" y="1074"/>
                  </a:lnTo>
                  <a:lnTo>
                    <a:pt x="515" y="1070"/>
                  </a:lnTo>
                  <a:lnTo>
                    <a:pt x="500" y="1065"/>
                  </a:lnTo>
                  <a:lnTo>
                    <a:pt x="481" y="1061"/>
                  </a:lnTo>
                  <a:lnTo>
                    <a:pt x="466" y="1052"/>
                  </a:lnTo>
                  <a:lnTo>
                    <a:pt x="451" y="1048"/>
                  </a:lnTo>
                  <a:lnTo>
                    <a:pt x="437" y="1043"/>
                  </a:lnTo>
                  <a:lnTo>
                    <a:pt x="422" y="1034"/>
                  </a:lnTo>
                  <a:lnTo>
                    <a:pt x="408" y="1030"/>
                  </a:lnTo>
                  <a:lnTo>
                    <a:pt x="388" y="1021"/>
                  </a:lnTo>
                  <a:lnTo>
                    <a:pt x="374" y="1016"/>
                  </a:lnTo>
                  <a:lnTo>
                    <a:pt x="364" y="1008"/>
                  </a:lnTo>
                  <a:lnTo>
                    <a:pt x="349" y="1003"/>
                  </a:lnTo>
                  <a:lnTo>
                    <a:pt x="335" y="994"/>
                  </a:lnTo>
                  <a:lnTo>
                    <a:pt x="320" y="990"/>
                  </a:lnTo>
                  <a:lnTo>
                    <a:pt x="306" y="981"/>
                  </a:lnTo>
                  <a:lnTo>
                    <a:pt x="291" y="972"/>
                  </a:lnTo>
                  <a:lnTo>
                    <a:pt x="281" y="967"/>
                  </a:lnTo>
                  <a:lnTo>
                    <a:pt x="267" y="958"/>
                  </a:lnTo>
                  <a:lnTo>
                    <a:pt x="257" y="950"/>
                  </a:lnTo>
                  <a:lnTo>
                    <a:pt x="242" y="945"/>
                  </a:lnTo>
                  <a:lnTo>
                    <a:pt x="233" y="936"/>
                  </a:lnTo>
                  <a:lnTo>
                    <a:pt x="218" y="927"/>
                  </a:lnTo>
                  <a:lnTo>
                    <a:pt x="208" y="918"/>
                  </a:lnTo>
                  <a:lnTo>
                    <a:pt x="199" y="909"/>
                  </a:lnTo>
                  <a:lnTo>
                    <a:pt x="184" y="901"/>
                  </a:lnTo>
                  <a:lnTo>
                    <a:pt x="174" y="896"/>
                  </a:lnTo>
                  <a:lnTo>
                    <a:pt x="165" y="887"/>
                  </a:lnTo>
                  <a:lnTo>
                    <a:pt x="155" y="878"/>
                  </a:lnTo>
                  <a:lnTo>
                    <a:pt x="145" y="869"/>
                  </a:lnTo>
                  <a:lnTo>
                    <a:pt x="136" y="860"/>
                  </a:lnTo>
                  <a:lnTo>
                    <a:pt x="126" y="851"/>
                  </a:lnTo>
                  <a:lnTo>
                    <a:pt x="116" y="843"/>
                  </a:lnTo>
                  <a:lnTo>
                    <a:pt x="111" y="834"/>
                  </a:lnTo>
                  <a:lnTo>
                    <a:pt x="102" y="825"/>
                  </a:lnTo>
                  <a:lnTo>
                    <a:pt x="92" y="816"/>
                  </a:lnTo>
                  <a:lnTo>
                    <a:pt x="87" y="807"/>
                  </a:lnTo>
                  <a:lnTo>
                    <a:pt x="77" y="793"/>
                  </a:lnTo>
                  <a:lnTo>
                    <a:pt x="72" y="785"/>
                  </a:lnTo>
                  <a:lnTo>
                    <a:pt x="63" y="776"/>
                  </a:lnTo>
                  <a:lnTo>
                    <a:pt x="58" y="767"/>
                  </a:lnTo>
                  <a:lnTo>
                    <a:pt x="53" y="758"/>
                  </a:lnTo>
                  <a:lnTo>
                    <a:pt x="48" y="749"/>
                  </a:lnTo>
                  <a:lnTo>
                    <a:pt x="43" y="740"/>
                  </a:lnTo>
                  <a:lnTo>
                    <a:pt x="34" y="727"/>
                  </a:lnTo>
                  <a:lnTo>
                    <a:pt x="29" y="718"/>
                  </a:lnTo>
                  <a:lnTo>
                    <a:pt x="29" y="709"/>
                  </a:lnTo>
                  <a:lnTo>
                    <a:pt x="24" y="700"/>
                  </a:lnTo>
                  <a:lnTo>
                    <a:pt x="19" y="691"/>
                  </a:lnTo>
                  <a:lnTo>
                    <a:pt x="14" y="678"/>
                  </a:lnTo>
                  <a:lnTo>
                    <a:pt x="14" y="669"/>
                  </a:lnTo>
                  <a:lnTo>
                    <a:pt x="9" y="660"/>
                  </a:lnTo>
                  <a:lnTo>
                    <a:pt x="4" y="651"/>
                  </a:lnTo>
                  <a:lnTo>
                    <a:pt x="4" y="637"/>
                  </a:lnTo>
                  <a:lnTo>
                    <a:pt x="4" y="629"/>
                  </a:lnTo>
                  <a:lnTo>
                    <a:pt x="0" y="620"/>
                  </a:lnTo>
                  <a:lnTo>
                    <a:pt x="0" y="611"/>
                  </a:lnTo>
                  <a:lnTo>
                    <a:pt x="0" y="597"/>
                  </a:lnTo>
                  <a:lnTo>
                    <a:pt x="0" y="588"/>
                  </a:lnTo>
                  <a:lnTo>
                    <a:pt x="0" y="579"/>
                  </a:lnTo>
                  <a:lnTo>
                    <a:pt x="0" y="566"/>
                  </a:lnTo>
                  <a:lnTo>
                    <a:pt x="0" y="557"/>
                  </a:lnTo>
                  <a:lnTo>
                    <a:pt x="0" y="548"/>
                  </a:lnTo>
                  <a:lnTo>
                    <a:pt x="0" y="539"/>
                  </a:lnTo>
                  <a:lnTo>
                    <a:pt x="4" y="526"/>
                  </a:lnTo>
                  <a:lnTo>
                    <a:pt x="4" y="517"/>
                  </a:lnTo>
                  <a:lnTo>
                    <a:pt x="4" y="508"/>
                  </a:lnTo>
                  <a:lnTo>
                    <a:pt x="9" y="499"/>
                  </a:lnTo>
                  <a:lnTo>
                    <a:pt x="14" y="486"/>
                  </a:lnTo>
                  <a:lnTo>
                    <a:pt x="14" y="477"/>
                  </a:lnTo>
                  <a:lnTo>
                    <a:pt x="19" y="468"/>
                  </a:lnTo>
                  <a:lnTo>
                    <a:pt x="24" y="459"/>
                  </a:lnTo>
                  <a:lnTo>
                    <a:pt x="29" y="450"/>
                  </a:lnTo>
                  <a:lnTo>
                    <a:pt x="29" y="437"/>
                  </a:lnTo>
                  <a:lnTo>
                    <a:pt x="34" y="428"/>
                  </a:lnTo>
                  <a:lnTo>
                    <a:pt x="43" y="419"/>
                  </a:lnTo>
                  <a:lnTo>
                    <a:pt x="48" y="410"/>
                  </a:lnTo>
                  <a:lnTo>
                    <a:pt x="53" y="401"/>
                  </a:lnTo>
                  <a:lnTo>
                    <a:pt x="58" y="388"/>
                  </a:lnTo>
                  <a:lnTo>
                    <a:pt x="63" y="379"/>
                  </a:lnTo>
                  <a:lnTo>
                    <a:pt x="72" y="370"/>
                  </a:lnTo>
                  <a:lnTo>
                    <a:pt x="77" y="361"/>
                  </a:lnTo>
                  <a:lnTo>
                    <a:pt x="87" y="352"/>
                  </a:lnTo>
                  <a:lnTo>
                    <a:pt x="92" y="343"/>
                  </a:lnTo>
                  <a:lnTo>
                    <a:pt x="102" y="334"/>
                  </a:lnTo>
                  <a:lnTo>
                    <a:pt x="111" y="325"/>
                  </a:lnTo>
                  <a:lnTo>
                    <a:pt x="116" y="316"/>
                  </a:lnTo>
                  <a:lnTo>
                    <a:pt x="126" y="307"/>
                  </a:lnTo>
                  <a:lnTo>
                    <a:pt x="136" y="299"/>
                  </a:lnTo>
                  <a:lnTo>
                    <a:pt x="145" y="290"/>
                  </a:lnTo>
                  <a:lnTo>
                    <a:pt x="155" y="281"/>
                  </a:lnTo>
                  <a:lnTo>
                    <a:pt x="165" y="272"/>
                  </a:lnTo>
                  <a:lnTo>
                    <a:pt x="174" y="263"/>
                  </a:lnTo>
                  <a:lnTo>
                    <a:pt x="184" y="254"/>
                  </a:lnTo>
                  <a:lnTo>
                    <a:pt x="199" y="245"/>
                  </a:lnTo>
                  <a:lnTo>
                    <a:pt x="208" y="236"/>
                  </a:lnTo>
                  <a:lnTo>
                    <a:pt x="218" y="232"/>
                  </a:lnTo>
                  <a:lnTo>
                    <a:pt x="233" y="223"/>
                  </a:lnTo>
                  <a:lnTo>
                    <a:pt x="242" y="214"/>
                  </a:lnTo>
                  <a:lnTo>
                    <a:pt x="257" y="205"/>
                  </a:lnTo>
                  <a:lnTo>
                    <a:pt x="267" y="196"/>
                  </a:lnTo>
                  <a:lnTo>
                    <a:pt x="281" y="192"/>
                  </a:lnTo>
                  <a:lnTo>
                    <a:pt x="291" y="183"/>
                  </a:lnTo>
                  <a:lnTo>
                    <a:pt x="306" y="174"/>
                  </a:lnTo>
                  <a:lnTo>
                    <a:pt x="320" y="169"/>
                  </a:lnTo>
                  <a:lnTo>
                    <a:pt x="335" y="160"/>
                  </a:lnTo>
                  <a:lnTo>
                    <a:pt x="349" y="156"/>
                  </a:lnTo>
                  <a:lnTo>
                    <a:pt x="364" y="147"/>
                  </a:lnTo>
                  <a:lnTo>
                    <a:pt x="374" y="142"/>
                  </a:lnTo>
                  <a:lnTo>
                    <a:pt x="388" y="134"/>
                  </a:lnTo>
                  <a:lnTo>
                    <a:pt x="408" y="129"/>
                  </a:lnTo>
                  <a:lnTo>
                    <a:pt x="422" y="120"/>
                  </a:lnTo>
                  <a:lnTo>
                    <a:pt x="437" y="116"/>
                  </a:lnTo>
                  <a:lnTo>
                    <a:pt x="451" y="111"/>
                  </a:lnTo>
                  <a:lnTo>
                    <a:pt x="466" y="102"/>
                  </a:lnTo>
                  <a:lnTo>
                    <a:pt x="481" y="98"/>
                  </a:lnTo>
                  <a:lnTo>
                    <a:pt x="500" y="93"/>
                  </a:lnTo>
                  <a:lnTo>
                    <a:pt x="515" y="89"/>
                  </a:lnTo>
                  <a:lnTo>
                    <a:pt x="529" y="80"/>
                  </a:lnTo>
                  <a:lnTo>
                    <a:pt x="549" y="76"/>
                  </a:lnTo>
                  <a:lnTo>
                    <a:pt x="563" y="71"/>
                  </a:lnTo>
                  <a:lnTo>
                    <a:pt x="583" y="67"/>
                  </a:lnTo>
                  <a:lnTo>
                    <a:pt x="597" y="62"/>
                  </a:lnTo>
                  <a:lnTo>
                    <a:pt x="617" y="58"/>
                  </a:lnTo>
                  <a:lnTo>
                    <a:pt x="631" y="53"/>
                  </a:lnTo>
                  <a:lnTo>
                    <a:pt x="651" y="49"/>
                  </a:lnTo>
                  <a:lnTo>
                    <a:pt x="665" y="44"/>
                  </a:lnTo>
                  <a:lnTo>
                    <a:pt x="685" y="40"/>
                  </a:lnTo>
                  <a:lnTo>
                    <a:pt x="704" y="35"/>
                  </a:lnTo>
                  <a:lnTo>
                    <a:pt x="719" y="35"/>
                  </a:lnTo>
                  <a:lnTo>
                    <a:pt x="738" y="31"/>
                  </a:lnTo>
                  <a:lnTo>
                    <a:pt x="758" y="27"/>
                  </a:lnTo>
                  <a:lnTo>
                    <a:pt x="777" y="22"/>
                  </a:lnTo>
                  <a:lnTo>
                    <a:pt x="792" y="22"/>
                  </a:lnTo>
                  <a:lnTo>
                    <a:pt x="811" y="18"/>
                  </a:lnTo>
                  <a:lnTo>
                    <a:pt x="830" y="18"/>
                  </a:lnTo>
                  <a:lnTo>
                    <a:pt x="850" y="13"/>
                  </a:lnTo>
                  <a:lnTo>
                    <a:pt x="869" y="13"/>
                  </a:lnTo>
                  <a:lnTo>
                    <a:pt x="889" y="9"/>
                  </a:lnTo>
                  <a:lnTo>
                    <a:pt x="908" y="9"/>
                  </a:lnTo>
                  <a:lnTo>
                    <a:pt x="923" y="4"/>
                  </a:lnTo>
                  <a:lnTo>
                    <a:pt x="942" y="4"/>
                  </a:lnTo>
                  <a:lnTo>
                    <a:pt x="962" y="4"/>
                  </a:lnTo>
                  <a:lnTo>
                    <a:pt x="981" y="0"/>
                  </a:lnTo>
                  <a:lnTo>
                    <a:pt x="1001" y="0"/>
                  </a:lnTo>
                  <a:lnTo>
                    <a:pt x="1020" y="0"/>
                  </a:lnTo>
                  <a:lnTo>
                    <a:pt x="1039" y="0"/>
                  </a:lnTo>
                  <a:lnTo>
                    <a:pt x="1059" y="0"/>
                  </a:lnTo>
                  <a:lnTo>
                    <a:pt x="1078" y="0"/>
                  </a:lnTo>
                  <a:lnTo>
                    <a:pt x="1098" y="0"/>
                  </a:lnTo>
                  <a:lnTo>
                    <a:pt x="1117" y="0"/>
                  </a:lnTo>
                  <a:lnTo>
                    <a:pt x="1137" y="0"/>
                  </a:lnTo>
                  <a:lnTo>
                    <a:pt x="1156" y="0"/>
                  </a:lnTo>
                  <a:lnTo>
                    <a:pt x="1175" y="0"/>
                  </a:lnTo>
                  <a:lnTo>
                    <a:pt x="1190" y="0"/>
                  </a:lnTo>
                  <a:lnTo>
                    <a:pt x="1210" y="0"/>
                  </a:lnTo>
                  <a:lnTo>
                    <a:pt x="1229" y="4"/>
                  </a:lnTo>
                  <a:lnTo>
                    <a:pt x="1248" y="4"/>
                  </a:lnTo>
                  <a:lnTo>
                    <a:pt x="1098" y="579"/>
                  </a:lnTo>
                  <a:lnTo>
                    <a:pt x="2045" y="869"/>
                  </a:lnTo>
                  <a:close/>
                </a:path>
              </a:pathLst>
            </a:custGeom>
            <a:solidFill>
              <a:srgbClr val="B8DFE2"/>
            </a:solidFill>
            <a:ln w="7938">
              <a:solidFill>
                <a:srgbClr val="000000"/>
              </a:solidFill>
              <a:round/>
              <a:headEnd/>
              <a:tailEnd/>
            </a:ln>
          </p:spPr>
          <p:txBody>
            <a:bodyPr/>
            <a:lstStyle/>
            <a:p>
              <a:endParaRPr lang="hu-HU"/>
            </a:p>
          </p:txBody>
        </p:sp>
        <p:sp>
          <p:nvSpPr>
            <p:cNvPr id="11" name="Rectangle 10"/>
            <p:cNvSpPr>
              <a:spLocks noChangeArrowheads="1"/>
            </p:cNvSpPr>
            <p:nvPr/>
          </p:nvSpPr>
          <p:spPr bwMode="auto">
            <a:xfrm>
              <a:off x="460" y="1081"/>
              <a:ext cx="1137" cy="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lnSpc>
                  <a:spcPct val="110000"/>
                </a:lnSpc>
                <a:spcBef>
                  <a:spcPct val="0"/>
                </a:spcBef>
                <a:buFontTx/>
                <a:buNone/>
              </a:pPr>
              <a:r>
                <a:rPr lang="en-US" altLang="hu-HU" sz="2000" b="0" dirty="0">
                  <a:solidFill>
                    <a:srgbClr val="000000"/>
                  </a:solidFill>
                </a:rPr>
                <a:t>69%</a:t>
              </a:r>
            </a:p>
            <a:p>
              <a:pPr algn="ctr">
                <a:lnSpc>
                  <a:spcPct val="110000"/>
                </a:lnSpc>
                <a:spcBef>
                  <a:spcPct val="0"/>
                </a:spcBef>
                <a:buFontTx/>
                <a:buNone/>
              </a:pPr>
              <a:r>
                <a:rPr lang="hu-HU" altLang="hu-HU" sz="2000" b="0" dirty="0">
                  <a:solidFill>
                    <a:srgbClr val="000000"/>
                  </a:solidFill>
                </a:rPr>
                <a:t>Testi</a:t>
              </a:r>
            </a:p>
            <a:p>
              <a:pPr algn="ctr">
                <a:lnSpc>
                  <a:spcPct val="110000"/>
                </a:lnSpc>
                <a:spcBef>
                  <a:spcPct val="0"/>
                </a:spcBef>
                <a:buFontTx/>
                <a:buNone/>
              </a:pPr>
              <a:r>
                <a:rPr lang="hu-HU" altLang="hu-HU" sz="2000" b="0" dirty="0">
                  <a:solidFill>
                    <a:srgbClr val="000000"/>
                  </a:solidFill>
                </a:rPr>
                <a:t>panaszok</a:t>
              </a:r>
              <a:endParaRPr lang="en-US" altLang="hu-HU" sz="2000" b="0" dirty="0">
                <a:solidFill>
                  <a:srgbClr val="000000"/>
                </a:solidFill>
              </a:endParaRPr>
            </a:p>
          </p:txBody>
        </p:sp>
        <p:sp>
          <p:nvSpPr>
            <p:cNvPr id="12" name="Rectangle 11"/>
            <p:cNvSpPr>
              <a:spLocks noChangeArrowheads="1"/>
            </p:cNvSpPr>
            <p:nvPr/>
          </p:nvSpPr>
          <p:spPr bwMode="auto">
            <a:xfrm>
              <a:off x="1608" y="1063"/>
              <a:ext cx="927"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lnSpc>
                  <a:spcPct val="110000"/>
                </a:lnSpc>
                <a:spcBef>
                  <a:spcPct val="0"/>
                </a:spcBef>
                <a:buFontTx/>
                <a:buNone/>
              </a:pPr>
              <a:r>
                <a:rPr lang="en-US" altLang="hu-HU" sz="2000" b="0">
                  <a:solidFill>
                    <a:schemeClr val="tx1"/>
                  </a:solidFill>
                </a:rPr>
                <a:t>31% </a:t>
              </a:r>
              <a:r>
                <a:rPr lang="hu-HU" altLang="hu-HU" sz="2000" b="0">
                  <a:solidFill>
                    <a:schemeClr val="tx1"/>
                  </a:solidFill>
                </a:rPr>
                <a:t>egyéb</a:t>
              </a:r>
              <a:endParaRPr lang="en-US" altLang="hu-HU" sz="2000" b="0">
                <a:solidFill>
                  <a:schemeClr val="tx1"/>
                </a:solidFill>
              </a:endParaRPr>
            </a:p>
          </p:txBody>
        </p:sp>
        <p:sp>
          <p:nvSpPr>
            <p:cNvPr id="13" name="Rectangle 12"/>
            <p:cNvSpPr>
              <a:spLocks noChangeArrowheads="1"/>
            </p:cNvSpPr>
            <p:nvPr/>
          </p:nvSpPr>
          <p:spPr bwMode="auto">
            <a:xfrm>
              <a:off x="627" y="3466"/>
              <a:ext cx="120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4" name="Rectangle 13"/>
            <p:cNvSpPr>
              <a:spLocks noChangeArrowheads="1"/>
            </p:cNvSpPr>
            <p:nvPr/>
          </p:nvSpPr>
          <p:spPr bwMode="auto">
            <a:xfrm>
              <a:off x="2163" y="3466"/>
              <a:ext cx="182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5" name="Rectangle 14"/>
            <p:cNvSpPr>
              <a:spLocks noChangeArrowheads="1"/>
            </p:cNvSpPr>
            <p:nvPr/>
          </p:nvSpPr>
          <p:spPr bwMode="auto">
            <a:xfrm>
              <a:off x="602" y="3521"/>
              <a:ext cx="97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6" name="Rectangle 15"/>
            <p:cNvSpPr>
              <a:spLocks noChangeArrowheads="1"/>
            </p:cNvSpPr>
            <p:nvPr/>
          </p:nvSpPr>
          <p:spPr bwMode="auto">
            <a:xfrm>
              <a:off x="1205" y="3181"/>
              <a:ext cx="147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7" name="AutoShape 16"/>
            <p:cNvSpPr>
              <a:spLocks noChangeArrowheads="1"/>
            </p:cNvSpPr>
            <p:nvPr/>
          </p:nvSpPr>
          <p:spPr bwMode="auto">
            <a:xfrm>
              <a:off x="495" y="2296"/>
              <a:ext cx="4245" cy="1497"/>
            </a:xfrm>
            <a:prstGeom prst="cloudCallout">
              <a:avLst>
                <a:gd name="adj1" fmla="val -40606"/>
                <a:gd name="adj2" fmla="val -80931"/>
              </a:avLst>
            </a:prstGeom>
            <a:solidFill>
              <a:srgbClr val="B8DFE2"/>
            </a:solidFill>
            <a:ln w="12700">
              <a:solidFill>
                <a:schemeClr val="tx1"/>
              </a:solidFill>
              <a:round/>
              <a:headEnd/>
              <a:tailEnd/>
            </a:ln>
          </p:spPr>
          <p:txBody>
            <a:bodyPr wrap="none" lIns="0" tIns="0" rIns="0" bIns="0"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en-US" altLang="hu-HU" sz="1600">
                <a:solidFill>
                  <a:schemeClr val="tx1"/>
                </a:solidFill>
              </a:endParaRPr>
            </a:p>
          </p:txBody>
        </p:sp>
        <p:sp>
          <p:nvSpPr>
            <p:cNvPr id="18" name="Text Box 17"/>
            <p:cNvSpPr txBox="1">
              <a:spLocks noChangeArrowheads="1"/>
            </p:cNvSpPr>
            <p:nvPr/>
          </p:nvSpPr>
          <p:spPr bwMode="auto">
            <a:xfrm>
              <a:off x="2290" y="2976"/>
              <a:ext cx="1114"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hu-HU" altLang="hu-HU" sz="1600">
                  <a:solidFill>
                    <a:schemeClr val="tx1"/>
                  </a:solidFill>
                </a:rPr>
                <a:t>Alvásproblémák</a:t>
              </a:r>
              <a:endParaRPr lang="en-US" altLang="hu-HU" sz="1600">
                <a:solidFill>
                  <a:schemeClr val="tx1"/>
                </a:solidFill>
              </a:endParaRPr>
            </a:p>
          </p:txBody>
        </p:sp>
        <p:sp>
          <p:nvSpPr>
            <p:cNvPr id="19" name="Text Box 18"/>
            <p:cNvSpPr txBox="1">
              <a:spLocks noChangeArrowheads="1"/>
            </p:cNvSpPr>
            <p:nvPr/>
          </p:nvSpPr>
          <p:spPr bwMode="auto">
            <a:xfrm>
              <a:off x="839" y="3113"/>
              <a:ext cx="101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hu-HU" altLang="hu-HU" sz="1600">
                  <a:solidFill>
                    <a:schemeClr val="tx1"/>
                  </a:solidFill>
                </a:rPr>
                <a:t>Hasi panaszok</a:t>
              </a:r>
              <a:endParaRPr lang="en-US" altLang="hu-HU" sz="1600">
                <a:solidFill>
                  <a:schemeClr val="tx1"/>
                </a:solidFill>
              </a:endParaRPr>
            </a:p>
          </p:txBody>
        </p:sp>
        <p:sp>
          <p:nvSpPr>
            <p:cNvPr id="20" name="Text Box 19"/>
            <p:cNvSpPr txBox="1">
              <a:spLocks noChangeArrowheads="1"/>
            </p:cNvSpPr>
            <p:nvPr/>
          </p:nvSpPr>
          <p:spPr bwMode="auto">
            <a:xfrm>
              <a:off x="2744" y="2341"/>
              <a:ext cx="151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hu-HU" altLang="hu-HU" sz="1600">
                  <a:solidFill>
                    <a:schemeClr val="tx1"/>
                  </a:solidFill>
                </a:rPr>
                <a:t>Kimerültség, fáradtság</a:t>
              </a:r>
            </a:p>
          </p:txBody>
        </p:sp>
        <p:sp>
          <p:nvSpPr>
            <p:cNvPr id="21" name="Text Box 20"/>
            <p:cNvSpPr txBox="1">
              <a:spLocks noChangeArrowheads="1"/>
            </p:cNvSpPr>
            <p:nvPr/>
          </p:nvSpPr>
          <p:spPr bwMode="auto">
            <a:xfrm>
              <a:off x="3198" y="2614"/>
              <a:ext cx="172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hu-HU" altLang="hu-HU" sz="1600">
                  <a:solidFill>
                    <a:schemeClr val="tx1"/>
                  </a:solidFill>
                </a:rPr>
                <a:t>Heves szívdobogás,</a:t>
              </a:r>
            </a:p>
            <a:p>
              <a:pPr eaLnBrk="1" hangingPunct="1">
                <a:spcBef>
                  <a:spcPct val="0"/>
                </a:spcBef>
                <a:buFontTx/>
                <a:buNone/>
              </a:pPr>
              <a:r>
                <a:rPr lang="hu-HU" altLang="hu-HU" sz="1600">
                  <a:solidFill>
                    <a:schemeClr val="tx1"/>
                  </a:solidFill>
                </a:rPr>
                <a:t> mellkasi panaszok</a:t>
              </a:r>
              <a:endParaRPr lang="en-US" altLang="hu-HU" sz="1600">
                <a:solidFill>
                  <a:schemeClr val="tx1"/>
                </a:solidFill>
              </a:endParaRPr>
            </a:p>
          </p:txBody>
        </p:sp>
        <p:sp>
          <p:nvSpPr>
            <p:cNvPr id="22" name="Text Box 21"/>
            <p:cNvSpPr txBox="1">
              <a:spLocks noChangeArrowheads="1"/>
            </p:cNvSpPr>
            <p:nvPr/>
          </p:nvSpPr>
          <p:spPr bwMode="auto">
            <a:xfrm>
              <a:off x="1066" y="2478"/>
              <a:ext cx="619"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hu-HU" altLang="hu-HU" sz="1600">
                  <a:solidFill>
                    <a:schemeClr val="tx1"/>
                  </a:solidFill>
                </a:rPr>
                <a:t>Hátfájás</a:t>
              </a:r>
              <a:endParaRPr lang="en-US" altLang="hu-HU" sz="1600">
                <a:solidFill>
                  <a:schemeClr val="tx1"/>
                </a:solidFill>
              </a:endParaRPr>
            </a:p>
          </p:txBody>
        </p:sp>
        <p:sp>
          <p:nvSpPr>
            <p:cNvPr id="23" name="Text Box 22"/>
            <p:cNvSpPr txBox="1">
              <a:spLocks noChangeArrowheads="1"/>
            </p:cNvSpPr>
            <p:nvPr/>
          </p:nvSpPr>
          <p:spPr bwMode="auto">
            <a:xfrm>
              <a:off x="1746" y="2387"/>
              <a:ext cx="103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hu-HU" altLang="hu-HU" sz="1600">
                  <a:solidFill>
                    <a:schemeClr val="tx1"/>
                  </a:solidFill>
                </a:rPr>
                <a:t>Fejfájás</a:t>
              </a:r>
              <a:endParaRPr lang="en-US" altLang="hu-HU" sz="1600">
                <a:solidFill>
                  <a:schemeClr val="tx1"/>
                </a:solidFill>
              </a:endParaRPr>
            </a:p>
          </p:txBody>
        </p:sp>
        <p:sp>
          <p:nvSpPr>
            <p:cNvPr id="24" name="Text Box 23"/>
            <p:cNvSpPr txBox="1">
              <a:spLocks noChangeArrowheads="1"/>
            </p:cNvSpPr>
            <p:nvPr/>
          </p:nvSpPr>
          <p:spPr bwMode="auto">
            <a:xfrm>
              <a:off x="839" y="2705"/>
              <a:ext cx="1640"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hu-HU" altLang="hu-HU" sz="1600">
                  <a:solidFill>
                    <a:schemeClr val="tx1"/>
                  </a:solidFill>
                </a:rPr>
                <a:t>Nyaki izomfeszültségek, </a:t>
              </a:r>
            </a:p>
            <a:p>
              <a:pPr eaLnBrk="1" hangingPunct="1">
                <a:spcBef>
                  <a:spcPct val="0"/>
                </a:spcBef>
                <a:buFontTx/>
                <a:buNone/>
              </a:pPr>
              <a:r>
                <a:rPr lang="hu-HU" altLang="hu-HU" sz="1600">
                  <a:solidFill>
                    <a:schemeClr val="tx1"/>
                  </a:solidFill>
                </a:rPr>
                <a:t>diszkomfort-érzet</a:t>
              </a:r>
            </a:p>
          </p:txBody>
        </p:sp>
        <p:sp>
          <p:nvSpPr>
            <p:cNvPr id="25" name="Text Box 24"/>
            <p:cNvSpPr txBox="1">
              <a:spLocks noChangeArrowheads="1"/>
            </p:cNvSpPr>
            <p:nvPr/>
          </p:nvSpPr>
          <p:spPr bwMode="auto">
            <a:xfrm>
              <a:off x="2744" y="3294"/>
              <a:ext cx="1200"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hu-HU" altLang="hu-HU" sz="1600">
                  <a:solidFill>
                    <a:schemeClr val="tx1"/>
                  </a:solidFill>
                </a:rPr>
                <a:t>Gyomorpanaszok</a:t>
              </a:r>
              <a:endParaRPr lang="en-US" altLang="hu-HU" sz="1600">
                <a:solidFill>
                  <a:schemeClr val="tx1"/>
                </a:solidFill>
              </a:endParaRPr>
            </a:p>
          </p:txBody>
        </p:sp>
        <p:sp>
          <p:nvSpPr>
            <p:cNvPr id="26" name="Text Box 25"/>
            <p:cNvSpPr txBox="1">
              <a:spLocks noChangeArrowheads="1"/>
            </p:cNvSpPr>
            <p:nvPr/>
          </p:nvSpPr>
          <p:spPr bwMode="auto">
            <a:xfrm>
              <a:off x="1791" y="3385"/>
              <a:ext cx="676"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hu-HU" altLang="hu-HU" sz="1600">
                  <a:solidFill>
                    <a:schemeClr val="tx1"/>
                  </a:solidFill>
                </a:rPr>
                <a:t>Szédülés</a:t>
              </a:r>
              <a:endParaRPr lang="en-US" altLang="hu-HU" sz="1600">
                <a:solidFill>
                  <a:schemeClr val="tx1"/>
                </a:solidFill>
              </a:endParaRPr>
            </a:p>
          </p:txBody>
        </p:sp>
      </p:grpSp>
    </p:spTree>
    <p:extLst>
      <p:ext uri="{BB962C8B-B14F-4D97-AF65-F5344CB8AC3E}">
        <p14:creationId xmlns:p14="http://schemas.microsoft.com/office/powerpoint/2010/main" val="120058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25260" y="362147"/>
            <a:ext cx="7950530" cy="905967"/>
          </a:xfrm>
        </p:spPr>
        <p:txBody>
          <a:bodyPr>
            <a:noAutofit/>
          </a:bodyPr>
          <a:lstStyle/>
          <a:p>
            <a:pPr algn="l"/>
            <a:r>
              <a:rPr lang="hu-HU" sz="2400" b="1" dirty="0">
                <a:latin typeface="Arial" panose="020B0604020202020204" pitchFamily="34" charset="0"/>
                <a:cs typeface="Arial" panose="020B0604020202020204" pitchFamily="34" charset="0"/>
              </a:rPr>
              <a:t>Diagnosztikai és terápiás hiányosságok</a:t>
            </a:r>
            <a:endParaRPr lang="hu-HU" sz="2400" dirty="0">
              <a:latin typeface="Arial" panose="020B0604020202020204" pitchFamily="34" charset="0"/>
              <a:cs typeface="Arial" panose="020B0604020202020204" pitchFamily="34" charset="0"/>
            </a:endParaRPr>
          </a:p>
        </p:txBody>
      </p:sp>
      <p:sp>
        <p:nvSpPr>
          <p:cNvPr id="10" name="Rectangle 3"/>
          <p:cNvSpPr>
            <a:spLocks noChangeArrowheads="1"/>
          </p:cNvSpPr>
          <p:nvPr/>
        </p:nvSpPr>
        <p:spPr bwMode="auto">
          <a:xfrm>
            <a:off x="2563418" y="2955004"/>
            <a:ext cx="625475" cy="2824162"/>
          </a:xfrm>
          <a:prstGeom prst="rect">
            <a:avLst/>
          </a:prstGeom>
          <a:noFill/>
          <a:ln w="1651">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1" name="Rectangle 7"/>
          <p:cNvSpPr>
            <a:spLocks noChangeArrowheads="1"/>
          </p:cNvSpPr>
          <p:nvPr/>
        </p:nvSpPr>
        <p:spPr bwMode="auto">
          <a:xfrm>
            <a:off x="2560241" y="3949700"/>
            <a:ext cx="622300" cy="1831975"/>
          </a:xfrm>
          <a:prstGeom prst="rect">
            <a:avLst/>
          </a:prstGeom>
          <a:solidFill>
            <a:srgbClr val="344F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2" name="Freeform 14"/>
          <p:cNvSpPr>
            <a:spLocks/>
          </p:cNvSpPr>
          <p:nvPr/>
        </p:nvSpPr>
        <p:spPr bwMode="auto">
          <a:xfrm>
            <a:off x="5629275" y="3683000"/>
            <a:ext cx="19050" cy="1588"/>
          </a:xfrm>
          <a:custGeom>
            <a:avLst/>
            <a:gdLst>
              <a:gd name="T0" fmla="*/ 2147483647 w 24"/>
              <a:gd name="T1" fmla="*/ 0 h 1"/>
              <a:gd name="T2" fmla="*/ 2147483647 w 24"/>
              <a:gd name="T3" fmla="*/ 0 h 1"/>
              <a:gd name="T4" fmla="*/ 0 w 24"/>
              <a:gd name="T5" fmla="*/ 0 h 1"/>
              <a:gd name="T6" fmla="*/ 2147483647 w 24"/>
              <a:gd name="T7" fmla="*/ 0 h 1"/>
              <a:gd name="T8" fmla="*/ 0 60000 65536"/>
              <a:gd name="T9" fmla="*/ 0 60000 65536"/>
              <a:gd name="T10" fmla="*/ 0 60000 65536"/>
              <a:gd name="T11" fmla="*/ 0 60000 65536"/>
              <a:gd name="T12" fmla="*/ 0 w 24"/>
              <a:gd name="T13" fmla="*/ 0 h 1"/>
              <a:gd name="T14" fmla="*/ 24 w 24"/>
              <a:gd name="T15" fmla="*/ 1 h 1"/>
            </a:gdLst>
            <a:ahLst/>
            <a:cxnLst>
              <a:cxn ang="T8">
                <a:pos x="T0" y="T1"/>
              </a:cxn>
              <a:cxn ang="T9">
                <a:pos x="T2" y="T3"/>
              </a:cxn>
              <a:cxn ang="T10">
                <a:pos x="T4" y="T5"/>
              </a:cxn>
              <a:cxn ang="T11">
                <a:pos x="T6" y="T7"/>
              </a:cxn>
            </a:cxnLst>
            <a:rect l="T12" t="T13" r="T14" b="T15"/>
            <a:pathLst>
              <a:path w="24" h="1">
                <a:moveTo>
                  <a:pt x="24" y="0"/>
                </a:moveTo>
                <a:lnTo>
                  <a:pt x="12" y="0"/>
                </a:lnTo>
                <a:lnTo>
                  <a:pt x="0" y="0"/>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p>
        </p:txBody>
      </p:sp>
      <p:sp>
        <p:nvSpPr>
          <p:cNvPr id="13" name="Freeform 15"/>
          <p:cNvSpPr>
            <a:spLocks/>
          </p:cNvSpPr>
          <p:nvPr/>
        </p:nvSpPr>
        <p:spPr bwMode="auto">
          <a:xfrm>
            <a:off x="2028825" y="5789613"/>
            <a:ext cx="17463" cy="1587"/>
          </a:xfrm>
          <a:custGeom>
            <a:avLst/>
            <a:gdLst>
              <a:gd name="T0" fmla="*/ 2147483647 w 23"/>
              <a:gd name="T1" fmla="*/ 0 h 1"/>
              <a:gd name="T2" fmla="*/ 2147483647 w 23"/>
              <a:gd name="T3" fmla="*/ 0 h 1"/>
              <a:gd name="T4" fmla="*/ 0 w 23"/>
              <a:gd name="T5" fmla="*/ 0 h 1"/>
              <a:gd name="T6" fmla="*/ 2147483647 w 23"/>
              <a:gd name="T7" fmla="*/ 0 h 1"/>
              <a:gd name="T8" fmla="*/ 0 60000 65536"/>
              <a:gd name="T9" fmla="*/ 0 60000 65536"/>
              <a:gd name="T10" fmla="*/ 0 60000 65536"/>
              <a:gd name="T11" fmla="*/ 0 60000 65536"/>
              <a:gd name="T12" fmla="*/ 0 w 23"/>
              <a:gd name="T13" fmla="*/ 0 h 1"/>
              <a:gd name="T14" fmla="*/ 23 w 23"/>
              <a:gd name="T15" fmla="*/ 1 h 1"/>
            </a:gdLst>
            <a:ahLst/>
            <a:cxnLst>
              <a:cxn ang="T8">
                <a:pos x="T0" y="T1"/>
              </a:cxn>
              <a:cxn ang="T9">
                <a:pos x="T2" y="T3"/>
              </a:cxn>
              <a:cxn ang="T10">
                <a:pos x="T4" y="T5"/>
              </a:cxn>
              <a:cxn ang="T11">
                <a:pos x="T6" y="T7"/>
              </a:cxn>
            </a:cxnLst>
            <a:rect l="T12" t="T13" r="T14" b="T15"/>
            <a:pathLst>
              <a:path w="23" h="1">
                <a:moveTo>
                  <a:pt x="23" y="0"/>
                </a:moveTo>
                <a:lnTo>
                  <a:pt x="11" y="0"/>
                </a:lnTo>
                <a:lnTo>
                  <a:pt x="0" y="0"/>
                </a:lnTo>
                <a:lnTo>
                  <a:pt x="2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p>
        </p:txBody>
      </p:sp>
      <p:sp>
        <p:nvSpPr>
          <p:cNvPr id="14" name="Rectangle 16"/>
          <p:cNvSpPr>
            <a:spLocks noChangeArrowheads="1"/>
          </p:cNvSpPr>
          <p:nvPr/>
        </p:nvSpPr>
        <p:spPr bwMode="auto">
          <a:xfrm>
            <a:off x="2700338" y="5516563"/>
            <a:ext cx="674687"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5" name="Rectangle 18"/>
          <p:cNvSpPr>
            <a:spLocks noChangeArrowheads="1"/>
          </p:cNvSpPr>
          <p:nvPr/>
        </p:nvSpPr>
        <p:spPr bwMode="auto">
          <a:xfrm>
            <a:off x="3492500" y="5516563"/>
            <a:ext cx="7080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6" name="Rectangle 20"/>
          <p:cNvSpPr>
            <a:spLocks noChangeArrowheads="1"/>
          </p:cNvSpPr>
          <p:nvPr/>
        </p:nvSpPr>
        <p:spPr bwMode="auto">
          <a:xfrm>
            <a:off x="4351338" y="5486400"/>
            <a:ext cx="51593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7" name="Rectangle 24"/>
          <p:cNvSpPr>
            <a:spLocks noChangeArrowheads="1"/>
          </p:cNvSpPr>
          <p:nvPr/>
        </p:nvSpPr>
        <p:spPr bwMode="auto">
          <a:xfrm>
            <a:off x="2501900" y="1858963"/>
            <a:ext cx="930275"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8" name="Rectangle 25"/>
          <p:cNvSpPr>
            <a:spLocks noChangeArrowheads="1"/>
          </p:cNvSpPr>
          <p:nvPr/>
        </p:nvSpPr>
        <p:spPr bwMode="auto">
          <a:xfrm>
            <a:off x="4189413" y="1806575"/>
            <a:ext cx="762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9" name="Rectangle 26"/>
          <p:cNvSpPr>
            <a:spLocks noChangeArrowheads="1"/>
          </p:cNvSpPr>
          <p:nvPr/>
        </p:nvSpPr>
        <p:spPr bwMode="auto">
          <a:xfrm>
            <a:off x="3344863" y="1858963"/>
            <a:ext cx="76200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20" name="Rectangle 27"/>
          <p:cNvSpPr>
            <a:spLocks noChangeArrowheads="1"/>
          </p:cNvSpPr>
          <p:nvPr/>
        </p:nvSpPr>
        <p:spPr bwMode="auto">
          <a:xfrm>
            <a:off x="1509713" y="1552575"/>
            <a:ext cx="85090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21" name="Rectangle 28"/>
          <p:cNvSpPr>
            <a:spLocks noChangeArrowheads="1"/>
          </p:cNvSpPr>
          <p:nvPr/>
        </p:nvSpPr>
        <p:spPr bwMode="auto">
          <a:xfrm>
            <a:off x="1059452" y="2967038"/>
            <a:ext cx="504825" cy="2822575"/>
          </a:xfrm>
          <a:prstGeom prst="rect">
            <a:avLst/>
          </a:prstGeom>
          <a:solidFill>
            <a:srgbClr val="344F7C"/>
          </a:solidFill>
          <a:ln w="9525">
            <a:solidFill>
              <a:srgbClr val="FFFFFF"/>
            </a:solidFill>
            <a:miter lim="800000"/>
            <a:headEnd/>
            <a:tailEnd/>
          </a:ln>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22" name="Text Box 30"/>
          <p:cNvSpPr txBox="1">
            <a:spLocks noChangeArrowheads="1"/>
          </p:cNvSpPr>
          <p:nvPr/>
        </p:nvSpPr>
        <p:spPr bwMode="auto">
          <a:xfrm>
            <a:off x="738983" y="1858963"/>
            <a:ext cx="1439862"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hu-HU" altLang="hu-HU" sz="1600" dirty="0">
                <a:solidFill>
                  <a:schemeClr val="tx1"/>
                </a:solidFill>
              </a:rPr>
              <a:t>Kezelésre szoruló depressziós páciensek</a:t>
            </a:r>
            <a:endParaRPr lang="en-GB" altLang="hu-HU" sz="1600" dirty="0">
              <a:solidFill>
                <a:schemeClr val="tx1"/>
              </a:solidFill>
            </a:endParaRPr>
          </a:p>
        </p:txBody>
      </p:sp>
      <p:sp>
        <p:nvSpPr>
          <p:cNvPr id="23" name="Line 36"/>
          <p:cNvSpPr>
            <a:spLocks noChangeShapeType="1"/>
          </p:cNvSpPr>
          <p:nvPr/>
        </p:nvSpPr>
        <p:spPr bwMode="auto">
          <a:xfrm flipV="1">
            <a:off x="8311332" y="2983698"/>
            <a:ext cx="0" cy="2808287"/>
          </a:xfrm>
          <a:prstGeom prst="line">
            <a:avLst/>
          </a:prstGeom>
          <a:noFill/>
          <a:ln w="57150">
            <a:solidFill>
              <a:srgbClr val="DE1520"/>
            </a:solidFill>
            <a:round/>
            <a:headEnd/>
            <a:tailEnd type="triangle" w="med" len="med"/>
          </a:ln>
          <a:extLst>
            <a:ext uri="{909E8E84-426E-40DD-AFC4-6F175D3DCCD1}">
              <a14:hiddenFill xmlns:a14="http://schemas.microsoft.com/office/drawing/2010/main">
                <a:noFill/>
              </a14:hiddenFill>
            </a:ext>
          </a:extLst>
        </p:spPr>
        <p:txBody>
          <a:bodyPr/>
          <a:lstStyle/>
          <a:p>
            <a:endParaRPr lang="hu-HU"/>
          </a:p>
        </p:txBody>
      </p:sp>
      <p:sp>
        <p:nvSpPr>
          <p:cNvPr id="24" name="Text Box 38"/>
          <p:cNvSpPr txBox="1">
            <a:spLocks noChangeArrowheads="1"/>
          </p:cNvSpPr>
          <p:nvPr/>
        </p:nvSpPr>
        <p:spPr bwMode="auto">
          <a:xfrm rot="16200000">
            <a:off x="7120731" y="4073516"/>
            <a:ext cx="31321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fontAlgn="b">
              <a:spcBef>
                <a:spcPct val="0"/>
              </a:spcBef>
              <a:buFontTx/>
              <a:buNone/>
            </a:pPr>
            <a:r>
              <a:rPr lang="hu-HU" altLang="hu-HU" sz="1400" dirty="0">
                <a:solidFill>
                  <a:schemeClr val="tx1"/>
                </a:solidFill>
              </a:rPr>
              <a:t>OPTIMIZÁLÁSI TARTOMÁNY</a:t>
            </a:r>
            <a:endParaRPr lang="de-DE" altLang="hu-HU" sz="1400" dirty="0">
              <a:solidFill>
                <a:schemeClr val="tx1"/>
              </a:solidFill>
            </a:endParaRPr>
          </a:p>
        </p:txBody>
      </p:sp>
      <p:sp>
        <p:nvSpPr>
          <p:cNvPr id="26" name="Text Box 30"/>
          <p:cNvSpPr txBox="1">
            <a:spLocks noChangeArrowheads="1"/>
          </p:cNvSpPr>
          <p:nvPr/>
        </p:nvSpPr>
        <p:spPr bwMode="auto">
          <a:xfrm>
            <a:off x="1079090" y="6037263"/>
            <a:ext cx="6477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GB" altLang="hu-HU" sz="1600" dirty="0">
                <a:solidFill>
                  <a:schemeClr val="tx1"/>
                </a:solidFill>
              </a:rPr>
              <a:t>100</a:t>
            </a:r>
          </a:p>
        </p:txBody>
      </p:sp>
      <p:sp>
        <p:nvSpPr>
          <p:cNvPr id="27" name="Text Box 30"/>
          <p:cNvSpPr txBox="1">
            <a:spLocks noChangeArrowheads="1"/>
          </p:cNvSpPr>
          <p:nvPr/>
        </p:nvSpPr>
        <p:spPr bwMode="auto">
          <a:xfrm>
            <a:off x="2166223" y="1874838"/>
            <a:ext cx="17287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hu-HU" altLang="hu-HU" sz="1600" dirty="0">
                <a:solidFill>
                  <a:schemeClr val="tx1"/>
                </a:solidFill>
              </a:rPr>
              <a:t>Alapellátásban kezelt páciensek</a:t>
            </a:r>
            <a:endParaRPr lang="en-GB" altLang="hu-HU" sz="1600" dirty="0">
              <a:solidFill>
                <a:schemeClr val="tx1"/>
              </a:solidFill>
            </a:endParaRPr>
          </a:p>
        </p:txBody>
      </p:sp>
      <p:sp>
        <p:nvSpPr>
          <p:cNvPr id="28" name="Text Box 30"/>
          <p:cNvSpPr txBox="1">
            <a:spLocks noChangeArrowheads="1"/>
          </p:cNvSpPr>
          <p:nvPr/>
        </p:nvSpPr>
        <p:spPr bwMode="auto">
          <a:xfrm>
            <a:off x="2479393" y="6037263"/>
            <a:ext cx="865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GB" altLang="hu-HU" sz="1600" dirty="0">
                <a:solidFill>
                  <a:schemeClr val="tx1"/>
                </a:solidFill>
              </a:rPr>
              <a:t>60-70</a:t>
            </a:r>
          </a:p>
        </p:txBody>
      </p:sp>
      <p:sp>
        <p:nvSpPr>
          <p:cNvPr id="29" name="Text Box 30"/>
          <p:cNvSpPr txBox="1">
            <a:spLocks noChangeArrowheads="1"/>
          </p:cNvSpPr>
          <p:nvPr/>
        </p:nvSpPr>
        <p:spPr bwMode="auto">
          <a:xfrm>
            <a:off x="3871118" y="1903191"/>
            <a:ext cx="14398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hu-HU" altLang="hu-HU" sz="1600" dirty="0">
                <a:solidFill>
                  <a:schemeClr val="tx1"/>
                </a:solidFill>
              </a:rPr>
              <a:t>Pontos</a:t>
            </a:r>
          </a:p>
          <a:p>
            <a:pPr>
              <a:spcBef>
                <a:spcPct val="0"/>
              </a:spcBef>
              <a:buFontTx/>
              <a:buNone/>
            </a:pPr>
            <a:r>
              <a:rPr lang="hu-HU" altLang="hu-HU" sz="1600" dirty="0">
                <a:solidFill>
                  <a:schemeClr val="tx1"/>
                </a:solidFill>
              </a:rPr>
              <a:t>Diagnózis</a:t>
            </a:r>
          </a:p>
          <a:p>
            <a:pPr>
              <a:spcBef>
                <a:spcPct val="0"/>
              </a:spcBef>
              <a:buFontTx/>
              <a:buNone/>
            </a:pPr>
            <a:endParaRPr lang="en-GB" altLang="hu-HU" sz="1600" dirty="0">
              <a:solidFill>
                <a:schemeClr val="tx1"/>
              </a:solidFill>
            </a:endParaRPr>
          </a:p>
        </p:txBody>
      </p:sp>
      <p:sp>
        <p:nvSpPr>
          <p:cNvPr id="30" name="Text Box 30"/>
          <p:cNvSpPr txBox="1">
            <a:spLocks noChangeArrowheads="1"/>
          </p:cNvSpPr>
          <p:nvPr/>
        </p:nvSpPr>
        <p:spPr bwMode="auto">
          <a:xfrm>
            <a:off x="3980389" y="6034309"/>
            <a:ext cx="865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GB" altLang="hu-HU" sz="1600" dirty="0">
                <a:solidFill>
                  <a:schemeClr val="tx1"/>
                </a:solidFill>
              </a:rPr>
              <a:t>35-50</a:t>
            </a:r>
          </a:p>
        </p:txBody>
      </p:sp>
      <p:sp>
        <p:nvSpPr>
          <p:cNvPr id="31" name="Rectangle 3"/>
          <p:cNvSpPr>
            <a:spLocks noChangeArrowheads="1"/>
          </p:cNvSpPr>
          <p:nvPr/>
        </p:nvSpPr>
        <p:spPr bwMode="auto">
          <a:xfrm>
            <a:off x="4053056" y="2926258"/>
            <a:ext cx="625475" cy="2824162"/>
          </a:xfrm>
          <a:prstGeom prst="rect">
            <a:avLst/>
          </a:prstGeom>
          <a:noFill/>
          <a:ln w="1651">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32" name="Rectangle 7"/>
          <p:cNvSpPr>
            <a:spLocks noChangeArrowheads="1"/>
          </p:cNvSpPr>
          <p:nvPr/>
        </p:nvSpPr>
        <p:spPr bwMode="auto">
          <a:xfrm>
            <a:off x="4060827" y="4679950"/>
            <a:ext cx="622300" cy="1111250"/>
          </a:xfrm>
          <a:prstGeom prst="rect">
            <a:avLst/>
          </a:prstGeom>
          <a:solidFill>
            <a:srgbClr val="344F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33" name="Text Box 30"/>
          <p:cNvSpPr txBox="1">
            <a:spLocks noChangeArrowheads="1"/>
          </p:cNvSpPr>
          <p:nvPr/>
        </p:nvSpPr>
        <p:spPr bwMode="auto">
          <a:xfrm>
            <a:off x="5337571" y="1918494"/>
            <a:ext cx="14398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hu-HU" altLang="hu-HU" sz="1600" dirty="0">
                <a:solidFill>
                  <a:schemeClr val="tx1"/>
                </a:solidFill>
              </a:rPr>
              <a:t>Adekvát</a:t>
            </a:r>
          </a:p>
          <a:p>
            <a:pPr>
              <a:spcBef>
                <a:spcPct val="0"/>
              </a:spcBef>
              <a:buFontTx/>
              <a:buNone/>
            </a:pPr>
            <a:r>
              <a:rPr lang="hu-HU" altLang="hu-HU" sz="1600" dirty="0">
                <a:solidFill>
                  <a:schemeClr val="tx1"/>
                </a:solidFill>
              </a:rPr>
              <a:t>kezelés</a:t>
            </a:r>
            <a:endParaRPr lang="en-GB" altLang="hu-HU" sz="1600" dirty="0">
              <a:solidFill>
                <a:schemeClr val="tx1"/>
              </a:solidFill>
            </a:endParaRPr>
          </a:p>
        </p:txBody>
      </p:sp>
      <p:sp>
        <p:nvSpPr>
          <p:cNvPr id="34" name="Rectangle 3"/>
          <p:cNvSpPr>
            <a:spLocks noChangeArrowheads="1"/>
          </p:cNvSpPr>
          <p:nvPr/>
        </p:nvSpPr>
        <p:spPr bwMode="auto">
          <a:xfrm>
            <a:off x="5500686" y="2955004"/>
            <a:ext cx="625475" cy="2824162"/>
          </a:xfrm>
          <a:prstGeom prst="rect">
            <a:avLst/>
          </a:prstGeom>
          <a:noFill/>
          <a:ln w="1651">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35" name="Rectangle 7"/>
          <p:cNvSpPr>
            <a:spLocks noChangeArrowheads="1"/>
          </p:cNvSpPr>
          <p:nvPr/>
        </p:nvSpPr>
        <p:spPr bwMode="auto">
          <a:xfrm>
            <a:off x="5507038" y="5327650"/>
            <a:ext cx="622300" cy="463550"/>
          </a:xfrm>
          <a:prstGeom prst="rect">
            <a:avLst/>
          </a:prstGeom>
          <a:solidFill>
            <a:srgbClr val="344F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36" name="Text Box 30"/>
          <p:cNvSpPr txBox="1">
            <a:spLocks noChangeArrowheads="1"/>
          </p:cNvSpPr>
          <p:nvPr/>
        </p:nvSpPr>
        <p:spPr bwMode="auto">
          <a:xfrm>
            <a:off x="5415167" y="6028395"/>
            <a:ext cx="865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GB" altLang="hu-HU" sz="1600" dirty="0">
                <a:solidFill>
                  <a:schemeClr val="tx1"/>
                </a:solidFill>
              </a:rPr>
              <a:t>15-20</a:t>
            </a:r>
          </a:p>
        </p:txBody>
      </p:sp>
      <p:sp>
        <p:nvSpPr>
          <p:cNvPr id="37" name="Text Box 30"/>
          <p:cNvSpPr txBox="1">
            <a:spLocks noChangeArrowheads="1"/>
          </p:cNvSpPr>
          <p:nvPr/>
        </p:nvSpPr>
        <p:spPr bwMode="auto">
          <a:xfrm>
            <a:off x="6886678" y="1902189"/>
            <a:ext cx="14398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GB" altLang="hu-HU" sz="1600" dirty="0" err="1">
                <a:solidFill>
                  <a:schemeClr val="tx1"/>
                </a:solidFill>
              </a:rPr>
              <a:t>Complian</a:t>
            </a:r>
            <a:r>
              <a:rPr lang="hu-HU" altLang="hu-HU" sz="1600" dirty="0" err="1">
                <a:solidFill>
                  <a:schemeClr val="tx1"/>
                </a:solidFill>
              </a:rPr>
              <a:t>ce</a:t>
            </a:r>
            <a:r>
              <a:rPr lang="en-GB" altLang="hu-HU" sz="1600" dirty="0">
                <a:solidFill>
                  <a:schemeClr val="tx1"/>
                </a:solidFill>
              </a:rPr>
              <a:t>  3 </a:t>
            </a:r>
            <a:r>
              <a:rPr lang="hu-HU" altLang="hu-HU" sz="1600" dirty="0">
                <a:solidFill>
                  <a:schemeClr val="tx1"/>
                </a:solidFill>
              </a:rPr>
              <a:t>hónap után</a:t>
            </a:r>
            <a:endParaRPr lang="en-GB" altLang="hu-HU" sz="1600" dirty="0">
              <a:solidFill>
                <a:schemeClr val="tx1"/>
              </a:solidFill>
            </a:endParaRPr>
          </a:p>
        </p:txBody>
      </p:sp>
      <p:sp>
        <p:nvSpPr>
          <p:cNvPr id="38" name="Rectangle 3"/>
          <p:cNvSpPr>
            <a:spLocks noChangeArrowheads="1"/>
          </p:cNvSpPr>
          <p:nvPr/>
        </p:nvSpPr>
        <p:spPr bwMode="auto">
          <a:xfrm>
            <a:off x="7023102" y="2967038"/>
            <a:ext cx="625475" cy="2824162"/>
          </a:xfrm>
          <a:prstGeom prst="rect">
            <a:avLst/>
          </a:prstGeom>
          <a:noFill/>
          <a:ln w="1651">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39" name="Rectangle 7"/>
          <p:cNvSpPr>
            <a:spLocks noChangeArrowheads="1"/>
          </p:cNvSpPr>
          <p:nvPr/>
        </p:nvSpPr>
        <p:spPr bwMode="auto">
          <a:xfrm>
            <a:off x="7027672" y="5615773"/>
            <a:ext cx="622300" cy="176212"/>
          </a:xfrm>
          <a:prstGeom prst="rect">
            <a:avLst/>
          </a:prstGeom>
          <a:solidFill>
            <a:srgbClr val="344F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40" name="Text Box 30"/>
          <p:cNvSpPr txBox="1">
            <a:spLocks noChangeArrowheads="1"/>
          </p:cNvSpPr>
          <p:nvPr/>
        </p:nvSpPr>
        <p:spPr bwMode="auto">
          <a:xfrm>
            <a:off x="6950767" y="6028395"/>
            <a:ext cx="865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GB" altLang="hu-HU" sz="1600" dirty="0">
                <a:solidFill>
                  <a:schemeClr val="tx1"/>
                </a:solidFill>
              </a:rPr>
              <a:t>&lt; 10</a:t>
            </a:r>
          </a:p>
        </p:txBody>
      </p:sp>
      <p:sp>
        <p:nvSpPr>
          <p:cNvPr id="41" name="Text Box 37"/>
          <p:cNvSpPr txBox="1">
            <a:spLocks noChangeArrowheads="1"/>
          </p:cNvSpPr>
          <p:nvPr/>
        </p:nvSpPr>
        <p:spPr bwMode="auto">
          <a:xfrm>
            <a:off x="4438753" y="6353242"/>
            <a:ext cx="4895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FontTx/>
              <a:buNone/>
            </a:pPr>
            <a:r>
              <a:rPr lang="de-DE" altLang="hu-HU" sz="1200" dirty="0">
                <a:solidFill>
                  <a:schemeClr val="tx1"/>
                </a:solidFill>
              </a:rPr>
              <a:t>Kohn et al. (2004), Boenisch et al. (2012), </a:t>
            </a:r>
            <a:r>
              <a:rPr lang="en-US" altLang="hu-HU" sz="1200" dirty="0">
                <a:solidFill>
                  <a:schemeClr val="tx1"/>
                </a:solidFill>
              </a:rPr>
              <a:t>Pence et al. (2012)</a:t>
            </a:r>
            <a:r>
              <a:rPr lang="de-DE" altLang="hu-HU" sz="1800" b="0" dirty="0">
                <a:solidFill>
                  <a:schemeClr val="tx1"/>
                </a:solidFill>
              </a:rPr>
              <a:t> </a:t>
            </a:r>
          </a:p>
        </p:txBody>
      </p:sp>
    </p:spTree>
    <p:extLst>
      <p:ext uri="{BB962C8B-B14F-4D97-AF65-F5344CB8AC3E}">
        <p14:creationId xmlns:p14="http://schemas.microsoft.com/office/powerpoint/2010/main" val="325205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linds(horizontal)">
                                      <p:cBhvr>
                                        <p:cTn id="7" dur="1000"/>
                                        <p:tgtEl>
                                          <p:spTgt spid="27"/>
                                        </p:tgtEl>
                                      </p:cBhvr>
                                    </p:animEffect>
                                  </p:childTnLst>
                                </p:cTn>
                              </p:par>
                              <p:par>
                                <p:cTn id="8" presetID="3" presetClass="entr" presetSubtype="10" fill="hold" grpId="0" nodeType="withEffect" nodePh="1">
                                  <p:stCondLst>
                                    <p:cond delay="0"/>
                                  </p:stCondLst>
                                  <p:endCondLst>
                                    <p:cond evt="begin" delay="0">
                                      <p:tn val="8"/>
                                    </p:cond>
                                  </p:endCondLst>
                                  <p:childTnLst>
                                    <p:set>
                                      <p:cBhvr>
                                        <p:cTn id="9" dur="1" fill="hold">
                                          <p:stCondLst>
                                            <p:cond delay="0"/>
                                          </p:stCondLst>
                                        </p:cTn>
                                        <p:tgtEl>
                                          <p:spTgt spid="17"/>
                                        </p:tgtEl>
                                        <p:attrNameLst>
                                          <p:attrName>style.visibility</p:attrName>
                                        </p:attrNameLst>
                                      </p:cBhvr>
                                      <p:to>
                                        <p:strVal val="visible"/>
                                      </p:to>
                                    </p:set>
                                    <p:animEffect transition="in" filter="blinds(horizontal)">
                                      <p:cBhvr>
                                        <p:cTn id="10" dur="1000"/>
                                        <p:tgtEl>
                                          <p:spTgt spid="1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1000"/>
                                        <p:tgtEl>
                                          <p:spTgt spid="1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linds(horizontal)">
                                      <p:cBhvr>
                                        <p:cTn id="16" dur="1000"/>
                                        <p:tgtEl>
                                          <p:spTgt spid="10"/>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linds(horizontal)">
                                      <p:cBhvr>
                                        <p:cTn id="19" dur="10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linds(horizontal)">
                                      <p:cBhvr>
                                        <p:cTn id="24" dur="1000"/>
                                        <p:tgtEl>
                                          <p:spTgt spid="29"/>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blinds(horizontal)">
                                      <p:cBhvr>
                                        <p:cTn id="27" dur="1000"/>
                                        <p:tgtEl>
                                          <p:spTgt spid="31"/>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blinds(horizontal)">
                                      <p:cBhvr>
                                        <p:cTn id="30" dur="1000"/>
                                        <p:tgtEl>
                                          <p:spTgt spid="32"/>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blinds(horizontal)">
                                      <p:cBhvr>
                                        <p:cTn id="33" dur="10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blinds(horizontal)">
                                      <p:cBhvr>
                                        <p:cTn id="38" dur="1000"/>
                                        <p:tgtEl>
                                          <p:spTgt spid="33"/>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blinds(horizontal)">
                                      <p:cBhvr>
                                        <p:cTn id="41" dur="1000"/>
                                        <p:tgtEl>
                                          <p:spTgt spid="34"/>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blinds(horizontal)">
                                      <p:cBhvr>
                                        <p:cTn id="44" dur="1000"/>
                                        <p:tgtEl>
                                          <p:spTgt spid="35"/>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linds(horizontal)">
                                      <p:cBhvr>
                                        <p:cTn id="47" dur="1000"/>
                                        <p:tgtEl>
                                          <p:spTgt spid="36"/>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blinds(horizontal)">
                                      <p:cBhvr>
                                        <p:cTn id="52" dur="1000"/>
                                        <p:tgtEl>
                                          <p:spTgt spid="37"/>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blinds(horizontal)">
                                      <p:cBhvr>
                                        <p:cTn id="55" dur="1000"/>
                                        <p:tgtEl>
                                          <p:spTgt spid="38"/>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blinds(horizontal)">
                                      <p:cBhvr>
                                        <p:cTn id="58" dur="1000"/>
                                        <p:tgtEl>
                                          <p:spTgt spid="39"/>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linds(horizontal)">
                                      <p:cBhvr>
                                        <p:cTn id="61"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7" grpId="0"/>
      <p:bldP spid="27" grpId="0"/>
      <p:bldP spid="28" grpId="0"/>
      <p:bldP spid="29" grpId="0"/>
      <p:bldP spid="30" grpId="0"/>
      <p:bldP spid="31" grpId="0" animBg="1"/>
      <p:bldP spid="32" grpId="0" animBg="1"/>
      <p:bldP spid="33" grpId="0"/>
      <p:bldP spid="34" grpId="0" animBg="1"/>
      <p:bldP spid="35" grpId="0" animBg="1"/>
      <p:bldP spid="36" grpId="0"/>
      <p:bldP spid="37" grpId="0"/>
      <p:bldP spid="38" grpId="0" animBg="1"/>
      <p:bldP spid="39" grpId="0" animBg="1"/>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1170" name="Rectangle 2"/>
          <p:cNvSpPr>
            <a:spLocks noGrp="1" noChangeArrowheads="1"/>
          </p:cNvSpPr>
          <p:nvPr>
            <p:ph type="title" idx="4294967295"/>
          </p:nvPr>
        </p:nvSpPr>
        <p:spPr>
          <a:xfrm>
            <a:off x="147484" y="732080"/>
            <a:ext cx="8229600" cy="850900"/>
          </a:xfrm>
          <a:prstGeom prst="rect">
            <a:avLst/>
          </a:prstGeom>
        </p:spPr>
        <p:txBody>
          <a:bodyPr/>
          <a:lstStyle/>
          <a:p>
            <a:pPr algn="l" eaLnBrk="1" hangingPunct="1"/>
            <a:r>
              <a:rPr lang="hu-HU" altLang="hu-HU" sz="2400" b="1" dirty="0">
                <a:latin typeface="Arial" panose="020B0604020202020204" pitchFamily="34" charset="0"/>
                <a:cs typeface="Arial" panose="020B0604020202020204" pitchFamily="34" charset="0"/>
              </a:rPr>
              <a:t>A program fő eszközei, területei</a:t>
            </a:r>
          </a:p>
        </p:txBody>
      </p:sp>
      <p:sp>
        <p:nvSpPr>
          <p:cNvPr id="391171" name="Rectangle 3"/>
          <p:cNvSpPr>
            <a:spLocks noGrp="1" noChangeArrowheads="1"/>
          </p:cNvSpPr>
          <p:nvPr>
            <p:ph type="body" idx="4294967295"/>
          </p:nvPr>
        </p:nvSpPr>
        <p:spPr>
          <a:xfrm>
            <a:off x="365073" y="2127404"/>
            <a:ext cx="8388349" cy="5040313"/>
          </a:xfrm>
          <a:prstGeom prst="rect">
            <a:avLst/>
          </a:prstGeom>
        </p:spPr>
        <p:txBody>
          <a:bodyPr/>
          <a:lstStyle/>
          <a:p>
            <a:pPr eaLnBrk="1" hangingPunct="1">
              <a:lnSpc>
                <a:spcPct val="80000"/>
              </a:lnSpc>
            </a:pPr>
            <a:r>
              <a:rPr lang="hu-HU" altLang="hu-HU" sz="2000" b="1" dirty="0">
                <a:latin typeface="Arial" panose="020B0604020202020204" pitchFamily="34" charset="0"/>
                <a:cs typeface="Arial" panose="020B0604020202020204" pitchFamily="34" charset="0"/>
              </a:rPr>
              <a:t>A depresszió és az öngyilkossági veszélyeztetettség  </a:t>
            </a:r>
            <a:r>
              <a:rPr lang="hu-HU" altLang="hu-HU" sz="2000" b="1" u="sng" dirty="0">
                <a:latin typeface="Arial" panose="020B0604020202020204" pitchFamily="34" charset="0"/>
                <a:cs typeface="Arial" panose="020B0604020202020204" pitchFamily="34" charset="0"/>
              </a:rPr>
              <a:t>felismerése</a:t>
            </a:r>
            <a:r>
              <a:rPr lang="hu-HU" altLang="hu-HU" sz="2000" b="1" dirty="0">
                <a:latin typeface="Arial" panose="020B0604020202020204" pitchFamily="34" charset="0"/>
                <a:cs typeface="Arial" panose="020B0604020202020204" pitchFamily="34" charset="0"/>
              </a:rPr>
              <a:t>, a depresszióval kapcsolatos </a:t>
            </a:r>
            <a:r>
              <a:rPr lang="hu-HU" altLang="hu-HU" sz="2000" b="1" u="sng" dirty="0">
                <a:latin typeface="Arial" panose="020B0604020202020204" pitchFamily="34" charset="0"/>
                <a:cs typeface="Arial" panose="020B0604020202020204" pitchFamily="34" charset="0"/>
              </a:rPr>
              <a:t>tájékoztatás</a:t>
            </a:r>
            <a:r>
              <a:rPr lang="hu-HU" altLang="hu-HU" sz="2000" b="1" dirty="0">
                <a:latin typeface="Arial" panose="020B0604020202020204" pitchFamily="34" charset="0"/>
                <a:cs typeface="Arial" panose="020B0604020202020204" pitchFamily="34" charset="0"/>
              </a:rPr>
              <a:t>, </a:t>
            </a:r>
          </a:p>
          <a:p>
            <a:pPr eaLnBrk="1" hangingPunct="1">
              <a:lnSpc>
                <a:spcPct val="80000"/>
              </a:lnSpc>
              <a:buFontTx/>
              <a:buNone/>
            </a:pPr>
            <a:endParaRPr lang="hu-HU" altLang="hu-HU" sz="2000" b="1" dirty="0">
              <a:latin typeface="Arial" panose="020B0604020202020204" pitchFamily="34" charset="0"/>
              <a:cs typeface="Arial" panose="020B0604020202020204" pitchFamily="34" charset="0"/>
            </a:endParaRPr>
          </a:p>
          <a:p>
            <a:pPr eaLnBrk="1" hangingPunct="1">
              <a:lnSpc>
                <a:spcPct val="80000"/>
              </a:lnSpc>
            </a:pPr>
            <a:r>
              <a:rPr lang="hu-HU" altLang="hu-HU" sz="2000" b="1" dirty="0">
                <a:latin typeface="Arial" panose="020B0604020202020204" pitchFamily="34" charset="0"/>
                <a:cs typeface="Arial" panose="020B0604020202020204" pitchFamily="34" charset="0"/>
              </a:rPr>
              <a:t>nagy kockázatú csoportok felismerése és segítése a rászorulók megfelelő  </a:t>
            </a:r>
            <a:r>
              <a:rPr lang="hu-HU" altLang="hu-HU" sz="2000" b="1" u="sng" dirty="0">
                <a:latin typeface="Arial" panose="020B0604020202020204" pitchFamily="34" charset="0"/>
                <a:cs typeface="Arial" panose="020B0604020202020204" pitchFamily="34" charset="0"/>
              </a:rPr>
              <a:t>ellátásának</a:t>
            </a:r>
            <a:r>
              <a:rPr lang="hu-HU" altLang="hu-HU" sz="2000" b="1" dirty="0">
                <a:latin typeface="Arial" panose="020B0604020202020204" pitchFamily="34" charset="0"/>
                <a:cs typeface="Arial" panose="020B0604020202020204" pitchFamily="34" charset="0"/>
              </a:rPr>
              <a:t> felmérése és segítése,</a:t>
            </a:r>
          </a:p>
          <a:p>
            <a:pPr eaLnBrk="1" hangingPunct="1">
              <a:lnSpc>
                <a:spcPct val="80000"/>
              </a:lnSpc>
              <a:buFontTx/>
              <a:buNone/>
            </a:pPr>
            <a:endParaRPr lang="hu-HU" altLang="hu-HU" sz="2000" b="1" dirty="0">
              <a:latin typeface="Arial" panose="020B0604020202020204" pitchFamily="34" charset="0"/>
              <a:cs typeface="Arial" panose="020B0604020202020204" pitchFamily="34" charset="0"/>
            </a:endParaRPr>
          </a:p>
          <a:p>
            <a:pPr eaLnBrk="1" hangingPunct="1">
              <a:lnSpc>
                <a:spcPct val="80000"/>
              </a:lnSpc>
            </a:pPr>
            <a:r>
              <a:rPr lang="hu-HU" altLang="hu-HU" sz="2000" b="1" dirty="0">
                <a:latin typeface="Arial" panose="020B0604020202020204" pitchFamily="34" charset="0"/>
                <a:cs typeface="Arial" panose="020B0604020202020204" pitchFamily="34" charset="0"/>
              </a:rPr>
              <a:t>valamennyi helyi segítő </a:t>
            </a:r>
            <a:r>
              <a:rPr lang="hu-HU" altLang="hu-HU" sz="2000" b="1" u="sng" dirty="0">
                <a:latin typeface="Arial" panose="020B0604020202020204" pitchFamily="34" charset="0"/>
                <a:cs typeface="Arial" panose="020B0604020202020204" pitchFamily="34" charset="0"/>
              </a:rPr>
              <a:t>szakember együttműködésének</a:t>
            </a:r>
            <a:r>
              <a:rPr lang="hu-HU" altLang="hu-HU" sz="2000" b="1" dirty="0">
                <a:latin typeface="Arial" panose="020B0604020202020204" pitchFamily="34" charset="0"/>
                <a:cs typeface="Arial" panose="020B0604020202020204" pitchFamily="34" charset="0"/>
              </a:rPr>
              <a:t> erősítése</a:t>
            </a:r>
            <a:r>
              <a:rPr lang="hu-HU" altLang="hu-HU" sz="2000" dirty="0">
                <a:latin typeface="Arial" panose="020B0604020202020204" pitchFamily="34" charset="0"/>
                <a:cs typeface="Arial" panose="020B0604020202020204" pitchFamily="34" charset="0"/>
              </a:rPr>
              <a:t>  (háziorvosok, pszichológusok, szociális munkások, pedagógusok, lelkészek, védőnők, lelki elsősegély szakemberek,  tanácsadók, </a:t>
            </a:r>
            <a:r>
              <a:rPr lang="hu-HU" altLang="hu-HU" sz="2000" dirty="0" err="1">
                <a:latin typeface="Arial" panose="020B0604020202020204" pitchFamily="34" charset="0"/>
                <a:cs typeface="Arial" panose="020B0604020202020204" pitchFamily="34" charset="0"/>
              </a:rPr>
              <a:t>geriátriai</a:t>
            </a:r>
            <a:r>
              <a:rPr lang="hu-HU" altLang="hu-HU" sz="2000" dirty="0">
                <a:latin typeface="Arial" panose="020B0604020202020204" pitchFamily="34" charset="0"/>
                <a:cs typeface="Arial" panose="020B0604020202020204" pitchFamily="34" charset="0"/>
              </a:rPr>
              <a:t> gondozó személyzet, rendőrök, gyógyszerészek),</a:t>
            </a:r>
          </a:p>
          <a:p>
            <a:pPr marL="0" indent="0" eaLnBrk="1" hangingPunct="1">
              <a:lnSpc>
                <a:spcPct val="80000"/>
              </a:lnSpc>
              <a:buNone/>
            </a:pPr>
            <a:endParaRPr lang="hu-HU" altLang="hu-HU" sz="2000" dirty="0">
              <a:latin typeface="Arial" panose="020B0604020202020204" pitchFamily="34" charset="0"/>
              <a:cs typeface="Arial" panose="020B0604020202020204" pitchFamily="34" charset="0"/>
            </a:endParaRPr>
          </a:p>
          <a:p>
            <a:pPr eaLnBrk="1" hangingPunct="1">
              <a:lnSpc>
                <a:spcPct val="80000"/>
              </a:lnSpc>
            </a:pPr>
            <a:r>
              <a:rPr lang="hu-HU" altLang="hu-HU" sz="2000" b="1" dirty="0">
                <a:latin typeface="Arial" panose="020B0604020202020204" pitchFamily="34" charset="0"/>
                <a:cs typeface="Arial" panose="020B0604020202020204" pitchFamily="34" charset="0"/>
              </a:rPr>
              <a:t>veszélyes helyek védelme.</a:t>
            </a:r>
          </a:p>
        </p:txBody>
      </p:sp>
    </p:spTree>
    <p:extLst>
      <p:ext uri="{BB962C8B-B14F-4D97-AF65-F5344CB8AC3E}">
        <p14:creationId xmlns:p14="http://schemas.microsoft.com/office/powerpoint/2010/main" val="16884023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1026"/>
          <p:cNvSpPr txBox="1">
            <a:spLocks noGrp="1" noChangeArrowheads="1"/>
          </p:cNvSpPr>
          <p:nvPr>
            <p:ph type="title"/>
          </p:nvPr>
        </p:nvSpPr>
        <p:spPr>
          <a:xfrm>
            <a:off x="205145" y="346076"/>
            <a:ext cx="7079363" cy="1143000"/>
          </a:xfrm>
          <a:noFill/>
          <a:ln/>
        </p:spPr>
        <p:txBody>
          <a:bodyPr>
            <a:normAutofit/>
          </a:bodyPr>
          <a:lstStyle/>
          <a:p>
            <a:pPr algn="l" eaLnBrk="0" hangingPunct="0"/>
            <a:r>
              <a:rPr kumimoji="1" lang="hu-HU" sz="3000" b="1" dirty="0"/>
              <a:t>A </a:t>
            </a:r>
            <a:r>
              <a:rPr kumimoji="1" lang="hu-HU" sz="2400" b="1" dirty="0">
                <a:latin typeface="Arial" panose="020B0604020202020204" pitchFamily="34" charset="0"/>
                <a:cs typeface="Arial" panose="020B0604020202020204" pitchFamily="34" charset="0"/>
              </a:rPr>
              <a:t>depresszió </a:t>
            </a:r>
            <a:r>
              <a:rPr kumimoji="1" lang="en-US" sz="2400" b="1" dirty="0" err="1">
                <a:latin typeface="Arial" panose="020B0604020202020204" pitchFamily="34" charset="0"/>
                <a:cs typeface="Arial" panose="020B0604020202020204" pitchFamily="34" charset="0"/>
              </a:rPr>
              <a:t>felismer</a:t>
            </a:r>
            <a:r>
              <a:rPr kumimoji="1" lang="hu-HU" sz="2400" b="1" dirty="0" err="1">
                <a:latin typeface="Arial" panose="020B0604020202020204" pitchFamily="34" charset="0"/>
                <a:cs typeface="Arial" panose="020B0604020202020204" pitchFamily="34" charset="0"/>
              </a:rPr>
              <a:t>ését</a:t>
            </a:r>
            <a:r>
              <a:rPr kumimoji="1" lang="hu-HU" sz="2400" b="1" dirty="0">
                <a:latin typeface="Arial" panose="020B0604020202020204" pitchFamily="34" charset="0"/>
                <a:cs typeface="Arial" panose="020B0604020202020204" pitchFamily="34" charset="0"/>
              </a:rPr>
              <a:t> befolyásolja</a:t>
            </a:r>
            <a:endParaRPr kumimoji="1" lang="en-US" sz="2400" b="1" dirty="0">
              <a:latin typeface="Arial" panose="020B0604020202020204" pitchFamily="34" charset="0"/>
              <a:cs typeface="Arial" panose="020B0604020202020204" pitchFamily="34" charset="0"/>
            </a:endParaRPr>
          </a:p>
        </p:txBody>
      </p:sp>
      <p:sp>
        <p:nvSpPr>
          <p:cNvPr id="31747" name="Rectangle 1027"/>
          <p:cNvSpPr>
            <a:spLocks noChangeArrowheads="1"/>
          </p:cNvSpPr>
          <p:nvPr/>
        </p:nvSpPr>
        <p:spPr bwMode="auto">
          <a:xfrm>
            <a:off x="1403350" y="1916113"/>
            <a:ext cx="5616575" cy="946150"/>
          </a:xfrm>
          <a:prstGeom prst="rect">
            <a:avLst/>
          </a:prstGeom>
          <a:noFill/>
          <a:ln w="12700" cap="sq">
            <a:noFill/>
            <a:miter lim="800000"/>
            <a:headEnd type="none" w="sm" len="sm"/>
            <a:tailEnd type="none" w="sm" len="sm"/>
          </a:ln>
          <a:effectLst/>
        </p:spPr>
        <p:txBody>
          <a:bodyPr>
            <a:spAutoFit/>
          </a:bodyPr>
          <a:lstStyle/>
          <a:p>
            <a:r>
              <a:rPr lang="hu-HU" sz="2800" b="1" dirty="0"/>
              <a:t>Az orvos által regisztrált</a:t>
            </a:r>
            <a:br>
              <a:rPr lang="hu-HU" sz="2800" b="1" dirty="0"/>
            </a:br>
            <a:r>
              <a:rPr lang="hu-HU" sz="2800" b="1" dirty="0"/>
              <a:t>panasz</a:t>
            </a:r>
            <a:endParaRPr lang="en-US" sz="2800" b="1" dirty="0"/>
          </a:p>
        </p:txBody>
      </p:sp>
      <p:grpSp>
        <p:nvGrpSpPr>
          <p:cNvPr id="2" name="Group 1028"/>
          <p:cNvGrpSpPr>
            <a:grpSpLocks/>
          </p:cNvGrpSpPr>
          <p:nvPr/>
        </p:nvGrpSpPr>
        <p:grpSpPr bwMode="auto">
          <a:xfrm>
            <a:off x="2195513" y="2997200"/>
            <a:ext cx="4267200" cy="571500"/>
            <a:chOff x="1536" y="1824"/>
            <a:chExt cx="2688" cy="360"/>
          </a:xfrm>
        </p:grpSpPr>
        <p:sp>
          <p:nvSpPr>
            <p:cNvPr id="31749" name="Line 1029"/>
            <p:cNvSpPr>
              <a:spLocks noChangeShapeType="1"/>
            </p:cNvSpPr>
            <p:nvPr/>
          </p:nvSpPr>
          <p:spPr bwMode="auto">
            <a:xfrm flipH="1">
              <a:off x="1536" y="1824"/>
              <a:ext cx="1344" cy="360"/>
            </a:xfrm>
            <a:prstGeom prst="line">
              <a:avLst/>
            </a:prstGeom>
            <a:noFill/>
            <a:ln w="76200" cap="sq">
              <a:solidFill>
                <a:srgbClr val="FF3300"/>
              </a:solidFill>
              <a:round/>
              <a:headEnd type="none" w="sm" len="sm"/>
              <a:tailEnd type="triangle" w="med" len="med"/>
            </a:ln>
            <a:effectLst/>
          </p:spPr>
          <p:txBody>
            <a:bodyPr/>
            <a:lstStyle/>
            <a:p>
              <a:endParaRPr lang="hu-HU"/>
            </a:p>
          </p:txBody>
        </p:sp>
        <p:sp>
          <p:nvSpPr>
            <p:cNvPr id="31750" name="Line 1030"/>
            <p:cNvSpPr>
              <a:spLocks noChangeShapeType="1"/>
            </p:cNvSpPr>
            <p:nvPr/>
          </p:nvSpPr>
          <p:spPr bwMode="auto">
            <a:xfrm>
              <a:off x="2880" y="1824"/>
              <a:ext cx="1344" cy="360"/>
            </a:xfrm>
            <a:prstGeom prst="line">
              <a:avLst/>
            </a:prstGeom>
            <a:noFill/>
            <a:ln w="76200" cap="sq">
              <a:solidFill>
                <a:srgbClr val="FF3300"/>
              </a:solidFill>
              <a:round/>
              <a:headEnd type="none" w="sm" len="sm"/>
              <a:tailEnd type="triangle" w="med" len="med"/>
            </a:ln>
            <a:effectLst/>
          </p:spPr>
          <p:txBody>
            <a:bodyPr/>
            <a:lstStyle/>
            <a:p>
              <a:endParaRPr lang="hu-HU"/>
            </a:p>
          </p:txBody>
        </p:sp>
      </p:grpSp>
      <p:sp>
        <p:nvSpPr>
          <p:cNvPr id="31751" name="Rectangle 1031"/>
          <p:cNvSpPr>
            <a:spLocks noChangeArrowheads="1"/>
          </p:cNvSpPr>
          <p:nvPr/>
        </p:nvSpPr>
        <p:spPr bwMode="auto">
          <a:xfrm>
            <a:off x="755649" y="3860800"/>
            <a:ext cx="3215481" cy="523220"/>
          </a:xfrm>
          <a:prstGeom prst="rect">
            <a:avLst/>
          </a:prstGeom>
          <a:solidFill>
            <a:srgbClr val="FFFF66"/>
          </a:solidFill>
          <a:ln w="38100" cap="sq">
            <a:solidFill>
              <a:srgbClr val="FF3300"/>
            </a:solidFill>
            <a:miter lim="800000"/>
            <a:headEnd type="none" w="sm" len="sm"/>
            <a:tailEnd type="none" w="sm" len="sm"/>
          </a:ln>
          <a:effectLst/>
        </p:spPr>
        <p:txBody>
          <a:bodyPr wrap="square">
            <a:spAutoFit/>
          </a:bodyPr>
          <a:lstStyle/>
          <a:p>
            <a:pPr algn="l"/>
            <a:r>
              <a:rPr lang="hu-HU" sz="2800" b="1" dirty="0">
                <a:solidFill>
                  <a:schemeClr val="accent2"/>
                </a:solidFill>
              </a:rPr>
              <a:t>pszichés jellegű</a:t>
            </a:r>
            <a:endParaRPr lang="en-US" sz="2800" b="1" dirty="0">
              <a:solidFill>
                <a:schemeClr val="accent2"/>
              </a:solidFill>
            </a:endParaRPr>
          </a:p>
        </p:txBody>
      </p:sp>
      <p:sp>
        <p:nvSpPr>
          <p:cNvPr id="31752" name="Rectangle 1032"/>
          <p:cNvSpPr>
            <a:spLocks noChangeArrowheads="1"/>
          </p:cNvSpPr>
          <p:nvPr/>
        </p:nvSpPr>
        <p:spPr bwMode="auto">
          <a:xfrm>
            <a:off x="5167313" y="3860800"/>
            <a:ext cx="3501674" cy="523220"/>
          </a:xfrm>
          <a:prstGeom prst="rect">
            <a:avLst/>
          </a:prstGeom>
          <a:solidFill>
            <a:srgbClr val="FFFF66"/>
          </a:solidFill>
          <a:ln w="38100" cap="sq">
            <a:solidFill>
              <a:srgbClr val="FF3300"/>
            </a:solidFill>
            <a:miter lim="800000"/>
            <a:headEnd type="none" w="sm" len="sm"/>
            <a:tailEnd type="none" w="sm" len="sm"/>
          </a:ln>
          <a:effectLst/>
        </p:spPr>
        <p:txBody>
          <a:bodyPr wrap="square">
            <a:spAutoFit/>
          </a:bodyPr>
          <a:lstStyle/>
          <a:p>
            <a:pPr algn="l"/>
            <a:r>
              <a:rPr lang="hu-HU" sz="2800" b="1" dirty="0">
                <a:solidFill>
                  <a:schemeClr val="accent2"/>
                </a:solidFill>
              </a:rPr>
              <a:t>szomatikus jellegű</a:t>
            </a:r>
            <a:endParaRPr lang="en-US" sz="2800" b="1" dirty="0">
              <a:solidFill>
                <a:schemeClr val="accent2"/>
              </a:solidFill>
            </a:endParaRPr>
          </a:p>
        </p:txBody>
      </p:sp>
      <p:sp>
        <p:nvSpPr>
          <p:cNvPr id="31753" name="Rectangle 1033"/>
          <p:cNvSpPr>
            <a:spLocks noChangeArrowheads="1"/>
          </p:cNvSpPr>
          <p:nvPr/>
        </p:nvSpPr>
        <p:spPr bwMode="auto">
          <a:xfrm>
            <a:off x="3317875" y="4619486"/>
            <a:ext cx="2392363" cy="519113"/>
          </a:xfrm>
          <a:prstGeom prst="rect">
            <a:avLst/>
          </a:prstGeom>
          <a:noFill/>
          <a:ln w="12700" cap="sq">
            <a:noFill/>
            <a:miter lim="800000"/>
            <a:headEnd type="none" w="sm" len="sm"/>
            <a:tailEnd type="none" w="sm" len="sm"/>
          </a:ln>
          <a:effectLst/>
        </p:spPr>
        <p:txBody>
          <a:bodyPr wrap="none">
            <a:spAutoFit/>
          </a:bodyPr>
          <a:lstStyle/>
          <a:p>
            <a:r>
              <a:rPr lang="hu-HU" sz="2800" b="1" dirty="0">
                <a:latin typeface="Comic Sans MS" pitchFamily="66" charset="0"/>
              </a:rPr>
              <a:t>A depresszió</a:t>
            </a:r>
            <a:endParaRPr lang="en-US" sz="2800" b="1" dirty="0">
              <a:latin typeface="Comic Sans MS" pitchFamily="66" charset="0"/>
            </a:endParaRPr>
          </a:p>
        </p:txBody>
      </p:sp>
      <p:sp>
        <p:nvSpPr>
          <p:cNvPr id="31754" name="Rectangle 1034"/>
          <p:cNvSpPr>
            <a:spLocks noChangeArrowheads="1"/>
          </p:cNvSpPr>
          <p:nvPr/>
        </p:nvSpPr>
        <p:spPr bwMode="auto">
          <a:xfrm>
            <a:off x="3597274" y="5764213"/>
            <a:ext cx="1833563" cy="519112"/>
          </a:xfrm>
          <a:prstGeom prst="rect">
            <a:avLst/>
          </a:prstGeom>
          <a:noFill/>
          <a:ln w="12700" cap="sq">
            <a:noFill/>
            <a:miter lim="800000"/>
            <a:headEnd type="none" w="sm" len="sm"/>
            <a:tailEnd type="none" w="sm" len="sm"/>
          </a:ln>
          <a:effectLst/>
        </p:spPr>
        <p:txBody>
          <a:bodyPr wrap="none">
            <a:spAutoFit/>
          </a:bodyPr>
          <a:lstStyle/>
          <a:p>
            <a:r>
              <a:rPr lang="hu-HU" sz="2800" b="1" dirty="0">
                <a:latin typeface="Comic Sans MS" pitchFamily="66" charset="0"/>
              </a:rPr>
              <a:t>ismeri fel</a:t>
            </a:r>
            <a:endParaRPr lang="en-US" sz="2800" b="1" dirty="0">
              <a:latin typeface="Comic Sans MS" pitchFamily="66" charset="0"/>
            </a:endParaRPr>
          </a:p>
        </p:txBody>
      </p:sp>
      <p:sp>
        <p:nvSpPr>
          <p:cNvPr id="31755" name="Rectangle 1035"/>
          <p:cNvSpPr>
            <a:spLocks noChangeArrowheads="1"/>
          </p:cNvSpPr>
          <p:nvPr/>
        </p:nvSpPr>
        <p:spPr bwMode="auto">
          <a:xfrm>
            <a:off x="1193800" y="5067300"/>
            <a:ext cx="1824038" cy="701675"/>
          </a:xfrm>
          <a:prstGeom prst="rect">
            <a:avLst/>
          </a:prstGeom>
          <a:noFill/>
          <a:ln w="12700" cap="sq">
            <a:noFill/>
            <a:miter lim="800000"/>
            <a:headEnd type="none" w="sm" len="sm"/>
            <a:tailEnd type="none" w="sm" len="sm"/>
          </a:ln>
          <a:effectLst/>
        </p:spPr>
        <p:txBody>
          <a:bodyPr wrap="none">
            <a:spAutoFit/>
          </a:bodyPr>
          <a:lstStyle/>
          <a:p>
            <a:r>
              <a:rPr lang="hu-HU" sz="4000" b="1">
                <a:solidFill>
                  <a:srgbClr val="FF3300"/>
                </a:solidFill>
                <a:effectLst>
                  <a:outerShdw blurRad="38100" dist="38100" dir="2700000" algn="tl">
                    <a:srgbClr val="000000"/>
                  </a:outerShdw>
                </a:effectLst>
                <a:latin typeface="Arial" pitchFamily="34" charset="0"/>
              </a:rPr>
              <a:t>81%-át</a:t>
            </a:r>
            <a:endParaRPr lang="en-US" sz="4000" b="1">
              <a:solidFill>
                <a:srgbClr val="FF3300"/>
              </a:solidFill>
              <a:effectLst>
                <a:outerShdw blurRad="38100" dist="38100" dir="2700000" algn="tl">
                  <a:srgbClr val="000000"/>
                </a:outerShdw>
              </a:effectLst>
              <a:latin typeface="Arial" pitchFamily="34" charset="0"/>
            </a:endParaRPr>
          </a:p>
        </p:txBody>
      </p:sp>
      <p:sp>
        <p:nvSpPr>
          <p:cNvPr id="31756" name="Rectangle 1036"/>
          <p:cNvSpPr>
            <a:spLocks noChangeArrowheads="1"/>
          </p:cNvSpPr>
          <p:nvPr/>
        </p:nvSpPr>
        <p:spPr bwMode="auto">
          <a:xfrm>
            <a:off x="5716588" y="5062538"/>
            <a:ext cx="1824037" cy="701675"/>
          </a:xfrm>
          <a:prstGeom prst="rect">
            <a:avLst/>
          </a:prstGeom>
          <a:noFill/>
          <a:ln w="12700" cap="sq">
            <a:noFill/>
            <a:miter lim="800000"/>
            <a:headEnd type="none" w="sm" len="sm"/>
            <a:tailEnd type="none" w="sm" len="sm"/>
          </a:ln>
          <a:effectLst/>
        </p:spPr>
        <p:txBody>
          <a:bodyPr wrap="none">
            <a:spAutoFit/>
          </a:bodyPr>
          <a:lstStyle/>
          <a:p>
            <a:r>
              <a:rPr lang="hu-HU" sz="4000" b="1">
                <a:solidFill>
                  <a:srgbClr val="FF3300"/>
                </a:solidFill>
                <a:effectLst>
                  <a:outerShdw blurRad="38100" dist="38100" dir="2700000" algn="tl">
                    <a:srgbClr val="000000"/>
                  </a:outerShdw>
                </a:effectLst>
                <a:latin typeface="Arial" pitchFamily="34" charset="0"/>
              </a:rPr>
              <a:t>10%-át</a:t>
            </a:r>
            <a:endParaRPr lang="en-US" sz="4000" b="1">
              <a:solidFill>
                <a:srgbClr val="FF3300"/>
              </a:solidFill>
              <a:effectLst>
                <a:outerShdw blurRad="38100" dist="38100" dir="2700000" algn="tl">
                  <a:srgbClr val="000000"/>
                </a:outerShdw>
              </a:effectLst>
              <a:latin typeface="Arial" pitchFamily="34" charset="0"/>
            </a:endParaRPr>
          </a:p>
        </p:txBody>
      </p:sp>
      <p:sp>
        <p:nvSpPr>
          <p:cNvPr id="31757" name="Text Box 1037"/>
          <p:cNvSpPr txBox="1">
            <a:spLocks noChangeArrowheads="1"/>
          </p:cNvSpPr>
          <p:nvPr/>
        </p:nvSpPr>
        <p:spPr bwMode="auto">
          <a:xfrm>
            <a:off x="3603854" y="6221552"/>
            <a:ext cx="5610225" cy="336550"/>
          </a:xfrm>
          <a:prstGeom prst="rect">
            <a:avLst/>
          </a:prstGeom>
          <a:noFill/>
          <a:ln w="12700" cap="sq">
            <a:noFill/>
            <a:miter lim="800000"/>
            <a:headEnd type="none" w="sm" len="sm"/>
            <a:tailEnd type="none" w="sm" len="sm"/>
          </a:ln>
          <a:effectLst/>
        </p:spPr>
        <p:txBody>
          <a:bodyPr>
            <a:spAutoFit/>
          </a:bodyPr>
          <a:lstStyle/>
          <a:p>
            <a:pPr algn="l">
              <a:spcBef>
                <a:spcPct val="50000"/>
              </a:spcBef>
            </a:pPr>
            <a:r>
              <a:rPr lang="hu-HU" sz="1600" b="1" dirty="0" err="1"/>
              <a:t>Szádóczky</a:t>
            </a:r>
            <a:r>
              <a:rPr lang="hu-HU" sz="1600" b="1" dirty="0"/>
              <a:t>: Háziorvosi Továbbképző Szemle 2003; 8: 511-514.</a:t>
            </a:r>
            <a:endParaRPr lang="en-US" sz="1600" b="1" dirty="0"/>
          </a:p>
        </p:txBody>
      </p:sp>
    </p:spTree>
    <p:extLst>
      <p:ext uri="{BB962C8B-B14F-4D97-AF65-F5344CB8AC3E}">
        <p14:creationId xmlns:p14="http://schemas.microsoft.com/office/powerpoint/2010/main" val="3966073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17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31751"/>
                                        </p:tgtEl>
                                        <p:attrNameLst>
                                          <p:attrName>style.visibility</p:attrName>
                                        </p:attrNameLst>
                                      </p:cBhvr>
                                      <p:to>
                                        <p:strVal val="visible"/>
                                      </p:to>
                                    </p:set>
                                    <p:anim calcmode="lin" valueType="num">
                                      <p:cBhvr additive="base">
                                        <p:cTn id="16" dur="500" fill="hold"/>
                                        <p:tgtEl>
                                          <p:spTgt spid="31751"/>
                                        </p:tgtEl>
                                        <p:attrNameLst>
                                          <p:attrName>ppt_x</p:attrName>
                                        </p:attrNameLst>
                                      </p:cBhvr>
                                      <p:tavLst>
                                        <p:tav tm="0">
                                          <p:val>
                                            <p:strVal val="0-#ppt_w/2"/>
                                          </p:val>
                                        </p:tav>
                                        <p:tav tm="100000">
                                          <p:val>
                                            <p:strVal val="#ppt_x"/>
                                          </p:val>
                                        </p:tav>
                                      </p:tavLst>
                                    </p:anim>
                                    <p:anim calcmode="lin" valueType="num">
                                      <p:cBhvr additive="base">
                                        <p:cTn id="17" dur="500" fill="hold"/>
                                        <p:tgtEl>
                                          <p:spTgt spid="3175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childTnLst>
                                    <p:set>
                                      <p:cBhvr>
                                        <p:cTn id="20" dur="1" fill="hold">
                                          <p:stCondLst>
                                            <p:cond delay="0"/>
                                          </p:stCondLst>
                                        </p:cTn>
                                        <p:tgtEl>
                                          <p:spTgt spid="31752"/>
                                        </p:tgtEl>
                                        <p:attrNameLst>
                                          <p:attrName>style.visibility</p:attrName>
                                        </p:attrNameLst>
                                      </p:cBhvr>
                                      <p:to>
                                        <p:strVal val="visible"/>
                                      </p:to>
                                    </p:set>
                                    <p:anim calcmode="lin" valueType="num">
                                      <p:cBhvr additive="base">
                                        <p:cTn id="21" dur="500" fill="hold"/>
                                        <p:tgtEl>
                                          <p:spTgt spid="31752"/>
                                        </p:tgtEl>
                                        <p:attrNameLst>
                                          <p:attrName>ppt_x</p:attrName>
                                        </p:attrNameLst>
                                      </p:cBhvr>
                                      <p:tavLst>
                                        <p:tav tm="0">
                                          <p:val>
                                            <p:strVal val="1+#ppt_w/2"/>
                                          </p:val>
                                        </p:tav>
                                        <p:tav tm="100000">
                                          <p:val>
                                            <p:strVal val="#ppt_x"/>
                                          </p:val>
                                        </p:tav>
                                      </p:tavLst>
                                    </p:anim>
                                    <p:anim calcmode="lin" valueType="num">
                                      <p:cBhvr additive="base">
                                        <p:cTn id="22" dur="500" fill="hold"/>
                                        <p:tgtEl>
                                          <p:spTgt spid="31752"/>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1753"/>
                                        </p:tgtEl>
                                        <p:attrNameLst>
                                          <p:attrName>style.visibility</p:attrName>
                                        </p:attrNameLst>
                                      </p:cBhvr>
                                      <p:to>
                                        <p:strVal val="visible"/>
                                      </p:to>
                                    </p:set>
                                  </p:childTnLst>
                                </p:cTn>
                              </p:par>
                            </p:childTnLst>
                          </p:cTn>
                        </p:par>
                        <p:par>
                          <p:cTn id="27" fill="hold">
                            <p:stCondLst>
                              <p:cond delay="500"/>
                            </p:stCondLst>
                            <p:childTnLst>
                              <p:par>
                                <p:cTn id="28" presetID="1" presetClass="entr" presetSubtype="0" fill="hold" grpId="0" nodeType="afterEffect">
                                  <p:stCondLst>
                                    <p:cond delay="0"/>
                                  </p:stCondLst>
                                  <p:childTnLst>
                                    <p:set>
                                      <p:cBhvr>
                                        <p:cTn id="29" dur="1" fill="hold">
                                          <p:stCondLst>
                                            <p:cond delay="499"/>
                                          </p:stCondLst>
                                        </p:cTn>
                                        <p:tgtEl>
                                          <p:spTgt spid="31754"/>
                                        </p:tgtEl>
                                        <p:attrNameLst>
                                          <p:attrName>style.visibility</p:attrName>
                                        </p:attrNameLst>
                                      </p:cBhvr>
                                      <p:to>
                                        <p:strVal val="visible"/>
                                      </p:to>
                                    </p:set>
                                  </p:childTnLst>
                                </p:cTn>
                              </p:par>
                            </p:childTnLst>
                          </p:cTn>
                        </p:par>
                        <p:par>
                          <p:cTn id="30" fill="hold">
                            <p:stCondLst>
                              <p:cond delay="1000"/>
                            </p:stCondLst>
                            <p:childTnLst>
                              <p:par>
                                <p:cTn id="31" presetID="1" presetClass="entr" presetSubtype="0" fill="hold" grpId="0" nodeType="afterEffect">
                                  <p:stCondLst>
                                    <p:cond delay="0"/>
                                  </p:stCondLst>
                                  <p:childTnLst>
                                    <p:set>
                                      <p:cBhvr>
                                        <p:cTn id="32" dur="1" fill="hold">
                                          <p:stCondLst>
                                            <p:cond delay="499"/>
                                          </p:stCondLst>
                                        </p:cTn>
                                        <p:tgtEl>
                                          <p:spTgt spid="31755"/>
                                        </p:tgtEl>
                                        <p:attrNameLst>
                                          <p:attrName>style.visibility</p:attrName>
                                        </p:attrNameLst>
                                      </p:cBhvr>
                                      <p:to>
                                        <p:strVal val="visible"/>
                                      </p:to>
                                    </p:set>
                                  </p:childTnLst>
                                </p:cTn>
                              </p:par>
                            </p:childTnLst>
                          </p:cTn>
                        </p:par>
                        <p:par>
                          <p:cTn id="33" fill="hold">
                            <p:stCondLst>
                              <p:cond delay="1500"/>
                            </p:stCondLst>
                            <p:childTnLst>
                              <p:par>
                                <p:cTn id="34" presetID="1" presetClass="entr" presetSubtype="0" fill="hold" grpId="0" nodeType="afterEffect">
                                  <p:stCondLst>
                                    <p:cond delay="0"/>
                                  </p:stCondLst>
                                  <p:childTnLst>
                                    <p:set>
                                      <p:cBhvr>
                                        <p:cTn id="35" dur="1" fill="hold">
                                          <p:stCondLst>
                                            <p:cond delay="499"/>
                                          </p:stCondLst>
                                        </p:cTn>
                                        <p:tgtEl>
                                          <p:spTgt spid="31756"/>
                                        </p:tgtEl>
                                        <p:attrNameLst>
                                          <p:attrName>style.visibility</p:attrName>
                                        </p:attrNameLst>
                                      </p:cBhvr>
                                      <p:to>
                                        <p:strVal val="visible"/>
                                      </p:to>
                                    </p:set>
                                  </p:childTnLst>
                                </p:cTn>
                              </p:par>
                            </p:childTnLst>
                          </p:cTn>
                        </p:par>
                        <p:par>
                          <p:cTn id="36" fill="hold">
                            <p:stCondLst>
                              <p:cond delay="2000"/>
                            </p:stCondLst>
                            <p:childTnLst>
                              <p:par>
                                <p:cTn id="37" presetID="1" presetClass="entr" presetSubtype="0" fill="hold" grpId="0" nodeType="afterEffect">
                                  <p:stCondLst>
                                    <p:cond delay="0"/>
                                  </p:stCondLst>
                                  <p:childTnLst>
                                    <p:set>
                                      <p:cBhvr>
                                        <p:cTn id="38" dur="1" fill="hold">
                                          <p:stCondLst>
                                            <p:cond delay="499"/>
                                          </p:stCondLst>
                                        </p:cTn>
                                        <p:tgtEl>
                                          <p:spTgt spid="317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utoUpdateAnimBg="0"/>
      <p:bldP spid="31751" grpId="0" animBg="1" autoUpdateAnimBg="0"/>
      <p:bldP spid="31752" grpId="0" animBg="1" autoUpdateAnimBg="0"/>
      <p:bldP spid="31753" grpId="0" autoUpdateAnimBg="0"/>
      <p:bldP spid="31754" grpId="0" autoUpdateAnimBg="0"/>
      <p:bldP spid="31755" grpId="0" autoUpdateAnimBg="0"/>
      <p:bldP spid="31756" grpId="0" autoUpdateAnimBg="0"/>
      <p:bldP spid="3175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271258" y="410150"/>
            <a:ext cx="7624119" cy="461665"/>
          </a:xfrm>
          <a:prstGeom prst="rect">
            <a:avLst/>
          </a:prstGeom>
          <a:noFill/>
          <a:ln w="9525">
            <a:noFill/>
            <a:miter lim="800000"/>
            <a:headEnd/>
            <a:tailEnd/>
          </a:ln>
          <a:effectLst/>
        </p:spPr>
        <p:txBody>
          <a:bodyPr wrap="square">
            <a:spAutoFit/>
          </a:bodyPr>
          <a:lstStyle/>
          <a:p>
            <a:pPr eaLnBrk="0" hangingPunct="0">
              <a:spcBef>
                <a:spcPct val="50000"/>
              </a:spcBef>
              <a:defRPr/>
            </a:pPr>
            <a:r>
              <a:rPr lang="hu-HU" sz="2400" b="1" dirty="0">
                <a:latin typeface="Arial" panose="020B0604020202020204" pitchFamily="34" charset="0"/>
                <a:cs typeface="Arial" panose="020B0604020202020204" pitchFamily="34" charset="0"/>
              </a:rPr>
              <a:t>A depresszió alulkezeltségének az okai</a:t>
            </a:r>
            <a:endParaRPr lang="en-GB" sz="2400" b="1" dirty="0">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684213" y="3653248"/>
            <a:ext cx="8229600" cy="2599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defRPr>
            </a:lvl1pPr>
            <a:lvl2pPr marL="914400" indent="-457200" eaLnBrk="0" hangingPunct="0">
              <a:defRPr>
                <a:solidFill>
                  <a:schemeClr val="tx1"/>
                </a:solidFill>
                <a:latin typeface="Arial" charset="0"/>
              </a:defRPr>
            </a:lvl2pPr>
            <a:lvl3pPr marL="1371600" indent="-4572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60000"/>
              </a:spcBef>
              <a:buFont typeface="Wingdings" pitchFamily="2" charset="2"/>
              <a:buChar char="Ø"/>
            </a:pPr>
            <a:r>
              <a:rPr lang="hu-HU" altLang="hu-HU" sz="2000" b="1" dirty="0">
                <a:latin typeface="Arial" panose="020B0604020202020204" pitchFamily="34" charset="0"/>
                <a:cs typeface="Arial" panose="020B0604020202020204" pitchFamily="34" charset="0"/>
              </a:rPr>
              <a:t>A depressziót sokszor nem kezelik megfelelően, mert</a:t>
            </a:r>
          </a:p>
          <a:p>
            <a:pPr lvl="1">
              <a:spcBef>
                <a:spcPct val="60000"/>
              </a:spcBef>
              <a:buFont typeface="Wingdings" pitchFamily="2" charset="2"/>
              <a:buChar char="Ø"/>
            </a:pPr>
            <a:r>
              <a:rPr lang="hu-HU" altLang="hu-HU" sz="2000" b="1" dirty="0">
                <a:latin typeface="Arial" panose="020B0604020202020204" pitchFamily="34" charset="0"/>
                <a:cs typeface="Arial" panose="020B0604020202020204" pitchFamily="34" charset="0"/>
              </a:rPr>
              <a:t>sokan félnek a pszichiátriai vagy pszichológiai kezeléstől.</a:t>
            </a:r>
          </a:p>
          <a:p>
            <a:pPr lvl="1">
              <a:spcBef>
                <a:spcPct val="60000"/>
              </a:spcBef>
              <a:buFont typeface="Wingdings" pitchFamily="2" charset="2"/>
              <a:buChar char="Ø"/>
            </a:pPr>
            <a:r>
              <a:rPr lang="hu-HU" altLang="hu-HU" sz="2000" b="1" dirty="0">
                <a:latin typeface="Arial" panose="020B0604020202020204" pitchFamily="34" charset="0"/>
                <a:cs typeface="Arial" panose="020B0604020202020204" pitchFamily="34" charset="0"/>
              </a:rPr>
              <a:t>A kezelések során gyakori hiba</a:t>
            </a:r>
            <a:endParaRPr lang="de-DE" altLang="hu-HU" sz="2000" dirty="0">
              <a:latin typeface="Arial" panose="020B0604020202020204" pitchFamily="34" charset="0"/>
              <a:cs typeface="Arial" panose="020B0604020202020204" pitchFamily="34" charset="0"/>
            </a:endParaRPr>
          </a:p>
          <a:p>
            <a:pPr lvl="2">
              <a:lnSpc>
                <a:spcPct val="70000"/>
              </a:lnSpc>
              <a:spcBef>
                <a:spcPct val="60000"/>
              </a:spcBef>
              <a:buFont typeface="Wingdings" pitchFamily="2" charset="2"/>
              <a:buChar char="ü"/>
            </a:pPr>
            <a:r>
              <a:rPr lang="hu-HU" altLang="hu-HU" sz="2000" dirty="0">
                <a:solidFill>
                  <a:srgbClr val="FF0000"/>
                </a:solidFill>
                <a:latin typeface="Arial" panose="020B0604020202020204" pitchFamily="34" charset="0"/>
                <a:cs typeface="Arial" panose="020B0604020202020204" pitchFamily="34" charset="0"/>
              </a:rPr>
              <a:t>az elégtelen felvilágosítás,</a:t>
            </a:r>
            <a:endParaRPr lang="de-DE" altLang="hu-HU" sz="2000" dirty="0">
              <a:solidFill>
                <a:srgbClr val="FF0000"/>
              </a:solidFill>
              <a:latin typeface="Arial" panose="020B0604020202020204" pitchFamily="34" charset="0"/>
              <a:cs typeface="Arial" panose="020B0604020202020204" pitchFamily="34" charset="0"/>
            </a:endParaRPr>
          </a:p>
          <a:p>
            <a:pPr lvl="2">
              <a:lnSpc>
                <a:spcPct val="70000"/>
              </a:lnSpc>
              <a:spcBef>
                <a:spcPct val="60000"/>
              </a:spcBef>
              <a:buFont typeface="Wingdings" pitchFamily="2" charset="2"/>
              <a:buChar char="ü"/>
            </a:pPr>
            <a:r>
              <a:rPr lang="hu-HU" altLang="hu-HU" sz="2000" dirty="0">
                <a:solidFill>
                  <a:srgbClr val="FF0000"/>
                </a:solidFill>
                <a:latin typeface="Arial" panose="020B0604020202020204" pitchFamily="34" charset="0"/>
                <a:cs typeface="Arial" panose="020B0604020202020204" pitchFamily="34" charset="0"/>
              </a:rPr>
              <a:t>nem megfelelő gyógyszeres kezelés</a:t>
            </a:r>
            <a:r>
              <a:rPr lang="de-DE" altLang="hu-HU" sz="2000" dirty="0">
                <a:solidFill>
                  <a:srgbClr val="FF0000"/>
                </a:solidFill>
                <a:latin typeface="Arial" panose="020B0604020202020204" pitchFamily="34" charset="0"/>
                <a:cs typeface="Arial" panose="020B0604020202020204" pitchFamily="34" charset="0"/>
              </a:rPr>
              <a:t> </a:t>
            </a:r>
            <a:endParaRPr lang="hu-HU" altLang="hu-HU" sz="2000" dirty="0">
              <a:solidFill>
                <a:srgbClr val="FF0000"/>
              </a:solidFill>
              <a:latin typeface="Arial" panose="020B0604020202020204" pitchFamily="34" charset="0"/>
              <a:cs typeface="Arial" panose="020B0604020202020204" pitchFamily="34" charset="0"/>
            </a:endParaRPr>
          </a:p>
          <a:p>
            <a:pPr lvl="2">
              <a:lnSpc>
                <a:spcPct val="70000"/>
              </a:lnSpc>
              <a:spcBef>
                <a:spcPct val="60000"/>
              </a:spcBef>
              <a:buFont typeface="Wingdings" pitchFamily="2" charset="2"/>
              <a:buChar char="ü"/>
            </a:pPr>
            <a:r>
              <a:rPr lang="hu-HU" altLang="hu-HU" sz="2000" dirty="0">
                <a:solidFill>
                  <a:srgbClr val="FF0000"/>
                </a:solidFill>
                <a:latin typeface="Arial" panose="020B0604020202020204" pitchFamily="34" charset="0"/>
                <a:cs typeface="Arial" panose="020B0604020202020204" pitchFamily="34" charset="0"/>
              </a:rPr>
              <a:t>a terápia túl korai megszakítása</a:t>
            </a:r>
            <a:r>
              <a:rPr lang="de-DE" altLang="hu-HU" sz="2000" dirty="0">
                <a:solidFill>
                  <a:srgbClr val="FF0000"/>
                </a:solidFill>
                <a:latin typeface="Arial" panose="020B0604020202020204" pitchFamily="34" charset="0"/>
                <a:cs typeface="Arial" panose="020B0604020202020204" pitchFamily="34" charset="0"/>
              </a:rPr>
              <a:t>.</a:t>
            </a:r>
          </a:p>
        </p:txBody>
      </p:sp>
      <p:sp>
        <p:nvSpPr>
          <p:cNvPr id="6" name="Text Box 4"/>
          <p:cNvSpPr txBox="1">
            <a:spLocks noChangeArrowheads="1"/>
          </p:cNvSpPr>
          <p:nvPr/>
        </p:nvSpPr>
        <p:spPr bwMode="auto">
          <a:xfrm>
            <a:off x="762000" y="2001991"/>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defRPr>
            </a:lvl1pPr>
            <a:lvl2pPr marL="914400" indent="-4572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60000"/>
              </a:spcBef>
              <a:buFont typeface="Wingdings" pitchFamily="2" charset="2"/>
              <a:buChar char="Ø"/>
            </a:pPr>
            <a:r>
              <a:rPr lang="hu-HU" altLang="hu-HU" sz="2000" b="1" dirty="0">
                <a:latin typeface="Arial" panose="020B0604020202020204" pitchFamily="34" charset="0"/>
                <a:cs typeface="Arial" panose="020B0604020202020204" pitchFamily="34" charset="0"/>
              </a:rPr>
              <a:t>A depressziót sokszor nem ismerik fel.</a:t>
            </a:r>
            <a:endParaRPr lang="de-DE" altLang="hu-HU" sz="2000" b="1" dirty="0">
              <a:latin typeface="Arial" panose="020B0604020202020204" pitchFamily="34" charset="0"/>
              <a:cs typeface="Arial" panose="020B0604020202020204" pitchFamily="34" charset="0"/>
            </a:endParaRPr>
          </a:p>
          <a:p>
            <a:pPr lvl="1">
              <a:spcBef>
                <a:spcPct val="60000"/>
              </a:spcBef>
              <a:buFont typeface="Wingdings" pitchFamily="2" charset="2"/>
              <a:buChar char="Ø"/>
            </a:pPr>
            <a:r>
              <a:rPr lang="hu-HU" altLang="hu-HU" sz="2000" dirty="0">
                <a:latin typeface="Arial" panose="020B0604020202020204" pitchFamily="34" charset="0"/>
                <a:cs typeface="Arial" panose="020B0604020202020204" pitchFamily="34" charset="0"/>
              </a:rPr>
              <a:t>Sokan a saját depressziójukat sem ismerik fel.</a:t>
            </a:r>
          </a:p>
          <a:p>
            <a:pPr lvl="1">
              <a:spcBef>
                <a:spcPct val="60000"/>
              </a:spcBef>
              <a:buFont typeface="Wingdings" pitchFamily="2" charset="2"/>
              <a:buChar char="Ø"/>
            </a:pPr>
            <a:r>
              <a:rPr lang="hu-HU" altLang="hu-HU" sz="2000" dirty="0">
                <a:latin typeface="Arial" panose="020B0604020202020204" pitchFamily="34" charset="0"/>
                <a:cs typeface="Arial" panose="020B0604020202020204" pitchFamily="34" charset="0"/>
              </a:rPr>
              <a:t>A testi tünetek sokszor elfedik a depressziót.</a:t>
            </a:r>
          </a:p>
        </p:txBody>
      </p:sp>
    </p:spTree>
    <p:extLst>
      <p:ext uri="{BB962C8B-B14F-4D97-AF65-F5344CB8AC3E}">
        <p14:creationId xmlns:p14="http://schemas.microsoft.com/office/powerpoint/2010/main" val="1203276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ou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35972" y="356133"/>
            <a:ext cx="8849032" cy="1143000"/>
          </a:xfrm>
        </p:spPr>
        <p:txBody>
          <a:bodyPr>
            <a:noAutofit/>
          </a:bodyPr>
          <a:lstStyle/>
          <a:p>
            <a:r>
              <a:rPr lang="hu-HU" altLang="hu-HU" sz="2400" b="1" dirty="0">
                <a:latin typeface="Arial" panose="020B0604020202020204" pitchFamily="34" charset="0"/>
                <a:cs typeface="Arial" panose="020B0604020202020204" pitchFamily="34" charset="0"/>
              </a:rPr>
              <a:t>Leggyakoribb tévhitek a depresszióval kapcsolatban</a:t>
            </a:r>
            <a:endParaRPr lang="hu-HU" sz="2400" b="1" dirty="0">
              <a:latin typeface="Arial" panose="020B0604020202020204" pitchFamily="34" charset="0"/>
              <a:cs typeface="Arial" panose="020B0604020202020204" pitchFamily="34" charset="0"/>
            </a:endParaRPr>
          </a:p>
        </p:txBody>
      </p:sp>
      <p:sp>
        <p:nvSpPr>
          <p:cNvPr id="4" name="Rectangle 3"/>
          <p:cNvSpPr>
            <a:spLocks noGrp="1" noChangeArrowheads="1"/>
          </p:cNvSpPr>
          <p:nvPr>
            <p:ph sz="half" idx="2"/>
          </p:nvPr>
        </p:nvSpPr>
        <p:spPr>
          <a:xfrm>
            <a:off x="457200" y="2129050"/>
            <a:ext cx="8155860" cy="3493827"/>
          </a:xfrm>
        </p:spPr>
        <p:txBody>
          <a:bodyPr>
            <a:normAutofit fontScale="32500" lnSpcReduction="20000"/>
          </a:bodyPr>
          <a:lstStyle/>
          <a:p>
            <a:pPr eaLnBrk="1" hangingPunct="1">
              <a:lnSpc>
                <a:spcPct val="90000"/>
              </a:lnSpc>
            </a:pPr>
            <a:r>
              <a:rPr lang="hu-HU" altLang="hu-HU" sz="8000" dirty="0">
                <a:latin typeface="Arial" panose="020B0604020202020204" pitchFamily="34" charset="0"/>
                <a:cs typeface="Arial" panose="020B0604020202020204" pitchFamily="34" charset="0"/>
              </a:rPr>
              <a:t>A depresszió az egyén gyengeségének a </a:t>
            </a:r>
            <a:r>
              <a:rPr lang="hu-HU" altLang="hu-HU" sz="8000" dirty="0" smtClean="0">
                <a:latin typeface="Arial" panose="020B0604020202020204" pitchFamily="34" charset="0"/>
                <a:cs typeface="Arial" panose="020B0604020202020204" pitchFamily="34" charset="0"/>
              </a:rPr>
              <a:t>jele.</a:t>
            </a:r>
          </a:p>
          <a:p>
            <a:pPr eaLnBrk="1" hangingPunct="1">
              <a:lnSpc>
                <a:spcPct val="90000"/>
              </a:lnSpc>
            </a:pPr>
            <a:r>
              <a:rPr lang="hu-HU" altLang="hu-HU" sz="8000" dirty="0" smtClean="0">
                <a:latin typeface="Arial" panose="020B0604020202020204" pitchFamily="34" charset="0"/>
                <a:cs typeface="Arial" panose="020B0604020202020204" pitchFamily="34" charset="0"/>
              </a:rPr>
              <a:t>A </a:t>
            </a:r>
            <a:r>
              <a:rPr lang="hu-HU" altLang="hu-HU" sz="8000" dirty="0">
                <a:latin typeface="Arial" panose="020B0604020202020204" pitchFamily="34" charset="0"/>
                <a:cs typeface="Arial" panose="020B0604020202020204" pitchFamily="34" charset="0"/>
              </a:rPr>
              <a:t>depresszió nem valódi betegség. </a:t>
            </a:r>
          </a:p>
          <a:p>
            <a:pPr eaLnBrk="1" hangingPunct="1">
              <a:lnSpc>
                <a:spcPct val="90000"/>
              </a:lnSpc>
            </a:pPr>
            <a:r>
              <a:rPr lang="hu-HU" altLang="hu-HU" sz="8000" dirty="0">
                <a:latin typeface="Arial" panose="020B0604020202020204" pitchFamily="34" charset="0"/>
                <a:cs typeface="Arial" panose="020B0604020202020204" pitchFamily="34" charset="0"/>
              </a:rPr>
              <a:t>A depressziós emberek meggyógyulhatnának, ha akarnának. </a:t>
            </a:r>
          </a:p>
          <a:p>
            <a:pPr eaLnBrk="1" hangingPunct="1">
              <a:lnSpc>
                <a:spcPct val="90000"/>
              </a:lnSpc>
            </a:pPr>
            <a:r>
              <a:rPr lang="hu-HU" altLang="hu-HU" sz="8000" dirty="0">
                <a:latin typeface="Arial" panose="020B0604020202020204" pitchFamily="34" charset="0"/>
                <a:cs typeface="Arial" panose="020B0604020202020204" pitchFamily="34" charset="0"/>
              </a:rPr>
              <a:t>A depressziót nem lehet kezelni.	</a:t>
            </a:r>
          </a:p>
          <a:p>
            <a:pPr eaLnBrk="1" hangingPunct="1">
              <a:lnSpc>
                <a:spcPct val="90000"/>
              </a:lnSpc>
            </a:pPr>
            <a:r>
              <a:rPr lang="hu-HU" altLang="hu-HU" sz="8000" dirty="0">
                <a:latin typeface="Arial" panose="020B0604020202020204" pitchFamily="34" charset="0"/>
                <a:cs typeface="Arial" panose="020B0604020202020204" pitchFamily="34" charset="0"/>
              </a:rPr>
              <a:t>A legjobb elkerülni a depresszióban szenvedőket, nehogy az ember maga is depresszióssá váljon.</a:t>
            </a:r>
          </a:p>
          <a:p>
            <a:pPr eaLnBrk="1" hangingPunct="1">
              <a:lnSpc>
                <a:spcPct val="90000"/>
              </a:lnSpc>
            </a:pPr>
            <a:r>
              <a:rPr lang="hu-HU" altLang="hu-HU" sz="8000" dirty="0">
                <a:latin typeface="Arial" panose="020B0604020202020204" pitchFamily="34" charset="0"/>
                <a:cs typeface="Arial" panose="020B0604020202020204" pitchFamily="34" charset="0"/>
              </a:rPr>
              <a:t> A depressziós emberek veszélyesek. 	</a:t>
            </a:r>
          </a:p>
          <a:p>
            <a:pPr eaLnBrk="1" hangingPunct="1">
              <a:lnSpc>
                <a:spcPct val="90000"/>
              </a:lnSpc>
            </a:pPr>
            <a:r>
              <a:rPr lang="hu-HU" altLang="hu-HU" sz="8000" dirty="0">
                <a:latin typeface="Arial" panose="020B0604020202020204" pitchFamily="34" charset="0"/>
                <a:cs typeface="Arial" panose="020B0604020202020204" pitchFamily="34" charset="0"/>
              </a:rPr>
              <a:t>A depressziós emberek kiszámíthatatlanok</a:t>
            </a:r>
            <a:r>
              <a:rPr lang="hu-HU" altLang="hu-HU" sz="8000" dirty="0" smtClean="0">
                <a:latin typeface="Arial" panose="020B0604020202020204" pitchFamily="34" charset="0"/>
                <a:cs typeface="Arial" panose="020B0604020202020204" pitchFamily="34" charset="0"/>
              </a:rPr>
              <a:t>.</a:t>
            </a:r>
            <a:endParaRPr lang="hu-HU" altLang="hu-HU" sz="8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516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ím 1"/>
          <p:cNvSpPr>
            <a:spLocks noGrp="1"/>
          </p:cNvSpPr>
          <p:nvPr>
            <p:ph type="title"/>
          </p:nvPr>
        </p:nvSpPr>
        <p:spPr>
          <a:xfrm>
            <a:off x="147480" y="327293"/>
            <a:ext cx="8683332" cy="994122"/>
          </a:xfrm>
        </p:spPr>
        <p:txBody>
          <a:bodyPr>
            <a:noAutofit/>
          </a:bodyPr>
          <a:lstStyle/>
          <a:p>
            <a:pPr algn="l"/>
            <a:r>
              <a:rPr lang="hu-HU" sz="2400" b="1" dirty="0">
                <a:latin typeface="Arial" panose="020B0604020202020204" pitchFamily="34" charset="0"/>
                <a:cs typeface="Arial" panose="020B0604020202020204" pitchFamily="34" charset="0"/>
              </a:rPr>
              <a:t>A depresszióval kapcsolatos ismeretek hiányosságai</a:t>
            </a:r>
          </a:p>
        </p:txBody>
      </p:sp>
      <p:sp>
        <p:nvSpPr>
          <p:cNvPr id="4" name="Text Box 3"/>
          <p:cNvSpPr txBox="1">
            <a:spLocks noGrp="1" noChangeArrowheads="1"/>
          </p:cNvSpPr>
          <p:nvPr>
            <p:ph idx="1"/>
          </p:nvPr>
        </p:nvSpPr>
        <p:spPr bwMode="auto">
          <a:xfrm>
            <a:off x="457200" y="1749573"/>
            <a:ext cx="3970784" cy="5139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60000"/>
              </a:spcBef>
              <a:buFont typeface="Wingdings" pitchFamily="2" charset="2"/>
              <a:buNone/>
            </a:pPr>
            <a:r>
              <a:rPr lang="hu-HU" altLang="hu-HU" sz="2000" dirty="0">
                <a:solidFill>
                  <a:schemeClr val="tx1"/>
                </a:solidFill>
                <a:latin typeface="Arial" panose="020B0604020202020204" pitchFamily="34" charset="0"/>
                <a:cs typeface="Arial" panose="020B0604020202020204" pitchFamily="34" charset="0"/>
              </a:rPr>
              <a:t>Alacsony tudatosság a társadalomban</a:t>
            </a:r>
          </a:p>
          <a:p>
            <a:pPr>
              <a:spcBef>
                <a:spcPct val="60000"/>
              </a:spcBef>
              <a:buFont typeface="Wingdings" pitchFamily="2" charset="2"/>
              <a:buChar char="Ø"/>
            </a:pPr>
            <a:r>
              <a:rPr lang="hu-HU" altLang="hu-HU" sz="2000" b="0" dirty="0">
                <a:solidFill>
                  <a:schemeClr val="tx1"/>
                </a:solidFill>
                <a:latin typeface="Arial" panose="020B0604020202020204" pitchFamily="34" charset="0"/>
                <a:cs typeface="Arial" panose="020B0604020202020204" pitchFamily="34" charset="0"/>
              </a:rPr>
              <a:t>A negatív életesemények  során jelentkező tüneteket normális érzelmi válaszként értékelik</a:t>
            </a:r>
          </a:p>
          <a:p>
            <a:pPr>
              <a:spcBef>
                <a:spcPct val="60000"/>
              </a:spcBef>
              <a:buFont typeface="Wingdings" pitchFamily="2" charset="2"/>
              <a:buChar char="Ø"/>
            </a:pPr>
            <a:r>
              <a:rPr lang="hu-HU" altLang="hu-HU" sz="2000" b="0" dirty="0">
                <a:solidFill>
                  <a:schemeClr val="tx1"/>
                </a:solidFill>
                <a:latin typeface="Arial" panose="020B0604020202020204" pitchFamily="34" charset="0"/>
                <a:cs typeface="Arial" panose="020B0604020202020204" pitchFamily="34" charset="0"/>
              </a:rPr>
              <a:t>A tüneteket morálisan értékelik (érzékenyebb személyiség, mindent a lelkére vesz, stb.)</a:t>
            </a:r>
          </a:p>
          <a:p>
            <a:pPr>
              <a:spcBef>
                <a:spcPct val="60000"/>
              </a:spcBef>
              <a:buFont typeface="Wingdings" pitchFamily="2" charset="2"/>
              <a:buChar char="Ø"/>
            </a:pPr>
            <a:r>
              <a:rPr lang="hu-HU" altLang="hu-HU" sz="2000" b="0" dirty="0">
                <a:solidFill>
                  <a:schemeClr val="tx1"/>
                </a:solidFill>
                <a:latin typeface="Arial" panose="020B0604020202020204" pitchFamily="34" charset="0"/>
                <a:cs typeface="Arial" panose="020B0604020202020204" pitchFamily="34" charset="0"/>
              </a:rPr>
              <a:t>Reménytelenség és inaktivitás a segítségkéréssel kapcsolatban</a:t>
            </a:r>
          </a:p>
          <a:p>
            <a:pPr>
              <a:spcBef>
                <a:spcPct val="60000"/>
              </a:spcBef>
              <a:buFont typeface="Wingdings" pitchFamily="2" charset="2"/>
              <a:buNone/>
            </a:pPr>
            <a:endParaRPr lang="hu-HU" altLang="hu-HU" sz="2000" b="0" dirty="0">
              <a:solidFill>
                <a:schemeClr val="tx1"/>
              </a:solidFill>
            </a:endParaRPr>
          </a:p>
        </p:txBody>
      </p:sp>
      <p:sp>
        <p:nvSpPr>
          <p:cNvPr id="5" name="Text Box 5"/>
          <p:cNvSpPr txBox="1">
            <a:spLocks noChangeArrowheads="1"/>
          </p:cNvSpPr>
          <p:nvPr/>
        </p:nvSpPr>
        <p:spPr bwMode="auto">
          <a:xfrm>
            <a:off x="4572000" y="1792891"/>
            <a:ext cx="4176464"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60000"/>
              </a:spcBef>
              <a:buFont typeface="Wingdings" pitchFamily="2" charset="2"/>
              <a:buNone/>
            </a:pPr>
            <a:r>
              <a:rPr lang="hu-HU" altLang="hu-HU" sz="2000" dirty="0">
                <a:solidFill>
                  <a:schemeClr val="tx1"/>
                </a:solidFill>
                <a:latin typeface="Arial" panose="020B0604020202020204" pitchFamily="34" charset="0"/>
                <a:cs typeface="Arial" panose="020B0604020202020204" pitchFamily="34" charset="0"/>
              </a:rPr>
              <a:t>Alacsony tudatosság a szakellátásban</a:t>
            </a:r>
          </a:p>
          <a:p>
            <a:pPr>
              <a:spcBef>
                <a:spcPct val="60000"/>
              </a:spcBef>
              <a:buFont typeface="Wingdings" pitchFamily="2" charset="2"/>
              <a:buChar char="Ø"/>
            </a:pPr>
            <a:r>
              <a:rPr lang="hu-HU" altLang="hu-HU" sz="2000" b="0" dirty="0">
                <a:solidFill>
                  <a:schemeClr val="tx1"/>
                </a:solidFill>
                <a:latin typeface="Arial" panose="020B0604020202020204" pitchFamily="34" charset="0"/>
                <a:cs typeface="Arial" panose="020B0604020202020204" pitchFamily="34" charset="0"/>
              </a:rPr>
              <a:t>A testi tünetek sokszor elfedik a depressziót </a:t>
            </a:r>
          </a:p>
          <a:p>
            <a:pPr>
              <a:spcBef>
                <a:spcPct val="60000"/>
              </a:spcBef>
              <a:buFont typeface="Wingdings" pitchFamily="2" charset="2"/>
              <a:buChar char="Ø"/>
            </a:pPr>
            <a:r>
              <a:rPr lang="hu-HU" altLang="hu-HU" sz="2000" b="0" dirty="0">
                <a:solidFill>
                  <a:schemeClr val="tx1"/>
                </a:solidFill>
                <a:latin typeface="Arial" panose="020B0604020202020204" pitchFamily="34" charset="0"/>
                <a:cs typeface="Arial" panose="020B0604020202020204" pitchFamily="34" charset="0"/>
              </a:rPr>
              <a:t>Alkohol abúzus az első és fő diagnózis (</a:t>
            </a:r>
            <a:r>
              <a:rPr lang="hu-HU" altLang="hu-HU" sz="2000" b="0" dirty="0" err="1">
                <a:solidFill>
                  <a:schemeClr val="tx1"/>
                </a:solidFill>
                <a:latin typeface="Arial" panose="020B0604020202020204" pitchFamily="34" charset="0"/>
                <a:cs typeface="Arial" panose="020B0604020202020204" pitchFamily="34" charset="0"/>
              </a:rPr>
              <a:t>komorbid</a:t>
            </a:r>
            <a:r>
              <a:rPr lang="hu-HU" altLang="hu-HU" sz="2000" b="0" dirty="0">
                <a:solidFill>
                  <a:schemeClr val="tx1"/>
                </a:solidFill>
                <a:latin typeface="Arial" panose="020B0604020202020204" pitchFamily="34" charset="0"/>
                <a:cs typeface="Arial" panose="020B0604020202020204" pitchFamily="34" charset="0"/>
              </a:rPr>
              <a:t> esetekben)</a:t>
            </a:r>
          </a:p>
          <a:p>
            <a:pPr>
              <a:spcBef>
                <a:spcPct val="60000"/>
              </a:spcBef>
              <a:buFont typeface="Wingdings" pitchFamily="2" charset="2"/>
              <a:buChar char="Ø"/>
            </a:pPr>
            <a:r>
              <a:rPr lang="hu-HU" altLang="hu-HU" sz="2000" b="0" dirty="0">
                <a:solidFill>
                  <a:schemeClr val="tx1"/>
                </a:solidFill>
                <a:latin typeface="Arial" panose="020B0604020202020204" pitchFamily="34" charset="0"/>
                <a:cs typeface="Arial" panose="020B0604020202020204" pitchFamily="34" charset="0"/>
              </a:rPr>
              <a:t>Idegenkedés a hangulatról való beszámolástól/ érzelmek kifejezésétől és </a:t>
            </a:r>
            <a:r>
              <a:rPr lang="hu-HU" altLang="hu-HU" sz="2000" b="0" dirty="0" err="1">
                <a:solidFill>
                  <a:schemeClr val="tx1"/>
                </a:solidFill>
                <a:latin typeface="Arial" panose="020B0604020202020204" pitchFamily="34" charset="0"/>
                <a:cs typeface="Arial" panose="020B0604020202020204" pitchFamily="34" charset="0"/>
              </a:rPr>
              <a:t>szuicid</a:t>
            </a:r>
            <a:r>
              <a:rPr lang="hu-HU" altLang="hu-HU" sz="2000" b="0" dirty="0">
                <a:solidFill>
                  <a:schemeClr val="tx1"/>
                </a:solidFill>
                <a:latin typeface="Arial" panose="020B0604020202020204" pitchFamily="34" charset="0"/>
                <a:cs typeface="Arial" panose="020B0604020202020204" pitchFamily="34" charset="0"/>
              </a:rPr>
              <a:t> gondolatoktól</a:t>
            </a:r>
          </a:p>
          <a:p>
            <a:pPr>
              <a:spcBef>
                <a:spcPct val="60000"/>
              </a:spcBef>
              <a:buFont typeface="Wingdings" pitchFamily="2" charset="2"/>
              <a:buChar char="Ø"/>
            </a:pPr>
            <a:r>
              <a:rPr lang="hu-HU" altLang="hu-HU" sz="2000" b="0" dirty="0">
                <a:solidFill>
                  <a:schemeClr val="tx1"/>
                </a:solidFill>
                <a:latin typeface="Arial" panose="020B0604020202020204" pitchFamily="34" charset="0"/>
                <a:cs typeface="Arial" panose="020B0604020202020204" pitchFamily="34" charset="0"/>
              </a:rPr>
              <a:t>sokan félnek a pszichiátriai vagy pszichológiai kezeléstől</a:t>
            </a:r>
          </a:p>
        </p:txBody>
      </p:sp>
    </p:spTree>
    <p:extLst>
      <p:ext uri="{BB962C8B-B14F-4D97-AF65-F5344CB8AC3E}">
        <p14:creationId xmlns:p14="http://schemas.microsoft.com/office/powerpoint/2010/main" val="20611446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ou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861" y="267763"/>
            <a:ext cx="8421329" cy="1090974"/>
          </a:xfrm>
        </p:spPr>
        <p:txBody>
          <a:bodyPr>
            <a:noAutofit/>
          </a:bodyPr>
          <a:lstStyle/>
          <a:p>
            <a:pPr algn="l"/>
            <a:r>
              <a:rPr lang="hu-HU" sz="2400" b="1" dirty="0">
                <a:latin typeface="Arial" panose="020B0604020202020204" pitchFamily="34" charset="0"/>
                <a:cs typeface="Arial" panose="020B0604020202020204" pitchFamily="34" charset="0"/>
              </a:rPr>
              <a:t>A nem kezelt depresszió szövődményei és következményei</a:t>
            </a:r>
          </a:p>
        </p:txBody>
      </p:sp>
      <p:graphicFrame>
        <p:nvGraphicFramePr>
          <p:cNvPr id="4" name="Table 3"/>
          <p:cNvGraphicFramePr>
            <a:graphicFrameLocks noGrp="1"/>
          </p:cNvGraphicFramePr>
          <p:nvPr>
            <p:extLst>
              <p:ext uri="{D42A27DB-BD31-4B8C-83A1-F6EECF244321}">
                <p14:modId xmlns:p14="http://schemas.microsoft.com/office/powerpoint/2010/main" val="1630460294"/>
              </p:ext>
            </p:extLst>
          </p:nvPr>
        </p:nvGraphicFramePr>
        <p:xfrm>
          <a:off x="264861" y="2141377"/>
          <a:ext cx="8658422" cy="3721690"/>
        </p:xfrm>
        <a:graphic>
          <a:graphicData uri="http://schemas.openxmlformats.org/drawingml/2006/table">
            <a:tbl>
              <a:tblPr firstRow="1" bandRow="1">
                <a:tableStyleId>{21E4AEA4-8DFA-4A89-87EB-49C32662AFE0}</a:tableStyleId>
              </a:tblPr>
              <a:tblGrid>
                <a:gridCol w="7176463">
                  <a:extLst>
                    <a:ext uri="{9D8B030D-6E8A-4147-A177-3AD203B41FA5}">
                      <a16:colId xmlns:a16="http://schemas.microsoft.com/office/drawing/2014/main" xmlns="" val="20000"/>
                    </a:ext>
                  </a:extLst>
                </a:gridCol>
                <a:gridCol w="1481959">
                  <a:extLst>
                    <a:ext uri="{9D8B030D-6E8A-4147-A177-3AD203B41FA5}">
                      <a16:colId xmlns:a16="http://schemas.microsoft.com/office/drawing/2014/main" xmlns="" val="20001"/>
                    </a:ext>
                  </a:extLst>
                </a:gridCol>
              </a:tblGrid>
              <a:tr h="440230">
                <a:tc>
                  <a:txBody>
                    <a:bodyPr/>
                    <a:lstStyle/>
                    <a:p>
                      <a:r>
                        <a:rPr lang="hu-HU" sz="2000" dirty="0">
                          <a:latin typeface="Arial" panose="020B0604020202020204" pitchFamily="34" charset="0"/>
                          <a:cs typeface="Arial" panose="020B0604020202020204" pitchFamily="34" charset="0"/>
                        </a:rPr>
                        <a:t>Következmény</a:t>
                      </a:r>
                      <a:endParaRPr lang="hu-HU" sz="2000" dirty="0">
                        <a:latin typeface="Arial" panose="020B0604020202020204" pitchFamily="34" charset="0"/>
                        <a:ea typeface="Calibri" charset="0"/>
                        <a:cs typeface="Arial" panose="020B0604020202020204" pitchFamily="34" charset="0"/>
                      </a:endParaRPr>
                    </a:p>
                  </a:txBody>
                  <a:tcPr/>
                </a:tc>
                <a:tc>
                  <a:txBody>
                    <a:bodyPr/>
                    <a:lstStyle/>
                    <a:p>
                      <a:pPr algn="ctr"/>
                      <a:r>
                        <a:rPr lang="hu-HU" sz="2000"/>
                        <a:t>Arány</a:t>
                      </a:r>
                      <a:endParaRPr lang="hu-HU" sz="2000">
                        <a:latin typeface="Calibri" charset="0"/>
                        <a:ea typeface="Calibri" charset="0"/>
                        <a:cs typeface="Calibri" charset="0"/>
                      </a:endParaRPr>
                    </a:p>
                  </a:txBody>
                  <a:tcPr/>
                </a:tc>
                <a:extLst>
                  <a:ext uri="{0D108BD9-81ED-4DB2-BD59-A6C34878D82A}">
                    <a16:rowId xmlns:a16="http://schemas.microsoft.com/office/drawing/2014/main" xmlns="" val="10000"/>
                  </a:ext>
                </a:extLst>
              </a:tr>
              <a:tr h="440230">
                <a:tc>
                  <a:txBody>
                    <a:bodyPr/>
                    <a:lstStyle/>
                    <a:p>
                      <a:r>
                        <a:rPr lang="hu-HU" altLang="en-US" sz="2000" dirty="0">
                          <a:latin typeface="Arial" panose="020B0604020202020204" pitchFamily="34" charset="0"/>
                          <a:cs typeface="Arial" panose="020B0604020202020204" pitchFamily="34" charset="0"/>
                        </a:rPr>
                        <a:t>Öngyilkosság</a:t>
                      </a:r>
                      <a:endParaRPr lang="hu-HU" sz="2000" dirty="0">
                        <a:latin typeface="Arial" panose="020B0604020202020204" pitchFamily="34" charset="0"/>
                        <a:ea typeface="Calibri" charset="0"/>
                        <a:cs typeface="Arial" panose="020B0604020202020204" pitchFamily="34" charset="0"/>
                      </a:endParaRPr>
                    </a:p>
                  </a:txBody>
                  <a:tcPr/>
                </a:tc>
                <a:tc>
                  <a:txBody>
                    <a:bodyPr/>
                    <a:lstStyle/>
                    <a:p>
                      <a:pPr algn="ctr"/>
                      <a:r>
                        <a:rPr lang="hu-HU" sz="2000"/>
                        <a:t>15-19%</a:t>
                      </a:r>
                      <a:endParaRPr lang="hu-HU" sz="2000">
                        <a:latin typeface="Calibri" charset="0"/>
                        <a:ea typeface="Calibri" charset="0"/>
                        <a:cs typeface="Calibri" charset="0"/>
                      </a:endParaRPr>
                    </a:p>
                  </a:txBody>
                  <a:tcPr/>
                </a:tc>
                <a:extLst>
                  <a:ext uri="{0D108BD9-81ED-4DB2-BD59-A6C34878D82A}">
                    <a16:rowId xmlns:a16="http://schemas.microsoft.com/office/drawing/2014/main" xmlns="" val="10001"/>
                  </a:ext>
                </a:extLst>
              </a:tr>
              <a:tr h="440230">
                <a:tc>
                  <a:txBody>
                    <a:bodyPr/>
                    <a:lstStyle/>
                    <a:p>
                      <a:pPr>
                        <a:lnSpc>
                          <a:spcPct val="90000"/>
                        </a:lnSpc>
                      </a:pPr>
                      <a:r>
                        <a:rPr lang="hu-HU" altLang="en-US" sz="2000">
                          <a:latin typeface="Arial" panose="020B0604020202020204" pitchFamily="34" charset="0"/>
                          <a:cs typeface="Arial" panose="020B0604020202020204" pitchFamily="34" charset="0"/>
                        </a:rPr>
                        <a:t>Öngyilkossági kísérlet</a:t>
                      </a:r>
                      <a:endParaRPr lang="hu-HU" sz="2000">
                        <a:latin typeface="Arial" panose="020B0604020202020204" pitchFamily="34" charset="0"/>
                        <a:ea typeface="Calibri" charset="0"/>
                        <a:cs typeface="Arial" panose="020B0604020202020204" pitchFamily="34" charset="0"/>
                      </a:endParaRPr>
                    </a:p>
                  </a:txBody>
                  <a:tcPr/>
                </a:tc>
                <a:tc>
                  <a:txBody>
                    <a:bodyPr/>
                    <a:lstStyle/>
                    <a:p>
                      <a:pPr algn="ctr"/>
                      <a:r>
                        <a:rPr lang="hu-HU" sz="2000"/>
                        <a:t>35-50%</a:t>
                      </a:r>
                      <a:endParaRPr lang="hu-HU" sz="2000">
                        <a:latin typeface="Calibri" charset="0"/>
                        <a:ea typeface="Calibri" charset="0"/>
                        <a:cs typeface="Calibri" charset="0"/>
                      </a:endParaRPr>
                    </a:p>
                  </a:txBody>
                  <a:tcPr/>
                </a:tc>
                <a:extLst>
                  <a:ext uri="{0D108BD9-81ED-4DB2-BD59-A6C34878D82A}">
                    <a16:rowId xmlns:a16="http://schemas.microsoft.com/office/drawing/2014/main" xmlns="" val="10002"/>
                  </a:ext>
                </a:extLst>
              </a:tr>
              <a:tr h="440230">
                <a:tc>
                  <a:txBody>
                    <a:bodyPr/>
                    <a:lstStyle/>
                    <a:p>
                      <a:r>
                        <a:rPr lang="hu-HU" altLang="en-US" sz="2000" dirty="0">
                          <a:latin typeface="Arial" panose="020B0604020202020204" pitchFamily="34" charset="0"/>
                          <a:cs typeface="Arial" panose="020B0604020202020204" pitchFamily="34" charset="0"/>
                        </a:rPr>
                        <a:t>Másodlagos </a:t>
                      </a:r>
                      <a:r>
                        <a:rPr lang="hu-HU" altLang="en-US" sz="2000" dirty="0" err="1">
                          <a:latin typeface="Arial" panose="020B0604020202020204" pitchFamily="34" charset="0"/>
                          <a:cs typeface="Arial" panose="020B0604020202020204" pitchFamily="34" charset="0"/>
                        </a:rPr>
                        <a:t>alk</a:t>
                      </a:r>
                      <a:r>
                        <a:rPr lang="hu-HU" altLang="en-US" sz="2000" dirty="0">
                          <a:latin typeface="Arial" panose="020B0604020202020204" pitchFamily="34" charset="0"/>
                          <a:cs typeface="Arial" panose="020B0604020202020204" pitchFamily="34" charset="0"/>
                        </a:rPr>
                        <a:t>./drog bet.</a:t>
                      </a:r>
                      <a:endParaRPr lang="hu-HU" sz="2000" dirty="0">
                        <a:latin typeface="Arial" panose="020B0604020202020204" pitchFamily="34" charset="0"/>
                        <a:ea typeface="Calibri" charset="0"/>
                        <a:cs typeface="Arial" panose="020B0604020202020204" pitchFamily="34" charset="0"/>
                      </a:endParaRPr>
                    </a:p>
                  </a:txBody>
                  <a:tcPr/>
                </a:tc>
                <a:tc>
                  <a:txBody>
                    <a:bodyPr/>
                    <a:lstStyle/>
                    <a:p>
                      <a:pPr algn="ctr"/>
                      <a:r>
                        <a:rPr lang="hu-HU" sz="2000"/>
                        <a:t>30-55%</a:t>
                      </a:r>
                      <a:endParaRPr lang="hu-HU" sz="2000">
                        <a:latin typeface="Calibri" charset="0"/>
                        <a:ea typeface="Calibri" charset="0"/>
                        <a:cs typeface="Calibri" charset="0"/>
                      </a:endParaRPr>
                    </a:p>
                  </a:txBody>
                  <a:tcPr/>
                </a:tc>
                <a:extLst>
                  <a:ext uri="{0D108BD9-81ED-4DB2-BD59-A6C34878D82A}">
                    <a16:rowId xmlns:a16="http://schemas.microsoft.com/office/drawing/2014/main" xmlns="" val="10003"/>
                  </a:ext>
                </a:extLst>
              </a:tr>
              <a:tr h="440230">
                <a:tc>
                  <a:txBody>
                    <a:bodyPr/>
                    <a:lstStyle/>
                    <a:p>
                      <a:pPr>
                        <a:lnSpc>
                          <a:spcPct val="90000"/>
                        </a:lnSpc>
                      </a:pPr>
                      <a:r>
                        <a:rPr lang="hu-HU" altLang="en-US" sz="2000">
                          <a:latin typeface="Arial" panose="020B0604020202020204" pitchFamily="34" charset="0"/>
                          <a:cs typeface="Arial" panose="020B0604020202020204" pitchFamily="34" charset="0"/>
                        </a:rPr>
                        <a:t>Munka elvesztése, tartós betegállomány</a:t>
                      </a:r>
                      <a:endParaRPr lang="hu-HU" sz="2000">
                        <a:latin typeface="Arial" panose="020B0604020202020204" pitchFamily="34" charset="0"/>
                        <a:ea typeface="Calibri" charset="0"/>
                        <a:cs typeface="Arial" panose="020B0604020202020204" pitchFamily="34" charset="0"/>
                      </a:endParaRPr>
                    </a:p>
                  </a:txBody>
                  <a:tcPr/>
                </a:tc>
                <a:tc>
                  <a:txBody>
                    <a:bodyPr/>
                    <a:lstStyle/>
                    <a:p>
                      <a:pPr algn="ctr"/>
                      <a:r>
                        <a:rPr lang="hu-HU" sz="2000"/>
                        <a:t>1,8-2,5x</a:t>
                      </a:r>
                      <a:endParaRPr lang="hu-HU" sz="2000">
                        <a:latin typeface="Calibri" charset="0"/>
                        <a:ea typeface="Calibri" charset="0"/>
                        <a:cs typeface="Calibri" charset="0"/>
                      </a:endParaRPr>
                    </a:p>
                  </a:txBody>
                  <a:tcPr/>
                </a:tc>
                <a:extLst>
                  <a:ext uri="{0D108BD9-81ED-4DB2-BD59-A6C34878D82A}">
                    <a16:rowId xmlns:a16="http://schemas.microsoft.com/office/drawing/2014/main" xmlns="" val="10004"/>
                  </a:ext>
                </a:extLst>
              </a:tr>
              <a:tr h="440230">
                <a:tc>
                  <a:txBody>
                    <a:bodyPr/>
                    <a:lstStyle/>
                    <a:p>
                      <a:pPr>
                        <a:lnSpc>
                          <a:spcPct val="90000"/>
                        </a:lnSpc>
                      </a:pPr>
                      <a:r>
                        <a:rPr lang="hu-HU" altLang="en-US" sz="2000">
                          <a:latin typeface="Arial" panose="020B0604020202020204" pitchFamily="34" charset="0"/>
                          <a:cs typeface="Arial" panose="020B0604020202020204" pitchFamily="34" charset="0"/>
                        </a:rPr>
                        <a:t>Szeparáció, válás</a:t>
                      </a:r>
                      <a:endParaRPr lang="hu-HU" sz="2000">
                        <a:latin typeface="Arial" panose="020B0604020202020204" pitchFamily="34" charset="0"/>
                        <a:ea typeface="Calibri" charset="0"/>
                        <a:cs typeface="Arial" panose="020B0604020202020204" pitchFamily="34" charset="0"/>
                      </a:endParaRPr>
                    </a:p>
                  </a:txBody>
                  <a:tcPr/>
                </a:tc>
                <a:tc>
                  <a:txBody>
                    <a:bodyPr/>
                    <a:lstStyle/>
                    <a:p>
                      <a:pPr algn="ctr"/>
                      <a:r>
                        <a:rPr lang="hu-HU" sz="2000"/>
                        <a:t>2-3x</a:t>
                      </a:r>
                      <a:endParaRPr lang="hu-HU" sz="2000">
                        <a:latin typeface="Calibri" charset="0"/>
                        <a:ea typeface="Calibri" charset="0"/>
                        <a:cs typeface="Calibri" charset="0"/>
                      </a:endParaRPr>
                    </a:p>
                  </a:txBody>
                  <a:tcPr/>
                </a:tc>
                <a:extLst>
                  <a:ext uri="{0D108BD9-81ED-4DB2-BD59-A6C34878D82A}">
                    <a16:rowId xmlns:a16="http://schemas.microsoft.com/office/drawing/2014/main" xmlns="" val="10005"/>
                  </a:ext>
                </a:extLst>
              </a:tr>
              <a:tr h="440230">
                <a:tc>
                  <a:txBody>
                    <a:bodyPr/>
                    <a:lstStyle/>
                    <a:p>
                      <a:pPr>
                        <a:lnSpc>
                          <a:spcPct val="90000"/>
                        </a:lnSpc>
                      </a:pPr>
                      <a:r>
                        <a:rPr lang="hu-HU" altLang="en-US" sz="2000">
                          <a:latin typeface="Arial" panose="020B0604020202020204" pitchFamily="34" charset="0"/>
                          <a:cs typeface="Arial" panose="020B0604020202020204" pitchFamily="34" charset="0"/>
                        </a:rPr>
                        <a:t>Fokozott szomatikus mortalitás</a:t>
                      </a:r>
                      <a:r>
                        <a:rPr lang="hu-HU" altLang="en-US" sz="2000" baseline="0">
                          <a:latin typeface="Arial" panose="020B0604020202020204" pitchFamily="34" charset="0"/>
                          <a:cs typeface="Arial" panose="020B0604020202020204" pitchFamily="34" charset="0"/>
                        </a:rPr>
                        <a:t> </a:t>
                      </a:r>
                      <a:r>
                        <a:rPr lang="hu-HU" altLang="en-US" sz="2000">
                          <a:latin typeface="Arial" panose="020B0604020202020204" pitchFamily="34" charset="0"/>
                          <a:cs typeface="Arial" panose="020B0604020202020204" pitchFamily="34" charset="0"/>
                        </a:rPr>
                        <a:t>(szív- és érrendszeri, daganatos)</a:t>
                      </a:r>
                      <a:endParaRPr lang="hu-HU" altLang="en-US" sz="2000">
                        <a:latin typeface="Arial" panose="020B0604020202020204" pitchFamily="34" charset="0"/>
                        <a:ea typeface="Calibri" charset="0"/>
                        <a:cs typeface="Arial" panose="020B0604020202020204" pitchFamily="34" charset="0"/>
                      </a:endParaRPr>
                    </a:p>
                  </a:txBody>
                  <a:tcPr/>
                </a:tc>
                <a:tc>
                  <a:txBody>
                    <a:bodyPr/>
                    <a:lstStyle/>
                    <a:p>
                      <a:pPr algn="ctr"/>
                      <a:r>
                        <a:rPr lang="hu-HU" sz="2000"/>
                        <a:t>2-2,5x</a:t>
                      </a:r>
                      <a:endParaRPr lang="hu-HU" sz="2000">
                        <a:latin typeface="Calibri" charset="0"/>
                        <a:ea typeface="Calibri" charset="0"/>
                        <a:cs typeface="Calibri" charset="0"/>
                      </a:endParaRPr>
                    </a:p>
                  </a:txBody>
                  <a:tcPr/>
                </a:tc>
                <a:extLst>
                  <a:ext uri="{0D108BD9-81ED-4DB2-BD59-A6C34878D82A}">
                    <a16:rowId xmlns:a16="http://schemas.microsoft.com/office/drawing/2014/main" xmlns="" val="10006"/>
                  </a:ext>
                </a:extLst>
              </a:tr>
              <a:tr h="440230">
                <a:tc>
                  <a:txBody>
                    <a:bodyPr/>
                    <a:lstStyle/>
                    <a:p>
                      <a:r>
                        <a:rPr lang="hu-HU" altLang="en-US" sz="2000" dirty="0">
                          <a:latin typeface="Arial" panose="020B0604020202020204" pitchFamily="34" charset="0"/>
                          <a:cs typeface="Arial" panose="020B0604020202020204" pitchFamily="34" charset="0"/>
                        </a:rPr>
                        <a:t>Az </a:t>
                      </a:r>
                      <a:r>
                        <a:rPr lang="hu-HU" altLang="en-US" sz="2000" dirty="0" err="1">
                          <a:latin typeface="Arial" panose="020B0604020202020204" pitchFamily="34" charset="0"/>
                          <a:cs typeface="Arial" panose="020B0604020202020204" pitchFamily="34" charset="0"/>
                        </a:rPr>
                        <a:t>eü</a:t>
                      </a:r>
                      <a:r>
                        <a:rPr lang="hu-HU" altLang="en-US" sz="2000" dirty="0">
                          <a:latin typeface="Arial" panose="020B0604020202020204" pitchFamily="34" charset="0"/>
                          <a:cs typeface="Arial" panose="020B0604020202020204" pitchFamily="34" charset="0"/>
                        </a:rPr>
                        <a:t>. ellátás fokozott terhelése</a:t>
                      </a:r>
                      <a:endParaRPr lang="hu-HU" sz="2000" dirty="0">
                        <a:latin typeface="Arial" panose="020B0604020202020204" pitchFamily="34" charset="0"/>
                        <a:ea typeface="Calibri" charset="0"/>
                        <a:cs typeface="Arial" panose="020B0604020202020204" pitchFamily="34" charset="0"/>
                      </a:endParaRPr>
                    </a:p>
                  </a:txBody>
                  <a:tcPr/>
                </a:tc>
                <a:tc>
                  <a:txBody>
                    <a:bodyPr/>
                    <a:lstStyle/>
                    <a:p>
                      <a:pPr algn="ctr"/>
                      <a:r>
                        <a:rPr lang="hu-HU" sz="2000" dirty="0"/>
                        <a:t>2,5x</a:t>
                      </a:r>
                      <a:endParaRPr lang="hu-HU" sz="2000" dirty="0">
                        <a:latin typeface="Calibri" charset="0"/>
                        <a:ea typeface="Calibri" charset="0"/>
                        <a:cs typeface="Calibri" charset="0"/>
                      </a:endParaRPr>
                    </a:p>
                  </a:txBody>
                  <a:tcP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23228486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17987" y="274638"/>
            <a:ext cx="8229600" cy="1143000"/>
          </a:xfrm>
        </p:spPr>
        <p:txBody>
          <a:bodyPr>
            <a:normAutofit/>
          </a:bodyPr>
          <a:lstStyle/>
          <a:p>
            <a:pPr algn="l"/>
            <a:r>
              <a:rPr lang="hu-HU" sz="2400" b="1" dirty="0">
                <a:latin typeface="Arial" panose="020B0604020202020204" pitchFamily="34" charset="0"/>
                <a:cs typeface="Arial" panose="020B0604020202020204" pitchFamily="34" charset="0"/>
              </a:rPr>
              <a:t>Depresszió felismerése a háziorvosi praxisban</a:t>
            </a:r>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1226" y="1755058"/>
            <a:ext cx="8717906" cy="4698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60366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179387" y="188913"/>
            <a:ext cx="8713787" cy="461665"/>
          </a:xfrm>
          <a:prstGeom prst="rect">
            <a:avLst/>
          </a:prstGeom>
          <a:noFill/>
          <a:ln w="9525">
            <a:noFill/>
            <a:miter lim="800000"/>
            <a:headEnd/>
            <a:tailEnd/>
          </a:ln>
          <a:effectLst/>
        </p:spPr>
        <p:txBody>
          <a:bodyPr>
            <a:spAutoFit/>
          </a:bodyPr>
          <a:lstStyle/>
          <a:p>
            <a:pPr eaLnBrk="0" hangingPunct="0">
              <a:defRPr/>
            </a:pPr>
            <a:r>
              <a:rPr lang="hu-HU" sz="2400" b="1" dirty="0">
                <a:latin typeface="Arial" panose="020B0604020202020204" pitchFamily="34" charset="0"/>
                <a:cs typeface="Arial" panose="020B0604020202020204" pitchFamily="34" charset="0"/>
              </a:rPr>
              <a:t>Rövidített Beck kérdőív a depressziós tünetek felmérésére</a:t>
            </a:r>
          </a:p>
        </p:txBody>
      </p:sp>
      <p:sp>
        <p:nvSpPr>
          <p:cNvPr id="6" name="Text Box 3"/>
          <p:cNvSpPr txBox="1">
            <a:spLocks noChangeArrowheads="1"/>
          </p:cNvSpPr>
          <p:nvPr/>
        </p:nvSpPr>
        <p:spPr bwMode="auto">
          <a:xfrm>
            <a:off x="250824" y="1658938"/>
            <a:ext cx="8893175" cy="374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hu-HU" altLang="hu-HU" sz="2000" b="1" dirty="0"/>
              <a:t>1. Minden érdeklődésemet elvesztettem mások iránt.</a:t>
            </a:r>
          </a:p>
          <a:p>
            <a:pPr eaLnBrk="1" hangingPunct="1"/>
            <a:r>
              <a:rPr lang="hu-HU" altLang="hu-HU" sz="2000" b="1" dirty="0"/>
              <a:t>2. Semmiben sem tudok dönteni több.</a:t>
            </a:r>
          </a:p>
          <a:p>
            <a:pPr eaLnBrk="1" hangingPunct="1"/>
            <a:r>
              <a:rPr lang="hu-HU" altLang="hu-HU" sz="2000" b="1" dirty="0"/>
              <a:t>3. Több órával korábban ébredek, mint szoktam és nem tudok újra 	elaludni.</a:t>
            </a:r>
          </a:p>
          <a:p>
            <a:pPr eaLnBrk="1" hangingPunct="1"/>
            <a:r>
              <a:rPr lang="hu-HU" altLang="hu-HU" sz="2000" b="1" dirty="0"/>
              <a:t>4. Túlságosan fáradt vagyok, hogy bármit is csináljak.</a:t>
            </a:r>
          </a:p>
          <a:p>
            <a:pPr eaLnBrk="1" hangingPunct="1"/>
            <a:r>
              <a:rPr lang="hu-HU" altLang="hu-HU" sz="2000" b="1" dirty="0"/>
              <a:t>5. Annyira aggódom a testi-fizikai panaszok miatt, hogy másra nem 	tudok gondolni.</a:t>
            </a:r>
          </a:p>
          <a:p>
            <a:pPr eaLnBrk="1" hangingPunct="1"/>
            <a:r>
              <a:rPr lang="hu-HU" altLang="hu-HU" sz="2000" b="1" dirty="0"/>
              <a:t>6. Semmiféle munkát nem vagyok képes ellátni.</a:t>
            </a:r>
          </a:p>
          <a:p>
            <a:pPr eaLnBrk="1" hangingPunct="1"/>
            <a:r>
              <a:rPr lang="hu-HU" altLang="hu-HU" sz="2000" b="1" dirty="0"/>
              <a:t>7. Úgy látom, hogy a jövőm reménytelen és a helyzetem nem fog 	változni.</a:t>
            </a:r>
          </a:p>
          <a:p>
            <a:pPr eaLnBrk="1" hangingPunct="1"/>
            <a:r>
              <a:rPr lang="hu-HU" altLang="hu-HU" sz="2000" b="1" dirty="0"/>
              <a:t>8. Mindennel elégedetlen vagyok.</a:t>
            </a:r>
          </a:p>
          <a:p>
            <a:pPr eaLnBrk="1" hangingPunct="1"/>
            <a:r>
              <a:rPr lang="hu-HU" altLang="hu-HU" sz="2000" b="1" dirty="0"/>
              <a:t>9. Állandóan hibáztatom magam.</a:t>
            </a:r>
            <a:r>
              <a:rPr lang="hu-HU" altLang="hu-HU" sz="2000" dirty="0"/>
              <a:t> </a:t>
            </a:r>
          </a:p>
        </p:txBody>
      </p:sp>
      <p:sp>
        <p:nvSpPr>
          <p:cNvPr id="7" name="Rectangle 4"/>
          <p:cNvSpPr>
            <a:spLocks noChangeArrowheads="1"/>
          </p:cNvSpPr>
          <p:nvPr/>
        </p:nvSpPr>
        <p:spPr bwMode="auto">
          <a:xfrm>
            <a:off x="5370819" y="5608667"/>
            <a:ext cx="3773179" cy="1200329"/>
          </a:xfrm>
          <a:prstGeom prst="rect">
            <a:avLst/>
          </a:prstGeom>
          <a:solidFill>
            <a:srgbClr val="FFCC99"/>
          </a:solidFill>
          <a:ln w="9525">
            <a:solidFill>
              <a:schemeClr val="tx1"/>
            </a:solidFill>
            <a:miter lim="800000"/>
            <a:headEnd/>
            <a:tailEnd/>
          </a:ln>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hu-HU" altLang="hu-HU" dirty="0"/>
              <a:t>Egyáltalán nem jellemző:	0 pont.</a:t>
            </a:r>
          </a:p>
          <a:p>
            <a:pPr eaLnBrk="1" hangingPunct="1"/>
            <a:r>
              <a:rPr lang="hu-HU" altLang="hu-HU" dirty="0"/>
              <a:t>Alig jellemző:		1 pont.</a:t>
            </a:r>
          </a:p>
          <a:p>
            <a:pPr eaLnBrk="1" hangingPunct="1"/>
            <a:r>
              <a:rPr lang="hu-HU" altLang="hu-HU" dirty="0"/>
              <a:t>Jellemző:		2 pont.</a:t>
            </a:r>
          </a:p>
          <a:p>
            <a:pPr eaLnBrk="1" hangingPunct="1"/>
            <a:r>
              <a:rPr lang="hu-HU" altLang="hu-HU" dirty="0"/>
              <a:t>Teljesen jellemző:	3 pont.</a:t>
            </a:r>
          </a:p>
        </p:txBody>
      </p:sp>
      <p:sp>
        <p:nvSpPr>
          <p:cNvPr id="8" name="Rectangle 5"/>
          <p:cNvSpPr>
            <a:spLocks noChangeArrowheads="1"/>
          </p:cNvSpPr>
          <p:nvPr/>
        </p:nvSpPr>
        <p:spPr bwMode="auto">
          <a:xfrm>
            <a:off x="179387" y="5485557"/>
            <a:ext cx="5191433" cy="1323439"/>
          </a:xfrm>
          <a:prstGeom prst="rect">
            <a:avLst/>
          </a:prstGeom>
          <a:solidFill>
            <a:srgbClr val="FFCC99"/>
          </a:solidFill>
          <a:ln w="9525">
            <a:solidFill>
              <a:schemeClr val="tx1"/>
            </a:solidFill>
            <a:miter lim="800000"/>
            <a:headEnd/>
            <a:tailEnd/>
          </a:ln>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hu-HU" altLang="hu-HU" sz="1600" b="1" dirty="0">
                <a:solidFill>
                  <a:schemeClr val="tx2"/>
                </a:solidFill>
              </a:rPr>
              <a:t>Pontszámok összege szorozva 2,22:</a:t>
            </a:r>
            <a:br>
              <a:rPr lang="hu-HU" altLang="hu-HU" sz="1600" b="1" dirty="0">
                <a:solidFill>
                  <a:schemeClr val="tx2"/>
                </a:solidFill>
              </a:rPr>
            </a:br>
            <a:r>
              <a:rPr lang="hu-HU" altLang="hu-HU" sz="1600" b="1" dirty="0">
                <a:solidFill>
                  <a:srgbClr val="FF0000"/>
                </a:solidFill>
              </a:rPr>
              <a:t>0-9</a:t>
            </a:r>
            <a:r>
              <a:rPr lang="hu-HU" altLang="hu-HU" sz="1600" b="1" dirty="0">
                <a:solidFill>
                  <a:schemeClr val="tx2"/>
                </a:solidFill>
              </a:rPr>
              <a:t> normális, </a:t>
            </a:r>
          </a:p>
          <a:p>
            <a:pPr algn="ctr" eaLnBrk="1" hangingPunct="1"/>
            <a:r>
              <a:rPr lang="hu-HU" altLang="hu-HU" sz="1600" b="1" dirty="0">
                <a:solidFill>
                  <a:srgbClr val="FF0000"/>
                </a:solidFill>
              </a:rPr>
              <a:t>10-18</a:t>
            </a:r>
            <a:r>
              <a:rPr lang="hu-HU" altLang="hu-HU" sz="1600" b="1" dirty="0">
                <a:solidFill>
                  <a:schemeClr val="tx2"/>
                </a:solidFill>
              </a:rPr>
              <a:t> enyhe,</a:t>
            </a:r>
          </a:p>
          <a:p>
            <a:pPr algn="ctr" eaLnBrk="1" hangingPunct="1"/>
            <a:r>
              <a:rPr lang="hu-HU" altLang="hu-HU" sz="1600" b="1" dirty="0">
                <a:solidFill>
                  <a:srgbClr val="FF0000"/>
                </a:solidFill>
              </a:rPr>
              <a:t>19-25</a:t>
            </a:r>
            <a:r>
              <a:rPr lang="hu-HU" altLang="hu-HU" sz="1600" b="1" dirty="0">
                <a:solidFill>
                  <a:schemeClr val="tx2"/>
                </a:solidFill>
              </a:rPr>
              <a:t> középsúlyos,</a:t>
            </a:r>
          </a:p>
          <a:p>
            <a:pPr algn="ctr" eaLnBrk="1" hangingPunct="1"/>
            <a:r>
              <a:rPr lang="hu-HU" altLang="hu-HU" sz="1600" b="1" dirty="0">
                <a:solidFill>
                  <a:srgbClr val="FF0000"/>
                </a:solidFill>
              </a:rPr>
              <a:t>26 és felette</a:t>
            </a:r>
            <a:r>
              <a:rPr lang="hu-HU" altLang="hu-HU" sz="1600" b="1" dirty="0">
                <a:solidFill>
                  <a:schemeClr val="tx2"/>
                </a:solidFill>
              </a:rPr>
              <a:t>: súlyos depressziós </a:t>
            </a:r>
            <a:r>
              <a:rPr lang="hu-HU" altLang="hu-HU" sz="1600" b="1" dirty="0" err="1">
                <a:solidFill>
                  <a:schemeClr val="tx2"/>
                </a:solidFill>
              </a:rPr>
              <a:t>tünetegyüttes</a:t>
            </a:r>
            <a:r>
              <a:rPr lang="hu-HU" altLang="hu-HU" sz="1600" b="1" dirty="0">
                <a:solidFill>
                  <a:schemeClr val="tx2"/>
                </a:solidFill>
              </a:rPr>
              <a:t>??</a:t>
            </a:r>
            <a:endParaRPr lang="en-GB" altLang="hu-HU" sz="1600" b="1" dirty="0">
              <a:solidFill>
                <a:schemeClr val="tx2"/>
              </a:solidFill>
            </a:endParaRPr>
          </a:p>
        </p:txBody>
      </p:sp>
    </p:spTree>
    <p:extLst>
      <p:ext uri="{BB962C8B-B14F-4D97-AF65-F5344CB8AC3E}">
        <p14:creationId xmlns:p14="http://schemas.microsoft.com/office/powerpoint/2010/main" val="252946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0" y="1755056"/>
            <a:ext cx="8229600" cy="4734233"/>
          </a:xfrm>
        </p:spPr>
        <p:txBody>
          <a:bodyPr>
            <a:normAutofit/>
          </a:bodyPr>
          <a:lstStyle/>
          <a:p>
            <a:pPr>
              <a:buFontTx/>
              <a:buNone/>
            </a:pPr>
            <a:endParaRPr lang="de-DE" altLang="hu-HU" dirty="0"/>
          </a:p>
          <a:p>
            <a:pPr lvl="1"/>
            <a:r>
              <a:rPr lang="hu-HU" altLang="hu-HU" sz="2600" dirty="0">
                <a:latin typeface="Arial" panose="020B0604020202020204" pitchFamily="34" charset="0"/>
                <a:cs typeface="Arial" panose="020B0604020202020204" pitchFamily="34" charset="0"/>
              </a:rPr>
              <a:t>Hallucinációk, téves eszmék: súlyos depressziós epizód pszichotikus tünetekkel</a:t>
            </a:r>
            <a:r>
              <a:rPr lang="de-DE" altLang="hu-HU" sz="2600" dirty="0">
                <a:latin typeface="Arial" panose="020B0604020202020204" pitchFamily="34" charset="0"/>
                <a:cs typeface="Arial" panose="020B0604020202020204" pitchFamily="34" charset="0"/>
              </a:rPr>
              <a:t>!!</a:t>
            </a:r>
          </a:p>
          <a:p>
            <a:pPr lvl="1"/>
            <a:r>
              <a:rPr lang="hu-HU" altLang="hu-HU" sz="2600" dirty="0">
                <a:latin typeface="Arial" panose="020B0604020202020204" pitchFamily="34" charset="0"/>
                <a:cs typeface="Arial" panose="020B0604020202020204" pitchFamily="34" charset="0"/>
              </a:rPr>
              <a:t>Súlyos depressziós epizód öngyilkossági gondolatokkal, kísérlettel</a:t>
            </a:r>
            <a:r>
              <a:rPr lang="de-DE" altLang="hu-HU" sz="2600" dirty="0">
                <a:latin typeface="Arial" panose="020B0604020202020204" pitchFamily="34" charset="0"/>
                <a:cs typeface="Arial" panose="020B0604020202020204" pitchFamily="34" charset="0"/>
              </a:rPr>
              <a:t>, </a:t>
            </a:r>
            <a:r>
              <a:rPr lang="hu-HU" altLang="hu-HU" sz="2600" dirty="0" err="1">
                <a:latin typeface="Arial" panose="020B0604020202020204" pitchFamily="34" charset="0"/>
                <a:cs typeface="Arial" panose="020B0604020202020204" pitchFamily="34" charset="0"/>
              </a:rPr>
              <a:t>negativizmus</a:t>
            </a:r>
            <a:r>
              <a:rPr lang="hu-HU" altLang="hu-HU" sz="2600" dirty="0">
                <a:latin typeface="Arial" panose="020B0604020202020204" pitchFamily="34" charset="0"/>
                <a:cs typeface="Arial" panose="020B0604020202020204" pitchFamily="34" charset="0"/>
              </a:rPr>
              <a:t> vagy agitáltság</a:t>
            </a:r>
            <a:endParaRPr lang="de-DE" altLang="hu-HU" sz="2600" dirty="0">
              <a:latin typeface="Arial" panose="020B0604020202020204" pitchFamily="34" charset="0"/>
              <a:cs typeface="Arial" panose="020B0604020202020204" pitchFamily="34" charset="0"/>
            </a:endParaRPr>
          </a:p>
          <a:p>
            <a:pPr lvl="1"/>
            <a:r>
              <a:rPr lang="hu-HU" altLang="hu-HU" sz="2600" dirty="0">
                <a:latin typeface="Arial" panose="020B0604020202020204" pitchFamily="34" charset="0"/>
                <a:cs typeface="Arial" panose="020B0604020202020204" pitchFamily="34" charset="0"/>
              </a:rPr>
              <a:t>Komplikált esetekben</a:t>
            </a:r>
            <a:r>
              <a:rPr lang="de-DE" altLang="hu-HU" sz="2600" dirty="0">
                <a:latin typeface="Arial" panose="020B0604020202020204" pitchFamily="34" charset="0"/>
                <a:cs typeface="Arial" panose="020B0604020202020204" pitchFamily="34" charset="0"/>
              </a:rPr>
              <a:t> </a:t>
            </a:r>
            <a:r>
              <a:rPr lang="hu-HU" altLang="hu-HU" sz="2600" dirty="0" err="1">
                <a:latin typeface="Arial" panose="020B0604020202020204" pitchFamily="34" charset="0"/>
                <a:cs typeface="Arial" panose="020B0604020202020204" pitchFamily="34" charset="0"/>
              </a:rPr>
              <a:t>komorbid</a:t>
            </a:r>
            <a:r>
              <a:rPr lang="hu-HU" altLang="hu-HU" sz="2600" dirty="0">
                <a:latin typeface="Arial" panose="020B0604020202020204" pitchFamily="34" charset="0"/>
                <a:cs typeface="Arial" panose="020B0604020202020204" pitchFamily="34" charset="0"/>
              </a:rPr>
              <a:t> állapotok és összetett kiváltó tényezők esetén</a:t>
            </a:r>
            <a:endParaRPr lang="de-DE" altLang="hu-HU" sz="2600" dirty="0">
              <a:latin typeface="Arial" panose="020B0604020202020204" pitchFamily="34" charset="0"/>
              <a:cs typeface="Arial" panose="020B0604020202020204" pitchFamily="34" charset="0"/>
            </a:endParaRPr>
          </a:p>
          <a:p>
            <a:pPr lvl="1"/>
            <a:r>
              <a:rPr lang="hu-HU" altLang="hu-HU" sz="2600" dirty="0">
                <a:latin typeface="Arial" panose="020B0604020202020204" pitchFamily="34" charset="0"/>
                <a:cs typeface="Arial" panose="020B0604020202020204" pitchFamily="34" charset="0"/>
              </a:rPr>
              <a:t>B</a:t>
            </a:r>
            <a:r>
              <a:rPr lang="de-DE" altLang="hu-HU" sz="2600" dirty="0" err="1">
                <a:latin typeface="Arial" panose="020B0604020202020204" pitchFamily="34" charset="0"/>
                <a:cs typeface="Arial" panose="020B0604020202020204" pitchFamily="34" charset="0"/>
              </a:rPr>
              <a:t>ipol</a:t>
            </a:r>
            <a:r>
              <a:rPr lang="hu-HU" altLang="hu-HU" sz="2600" dirty="0" err="1">
                <a:latin typeface="Arial" panose="020B0604020202020204" pitchFamily="34" charset="0"/>
                <a:cs typeface="Arial" panose="020B0604020202020204" pitchFamily="34" charset="0"/>
              </a:rPr>
              <a:t>áris</a:t>
            </a:r>
            <a:r>
              <a:rPr lang="de-DE" altLang="hu-HU" sz="2600" dirty="0">
                <a:latin typeface="Arial" panose="020B0604020202020204" pitchFamily="34" charset="0"/>
                <a:cs typeface="Arial" panose="020B0604020202020204" pitchFamily="34" charset="0"/>
              </a:rPr>
              <a:t> </a:t>
            </a:r>
            <a:r>
              <a:rPr lang="de-DE" altLang="hu-HU" sz="2600" dirty="0" err="1">
                <a:latin typeface="Arial" panose="020B0604020202020204" pitchFamily="34" charset="0"/>
                <a:cs typeface="Arial" panose="020B0604020202020204" pitchFamily="34" charset="0"/>
              </a:rPr>
              <a:t>depress</a:t>
            </a:r>
            <a:r>
              <a:rPr lang="hu-HU" altLang="hu-HU" sz="2600" dirty="0" err="1">
                <a:latin typeface="Arial" panose="020B0604020202020204" pitchFamily="34" charset="0"/>
                <a:cs typeface="Arial" panose="020B0604020202020204" pitchFamily="34" charset="0"/>
              </a:rPr>
              <a:t>zió</a:t>
            </a:r>
            <a:endParaRPr lang="de-DE" altLang="hu-HU" sz="2600" dirty="0">
              <a:latin typeface="Arial" panose="020B0604020202020204" pitchFamily="34" charset="0"/>
              <a:cs typeface="Arial" panose="020B0604020202020204" pitchFamily="34" charset="0"/>
            </a:endParaRPr>
          </a:p>
          <a:p>
            <a:pPr lvl="1"/>
            <a:r>
              <a:rPr lang="hu-HU" altLang="hu-HU" sz="2600" dirty="0">
                <a:latin typeface="Arial" panose="020B0604020202020204" pitchFamily="34" charset="0"/>
                <a:cs typeface="Arial" panose="020B0604020202020204" pitchFamily="34" charset="0"/>
              </a:rPr>
              <a:t>Terápia-rezisztencia</a:t>
            </a:r>
            <a:endParaRPr lang="de-DE" altLang="hu-HU" sz="2600" dirty="0">
              <a:latin typeface="Arial" panose="020B0604020202020204" pitchFamily="34" charset="0"/>
              <a:cs typeface="Arial" panose="020B0604020202020204" pitchFamily="34" charset="0"/>
            </a:endParaRPr>
          </a:p>
          <a:p>
            <a:endParaRPr lang="hu-HU" dirty="0"/>
          </a:p>
        </p:txBody>
      </p:sp>
      <p:sp>
        <p:nvSpPr>
          <p:cNvPr id="2" name="Szövegdoboz 1"/>
          <p:cNvSpPr txBox="1"/>
          <p:nvPr/>
        </p:nvSpPr>
        <p:spPr>
          <a:xfrm>
            <a:off x="235974" y="221225"/>
            <a:ext cx="9173497" cy="1107996"/>
          </a:xfrm>
          <a:prstGeom prst="rect">
            <a:avLst/>
          </a:prstGeom>
          <a:noFill/>
        </p:spPr>
        <p:txBody>
          <a:bodyPr wrap="square" rtlCol="0">
            <a:spAutoFit/>
          </a:bodyPr>
          <a:lstStyle/>
          <a:p>
            <a:r>
              <a:rPr lang="hu-HU" altLang="hu-HU" sz="2400" b="1" dirty="0">
                <a:latin typeface="Arial" panose="020B0604020202020204" pitchFamily="34" charset="0"/>
                <a:cs typeface="Arial" panose="020B0604020202020204" pitchFamily="34" charset="0"/>
              </a:rPr>
              <a:t>Pszichiátriai szakellátással való konzultáció válhat szükségessé az alábbi esetekben</a:t>
            </a:r>
            <a:r>
              <a:rPr lang="de-DE" altLang="hu-HU" sz="2400" b="1" dirty="0">
                <a:latin typeface="Arial" panose="020B0604020202020204" pitchFamily="34" charset="0"/>
                <a:cs typeface="Arial" panose="020B0604020202020204" pitchFamily="34" charset="0"/>
              </a:rPr>
              <a:t>:</a:t>
            </a:r>
          </a:p>
          <a:p>
            <a:endParaRPr lang="hu-HU" dirty="0"/>
          </a:p>
        </p:txBody>
      </p:sp>
    </p:spTree>
    <p:extLst>
      <p:ext uri="{BB962C8B-B14F-4D97-AF65-F5344CB8AC3E}">
        <p14:creationId xmlns:p14="http://schemas.microsoft.com/office/powerpoint/2010/main" val="10965721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99731" y="333632"/>
            <a:ext cx="7934632" cy="1143000"/>
          </a:xfrm>
        </p:spPr>
        <p:txBody>
          <a:bodyPr>
            <a:normAutofit/>
          </a:bodyPr>
          <a:lstStyle/>
          <a:p>
            <a:pPr algn="l"/>
            <a:r>
              <a:rPr lang="hu-HU" sz="2400" b="1" dirty="0">
                <a:latin typeface="Arial" panose="020B0604020202020204" pitchFamily="34" charset="0"/>
                <a:cs typeface="Arial" panose="020B0604020202020204" pitchFamily="34" charset="0"/>
              </a:rPr>
              <a:t>A depresszió kezelése</a:t>
            </a:r>
          </a:p>
        </p:txBody>
      </p:sp>
      <p:sp>
        <p:nvSpPr>
          <p:cNvPr id="5" name="Text Box 3"/>
          <p:cNvSpPr txBox="1">
            <a:spLocks noChangeArrowheads="1"/>
          </p:cNvSpPr>
          <p:nvPr/>
        </p:nvSpPr>
        <p:spPr bwMode="auto">
          <a:xfrm>
            <a:off x="457200" y="1698932"/>
            <a:ext cx="822960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pPr>
            <a:endParaRPr lang="de-DE" altLang="hu-HU" sz="2400" dirty="0">
              <a:latin typeface="Arial" panose="020B0604020202020204" pitchFamily="34" charset="0"/>
              <a:cs typeface="Arial" panose="020B0604020202020204" pitchFamily="34" charset="0"/>
            </a:endParaRPr>
          </a:p>
          <a:p>
            <a:pPr eaLnBrk="1" hangingPunct="1">
              <a:spcBef>
                <a:spcPct val="0"/>
              </a:spcBef>
            </a:pPr>
            <a:r>
              <a:rPr lang="hu-HU" altLang="hu-HU" b="0" dirty="0">
                <a:solidFill>
                  <a:schemeClr val="tx1"/>
                </a:solidFill>
                <a:latin typeface="Arial" panose="020B0604020202020204" pitchFamily="34" charset="0"/>
                <a:cs typeface="Arial" panose="020B0604020202020204" pitchFamily="34" charset="0"/>
              </a:rPr>
              <a:t>Gyógyszeres kezelés  </a:t>
            </a:r>
            <a:r>
              <a:rPr lang="de-DE" altLang="hu-HU" b="0" dirty="0">
                <a:solidFill>
                  <a:schemeClr val="tx1"/>
                </a:solidFill>
                <a:latin typeface="Arial" panose="020B0604020202020204" pitchFamily="34" charset="0"/>
                <a:cs typeface="Arial" panose="020B0604020202020204" pitchFamily="34" charset="0"/>
              </a:rPr>
              <a:t>(</a:t>
            </a:r>
            <a:r>
              <a:rPr lang="hu-HU" altLang="hu-HU" b="0" dirty="0" err="1">
                <a:solidFill>
                  <a:schemeClr val="tx1"/>
                </a:solidFill>
                <a:latin typeface="Arial" panose="020B0604020202020204" pitchFamily="34" charset="0"/>
                <a:cs typeface="Arial" panose="020B0604020202020204" pitchFamily="34" charset="0"/>
              </a:rPr>
              <a:t>antidepresszívumok</a:t>
            </a:r>
            <a:r>
              <a:rPr lang="hu-HU" altLang="hu-HU" b="0" dirty="0">
                <a:solidFill>
                  <a:schemeClr val="tx1"/>
                </a:solidFill>
                <a:latin typeface="Arial" panose="020B0604020202020204" pitchFamily="34" charset="0"/>
                <a:cs typeface="Arial" panose="020B0604020202020204" pitchFamily="34" charset="0"/>
              </a:rPr>
              <a:t> és 						hangulatstabilizálók)</a:t>
            </a:r>
          </a:p>
          <a:p>
            <a:pPr eaLnBrk="1" hangingPunct="1">
              <a:spcBef>
                <a:spcPct val="0"/>
              </a:spcBef>
            </a:pPr>
            <a:endParaRPr lang="de-DE" altLang="hu-HU" b="0" dirty="0">
              <a:solidFill>
                <a:schemeClr val="tx1"/>
              </a:solidFill>
              <a:latin typeface="Arial" panose="020B0604020202020204" pitchFamily="34" charset="0"/>
              <a:cs typeface="Arial" panose="020B0604020202020204" pitchFamily="34" charset="0"/>
            </a:endParaRPr>
          </a:p>
          <a:p>
            <a:pPr eaLnBrk="1" hangingPunct="1">
              <a:spcBef>
                <a:spcPct val="0"/>
              </a:spcBef>
            </a:pPr>
            <a:r>
              <a:rPr lang="hu-HU" altLang="hu-HU" b="0" dirty="0">
                <a:solidFill>
                  <a:schemeClr val="tx1"/>
                </a:solidFill>
                <a:latin typeface="Arial" panose="020B0604020202020204" pitchFamily="34" charset="0"/>
                <a:cs typeface="Arial" panose="020B0604020202020204" pitchFamily="34" charset="0"/>
              </a:rPr>
              <a:t>Pszichoterápia	</a:t>
            </a:r>
            <a:r>
              <a:rPr lang="de-DE" altLang="hu-HU" b="0" dirty="0">
                <a:solidFill>
                  <a:schemeClr val="tx1"/>
                </a:solidFill>
                <a:latin typeface="Arial" panose="020B0604020202020204" pitchFamily="34" charset="0"/>
                <a:cs typeface="Arial" panose="020B0604020202020204" pitchFamily="34" charset="0"/>
              </a:rPr>
              <a:t>(</a:t>
            </a:r>
            <a:r>
              <a:rPr lang="hu-HU" altLang="hu-HU" b="0" dirty="0">
                <a:solidFill>
                  <a:schemeClr val="tx1"/>
                </a:solidFill>
                <a:latin typeface="Arial" panose="020B0604020202020204" pitchFamily="34" charset="0"/>
                <a:cs typeface="Arial" panose="020B0604020202020204" pitchFamily="34" charset="0"/>
              </a:rPr>
              <a:t>depresszió esetében bizonyított a kognitív 			pszichoterápia és az interperszonális pszichoterápia hatékonysága)</a:t>
            </a:r>
            <a:endParaRPr lang="en-US" altLang="hu-HU" b="0" dirty="0">
              <a:solidFill>
                <a:schemeClr val="tx1"/>
              </a:solidFill>
              <a:latin typeface="Arial" panose="020B0604020202020204" pitchFamily="34" charset="0"/>
              <a:cs typeface="Arial" panose="020B0604020202020204" pitchFamily="34" charset="0"/>
            </a:endParaRPr>
          </a:p>
        </p:txBody>
      </p:sp>
      <p:sp>
        <p:nvSpPr>
          <p:cNvPr id="6" name="Text Box 4"/>
          <p:cNvSpPr txBox="1">
            <a:spLocks noChangeArrowheads="1"/>
          </p:cNvSpPr>
          <p:nvPr/>
        </p:nvSpPr>
        <p:spPr bwMode="auto">
          <a:xfrm>
            <a:off x="6400800" y="4175125"/>
            <a:ext cx="323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de-DE" altLang="hu-HU" sz="2000" b="0">
                <a:solidFill>
                  <a:schemeClr val="tx1"/>
                </a:solidFill>
                <a:latin typeface="Univers 45 Light" pitchFamily="34" charset="0"/>
              </a:rPr>
              <a:t>  </a:t>
            </a:r>
            <a:endParaRPr lang="en-US" altLang="hu-HU" sz="2000" b="0">
              <a:solidFill>
                <a:schemeClr val="tx1"/>
              </a:solidFill>
              <a:latin typeface="Univers 45 Light" pitchFamily="34" charset="0"/>
            </a:endParaRPr>
          </a:p>
        </p:txBody>
      </p:sp>
      <p:sp>
        <p:nvSpPr>
          <p:cNvPr id="7" name="Text Box 5"/>
          <p:cNvSpPr txBox="1">
            <a:spLocks noChangeArrowheads="1"/>
          </p:cNvSpPr>
          <p:nvPr/>
        </p:nvSpPr>
        <p:spPr bwMode="auto">
          <a:xfrm>
            <a:off x="457200" y="4175125"/>
            <a:ext cx="7777163" cy="232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hu-HU" altLang="hu-HU" sz="2400" dirty="0">
                <a:solidFill>
                  <a:schemeClr val="tx1"/>
                </a:solidFill>
                <a:latin typeface="Arial" panose="020B0604020202020204" pitchFamily="34" charset="0"/>
                <a:cs typeface="Arial" panose="020B0604020202020204" pitchFamily="34" charset="0"/>
              </a:rPr>
              <a:t>Kiegészítő kezelési módok (bizonyos esetekben):</a:t>
            </a:r>
          </a:p>
          <a:p>
            <a:pPr eaLnBrk="1" hangingPunct="1">
              <a:spcBef>
                <a:spcPct val="0"/>
              </a:spcBef>
              <a:spcAft>
                <a:spcPct val="20000"/>
              </a:spcAft>
              <a:buFontTx/>
              <a:buNone/>
            </a:pPr>
            <a:endParaRPr lang="de-DE" altLang="hu-HU" sz="2000" b="0" dirty="0">
              <a:solidFill>
                <a:schemeClr val="tx1"/>
              </a:solidFill>
              <a:latin typeface="Arial" panose="020B0604020202020204" pitchFamily="34" charset="0"/>
              <a:cs typeface="Arial" panose="020B0604020202020204" pitchFamily="34" charset="0"/>
            </a:endParaRPr>
          </a:p>
          <a:p>
            <a:pPr eaLnBrk="1" hangingPunct="1">
              <a:spcBef>
                <a:spcPct val="0"/>
              </a:spcBef>
              <a:spcAft>
                <a:spcPct val="20000"/>
              </a:spcAft>
            </a:pPr>
            <a:r>
              <a:rPr lang="hu-HU" altLang="hu-HU" b="0" dirty="0">
                <a:solidFill>
                  <a:schemeClr val="tx1"/>
                </a:solidFill>
                <a:latin typeface="Arial" panose="020B0604020202020204" pitchFamily="34" charset="0"/>
                <a:cs typeface="Arial" panose="020B0604020202020204" pitchFamily="34" charset="0"/>
              </a:rPr>
              <a:t>Fényterápia – csak szezonális depresszió esetében.</a:t>
            </a:r>
          </a:p>
          <a:p>
            <a:pPr eaLnBrk="1" hangingPunct="1">
              <a:spcBef>
                <a:spcPct val="0"/>
              </a:spcBef>
              <a:spcAft>
                <a:spcPct val="20000"/>
              </a:spcAft>
            </a:pPr>
            <a:r>
              <a:rPr lang="hu-HU" altLang="hu-HU" b="0" dirty="0">
                <a:solidFill>
                  <a:schemeClr val="tx1"/>
                </a:solidFill>
                <a:latin typeface="Arial" panose="020B0604020202020204" pitchFamily="34" charset="0"/>
                <a:cs typeface="Arial" panose="020B0604020202020204" pitchFamily="34" charset="0"/>
              </a:rPr>
              <a:t>Alvásmegvonás – általában kórházi kezelés esetében.</a:t>
            </a:r>
          </a:p>
          <a:p>
            <a:pPr eaLnBrk="1" hangingPunct="1">
              <a:spcBef>
                <a:spcPct val="0"/>
              </a:spcBef>
              <a:spcAft>
                <a:spcPct val="20000"/>
              </a:spcAft>
            </a:pPr>
            <a:r>
              <a:rPr lang="hu-HU" altLang="hu-HU" b="0" dirty="0" err="1">
                <a:solidFill>
                  <a:schemeClr val="tx1"/>
                </a:solidFill>
                <a:latin typeface="Arial" panose="020B0604020202020204" pitchFamily="34" charset="0"/>
                <a:cs typeface="Arial" panose="020B0604020202020204" pitchFamily="34" charset="0"/>
              </a:rPr>
              <a:t>Elektrokonvulzió</a:t>
            </a:r>
            <a:r>
              <a:rPr lang="hu-HU" altLang="hu-HU" b="0" dirty="0">
                <a:solidFill>
                  <a:schemeClr val="tx1"/>
                </a:solidFill>
                <a:latin typeface="Arial" panose="020B0604020202020204" pitchFamily="34" charset="0"/>
                <a:cs typeface="Arial" panose="020B0604020202020204" pitchFamily="34" charset="0"/>
              </a:rPr>
              <a:t> (ECT) – súlyos </a:t>
            </a:r>
            <a:r>
              <a:rPr lang="hu-HU" altLang="hu-HU" b="0" dirty="0" err="1">
                <a:solidFill>
                  <a:schemeClr val="tx1"/>
                </a:solidFill>
                <a:latin typeface="Arial" panose="020B0604020202020204" pitchFamily="34" charset="0"/>
                <a:cs typeface="Arial" panose="020B0604020202020204" pitchFamily="34" charset="0"/>
              </a:rPr>
              <a:t>terápiarezisztens</a:t>
            </a:r>
            <a:r>
              <a:rPr lang="hu-HU" altLang="hu-HU" b="0" dirty="0">
                <a:solidFill>
                  <a:schemeClr val="tx1"/>
                </a:solidFill>
                <a:latin typeface="Arial" panose="020B0604020202020204" pitchFamily="34" charset="0"/>
                <a:cs typeface="Arial" panose="020B0604020202020204" pitchFamily="34" charset="0"/>
              </a:rPr>
              <a:t> depresszió esetében.</a:t>
            </a:r>
          </a:p>
        </p:txBody>
      </p:sp>
    </p:spTree>
    <p:extLst>
      <p:ext uri="{BB962C8B-B14F-4D97-AF65-F5344CB8AC3E}">
        <p14:creationId xmlns:p14="http://schemas.microsoft.com/office/powerpoint/2010/main" val="49923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06477" y="363131"/>
            <a:ext cx="8003232" cy="994122"/>
          </a:xfrm>
        </p:spPr>
        <p:txBody>
          <a:bodyPr>
            <a:normAutofit/>
          </a:bodyPr>
          <a:lstStyle/>
          <a:p>
            <a:pPr algn="l"/>
            <a:r>
              <a:rPr lang="hu-HU" sz="2400" b="1" dirty="0">
                <a:latin typeface="Arial" panose="020B0604020202020204" pitchFamily="34" charset="0"/>
                <a:cs typeface="Arial" panose="020B0604020202020204" pitchFamily="34" charset="0"/>
              </a:rPr>
              <a:t>A depresszió gyógyszeres kezelése</a:t>
            </a:r>
          </a:p>
        </p:txBody>
      </p:sp>
      <p:sp>
        <p:nvSpPr>
          <p:cNvPr id="3" name="Tartalom helye 2"/>
          <p:cNvSpPr>
            <a:spLocks noGrp="1"/>
          </p:cNvSpPr>
          <p:nvPr>
            <p:ph idx="1"/>
          </p:nvPr>
        </p:nvSpPr>
        <p:spPr>
          <a:xfrm>
            <a:off x="457200" y="1858296"/>
            <a:ext cx="8229600" cy="4739055"/>
          </a:xfrm>
        </p:spPr>
        <p:txBody>
          <a:bodyPr>
            <a:normAutofit fontScale="85000" lnSpcReduction="20000"/>
          </a:bodyPr>
          <a:lstStyle/>
          <a:p>
            <a:pPr>
              <a:spcAft>
                <a:spcPct val="20000"/>
              </a:spcAft>
              <a:buFontTx/>
              <a:buNone/>
            </a:pPr>
            <a:r>
              <a:rPr lang="de-DE" altLang="hu-HU" sz="2600" dirty="0" err="1">
                <a:latin typeface="Arial" panose="020B0604020202020204" pitchFamily="34" charset="0"/>
                <a:cs typeface="Arial" panose="020B0604020202020204" pitchFamily="34" charset="0"/>
              </a:rPr>
              <a:t>Antidepress</a:t>
            </a:r>
            <a:r>
              <a:rPr lang="hu-HU" altLang="hu-HU" sz="2600" dirty="0" err="1">
                <a:latin typeface="Arial" panose="020B0604020202020204" pitchFamily="34" charset="0"/>
                <a:cs typeface="Arial" panose="020B0604020202020204" pitchFamily="34" charset="0"/>
              </a:rPr>
              <a:t>zívumok</a:t>
            </a:r>
            <a:endParaRPr lang="de-DE" altLang="hu-HU" sz="2600" dirty="0">
              <a:latin typeface="Arial" panose="020B0604020202020204" pitchFamily="34" charset="0"/>
              <a:cs typeface="Arial" panose="020B0604020202020204" pitchFamily="34" charset="0"/>
            </a:endParaRPr>
          </a:p>
          <a:p>
            <a:pPr>
              <a:spcAft>
                <a:spcPct val="20000"/>
              </a:spcAft>
              <a:buFontTx/>
              <a:buNone/>
            </a:pPr>
            <a:endParaRPr lang="de-DE" altLang="hu-HU" sz="2600" b="0" dirty="0">
              <a:latin typeface="Arial" panose="020B0604020202020204" pitchFamily="34" charset="0"/>
              <a:cs typeface="Arial" panose="020B0604020202020204" pitchFamily="34" charset="0"/>
            </a:endParaRPr>
          </a:p>
          <a:p>
            <a:pPr lvl="1">
              <a:spcAft>
                <a:spcPct val="20000"/>
              </a:spcAft>
            </a:pPr>
            <a:r>
              <a:rPr lang="hu-HU" altLang="hu-HU" sz="2600" dirty="0">
                <a:latin typeface="Arial" panose="020B0604020202020204" pitchFamily="34" charset="0"/>
                <a:cs typeface="Arial" panose="020B0604020202020204" pitchFamily="34" charset="0"/>
              </a:rPr>
              <a:t>SSRI (</a:t>
            </a:r>
            <a:r>
              <a:rPr lang="hu-HU" altLang="hu-HU" sz="2600" dirty="0" err="1">
                <a:latin typeface="Arial" panose="020B0604020202020204" pitchFamily="34" charset="0"/>
                <a:cs typeface="Arial" panose="020B0604020202020204" pitchFamily="34" charset="0"/>
              </a:rPr>
              <a:t>citalopram</a:t>
            </a:r>
            <a:r>
              <a:rPr lang="hu-HU" altLang="hu-HU" sz="2600" dirty="0">
                <a:latin typeface="Arial" panose="020B0604020202020204" pitchFamily="34" charset="0"/>
                <a:cs typeface="Arial" panose="020B0604020202020204" pitchFamily="34" charset="0"/>
              </a:rPr>
              <a:t>, </a:t>
            </a:r>
            <a:r>
              <a:rPr lang="de-DE" altLang="hu-HU" sz="2600" dirty="0" err="1">
                <a:latin typeface="Arial" panose="020B0604020202020204" pitchFamily="34" charset="0"/>
                <a:cs typeface="Arial" panose="020B0604020202020204" pitchFamily="34" charset="0"/>
              </a:rPr>
              <a:t>escitalopram</a:t>
            </a:r>
            <a:r>
              <a:rPr lang="de-DE" altLang="hu-HU" sz="2600" dirty="0">
                <a:latin typeface="Arial" panose="020B0604020202020204" pitchFamily="34" charset="0"/>
                <a:cs typeface="Arial" panose="020B0604020202020204" pitchFamily="34" charset="0"/>
              </a:rPr>
              <a:t>, </a:t>
            </a:r>
            <a:r>
              <a:rPr lang="hu-HU" altLang="hu-HU" sz="2600" dirty="0" err="1">
                <a:latin typeface="Arial" panose="020B0604020202020204" pitchFamily="34" charset="0"/>
                <a:cs typeface="Arial" panose="020B0604020202020204" pitchFamily="34" charset="0"/>
              </a:rPr>
              <a:t>sertraline</a:t>
            </a:r>
            <a:r>
              <a:rPr lang="hu-HU" altLang="hu-HU" sz="2600" dirty="0">
                <a:latin typeface="Arial" panose="020B0604020202020204" pitchFamily="34" charset="0"/>
                <a:cs typeface="Arial" panose="020B0604020202020204" pitchFamily="34" charset="0"/>
              </a:rPr>
              <a:t>, </a:t>
            </a:r>
            <a:r>
              <a:rPr lang="hu-HU" altLang="hu-HU" sz="2600" dirty="0" err="1">
                <a:latin typeface="Arial" panose="020B0604020202020204" pitchFamily="34" charset="0"/>
                <a:cs typeface="Arial" panose="020B0604020202020204" pitchFamily="34" charset="0"/>
              </a:rPr>
              <a:t>paroxetin</a:t>
            </a:r>
            <a:r>
              <a:rPr lang="hu-HU" altLang="hu-HU" sz="2600" dirty="0">
                <a:latin typeface="Arial" panose="020B0604020202020204" pitchFamily="34" charset="0"/>
                <a:cs typeface="Arial" panose="020B0604020202020204" pitchFamily="34" charset="0"/>
              </a:rPr>
              <a:t>, </a:t>
            </a:r>
            <a:r>
              <a:rPr lang="hu-HU" altLang="hu-HU" sz="2600" dirty="0" err="1">
                <a:latin typeface="Arial" panose="020B0604020202020204" pitchFamily="34" charset="0"/>
                <a:cs typeface="Arial" panose="020B0604020202020204" pitchFamily="34" charset="0"/>
              </a:rPr>
              <a:t>fluoxetin</a:t>
            </a:r>
            <a:r>
              <a:rPr lang="hu-HU" altLang="hu-HU" sz="2600" dirty="0">
                <a:latin typeface="Arial" panose="020B0604020202020204" pitchFamily="34" charset="0"/>
                <a:cs typeface="Arial" panose="020B0604020202020204" pitchFamily="34" charset="0"/>
              </a:rPr>
              <a:t>, </a:t>
            </a:r>
            <a:r>
              <a:rPr lang="hu-HU" altLang="hu-HU" sz="2600" dirty="0" err="1">
                <a:latin typeface="Arial" panose="020B0604020202020204" pitchFamily="34" charset="0"/>
                <a:cs typeface="Arial" panose="020B0604020202020204" pitchFamily="34" charset="0"/>
              </a:rPr>
              <a:t>fluvoxamin</a:t>
            </a:r>
            <a:r>
              <a:rPr lang="hu-HU" altLang="hu-HU" sz="2600" dirty="0">
                <a:latin typeface="Arial" panose="020B0604020202020204" pitchFamily="34" charset="0"/>
                <a:cs typeface="Arial" panose="020B0604020202020204" pitchFamily="34" charset="0"/>
              </a:rPr>
              <a:t>)</a:t>
            </a:r>
            <a:endParaRPr lang="de-DE" altLang="hu-HU" sz="2600" dirty="0">
              <a:latin typeface="Arial" panose="020B0604020202020204" pitchFamily="34" charset="0"/>
              <a:cs typeface="Arial" panose="020B0604020202020204" pitchFamily="34" charset="0"/>
            </a:endParaRPr>
          </a:p>
          <a:p>
            <a:pPr lvl="1">
              <a:spcAft>
                <a:spcPct val="20000"/>
              </a:spcAft>
            </a:pPr>
            <a:r>
              <a:rPr lang="hu-HU" altLang="hu-HU" sz="2600" dirty="0">
                <a:latin typeface="Arial" panose="020B0604020202020204" pitchFamily="34" charset="0"/>
                <a:cs typeface="Arial" panose="020B0604020202020204" pitchFamily="34" charset="0"/>
              </a:rPr>
              <a:t>Kettős </a:t>
            </a:r>
            <a:r>
              <a:rPr lang="hu-HU" altLang="hu-HU" sz="2600" dirty="0" err="1">
                <a:latin typeface="Arial" panose="020B0604020202020204" pitchFamily="34" charset="0"/>
                <a:cs typeface="Arial" panose="020B0604020202020204" pitchFamily="34" charset="0"/>
              </a:rPr>
              <a:t>antidepresszív</a:t>
            </a:r>
            <a:r>
              <a:rPr lang="hu-HU" altLang="hu-HU" sz="2600" dirty="0">
                <a:latin typeface="Arial" panose="020B0604020202020204" pitchFamily="34" charset="0"/>
                <a:cs typeface="Arial" panose="020B0604020202020204" pitchFamily="34" charset="0"/>
              </a:rPr>
              <a:t> hatásmechanizmusú szerek (</a:t>
            </a:r>
            <a:r>
              <a:rPr lang="hu-HU" altLang="hu-HU" sz="2600" dirty="0" err="1">
                <a:latin typeface="Arial" panose="020B0604020202020204" pitchFamily="34" charset="0"/>
                <a:cs typeface="Arial" panose="020B0604020202020204" pitchFamily="34" charset="0"/>
              </a:rPr>
              <a:t>venlafaxin</a:t>
            </a:r>
            <a:r>
              <a:rPr lang="hu-HU" altLang="hu-HU" sz="2600" dirty="0">
                <a:latin typeface="Arial" panose="020B0604020202020204" pitchFamily="34" charset="0"/>
                <a:cs typeface="Arial" panose="020B0604020202020204" pitchFamily="34" charset="0"/>
              </a:rPr>
              <a:t>, </a:t>
            </a:r>
            <a:r>
              <a:rPr lang="hu-HU" altLang="hu-HU" sz="2600" dirty="0" err="1">
                <a:latin typeface="Arial" panose="020B0604020202020204" pitchFamily="34" charset="0"/>
                <a:cs typeface="Arial" panose="020B0604020202020204" pitchFamily="34" charset="0"/>
              </a:rPr>
              <a:t>mirtazapin</a:t>
            </a:r>
            <a:r>
              <a:rPr lang="hu-HU" altLang="hu-HU" sz="2600" dirty="0">
                <a:latin typeface="Arial" panose="020B0604020202020204" pitchFamily="34" charset="0"/>
                <a:cs typeface="Arial" panose="020B0604020202020204" pitchFamily="34" charset="0"/>
              </a:rPr>
              <a:t>, </a:t>
            </a:r>
            <a:r>
              <a:rPr lang="hu-HU" altLang="hu-HU" sz="2600" dirty="0" err="1">
                <a:latin typeface="Arial" panose="020B0604020202020204" pitchFamily="34" charset="0"/>
                <a:cs typeface="Arial" panose="020B0604020202020204" pitchFamily="34" charset="0"/>
              </a:rPr>
              <a:t>duloxetin</a:t>
            </a:r>
            <a:r>
              <a:rPr lang="hu-HU" altLang="hu-HU" sz="2600" dirty="0">
                <a:latin typeface="Arial" panose="020B0604020202020204" pitchFamily="34" charset="0"/>
                <a:cs typeface="Arial" panose="020B0604020202020204" pitchFamily="34" charset="0"/>
              </a:rPr>
              <a:t>)</a:t>
            </a:r>
          </a:p>
          <a:p>
            <a:pPr lvl="1">
              <a:spcAft>
                <a:spcPct val="20000"/>
              </a:spcAft>
            </a:pPr>
            <a:r>
              <a:rPr lang="hu-HU" altLang="hu-HU" sz="2600" dirty="0" err="1">
                <a:latin typeface="Arial" panose="020B0604020202020204" pitchFamily="34" charset="0"/>
                <a:cs typeface="Arial" panose="020B0604020202020204" pitchFamily="34" charset="0"/>
              </a:rPr>
              <a:t>Triciklikus</a:t>
            </a:r>
            <a:r>
              <a:rPr lang="de-DE" altLang="hu-HU" sz="2600" dirty="0">
                <a:latin typeface="Arial" panose="020B0604020202020204" pitchFamily="34" charset="0"/>
                <a:cs typeface="Arial" panose="020B0604020202020204" pitchFamily="34" charset="0"/>
              </a:rPr>
              <a:t> </a:t>
            </a:r>
            <a:r>
              <a:rPr lang="de-DE" altLang="hu-HU" sz="2600" dirty="0" err="1">
                <a:latin typeface="Arial" panose="020B0604020202020204" pitchFamily="34" charset="0"/>
                <a:cs typeface="Arial" panose="020B0604020202020204" pitchFamily="34" charset="0"/>
              </a:rPr>
              <a:t>antidepress</a:t>
            </a:r>
            <a:r>
              <a:rPr lang="hu-HU" altLang="hu-HU" sz="2600" dirty="0" err="1">
                <a:latin typeface="Arial" panose="020B0604020202020204" pitchFamily="34" charset="0"/>
                <a:cs typeface="Arial" panose="020B0604020202020204" pitchFamily="34" charset="0"/>
              </a:rPr>
              <a:t>zívumok</a:t>
            </a:r>
            <a:endParaRPr lang="de-DE" altLang="hu-HU" sz="2600" dirty="0">
              <a:latin typeface="Arial" panose="020B0604020202020204" pitchFamily="34" charset="0"/>
              <a:cs typeface="Arial" panose="020B0604020202020204" pitchFamily="34" charset="0"/>
            </a:endParaRPr>
          </a:p>
          <a:p>
            <a:pPr lvl="1">
              <a:spcAft>
                <a:spcPct val="20000"/>
              </a:spcAft>
            </a:pPr>
            <a:r>
              <a:rPr lang="de-DE" altLang="hu-HU" sz="2600" dirty="0" err="1">
                <a:latin typeface="Arial" panose="020B0604020202020204" pitchFamily="34" charset="0"/>
                <a:cs typeface="Arial" panose="020B0604020202020204" pitchFamily="34" charset="0"/>
              </a:rPr>
              <a:t>Agomelatin</a:t>
            </a:r>
            <a:r>
              <a:rPr lang="hu-HU" altLang="hu-HU" sz="2600" dirty="0">
                <a:latin typeface="Arial" panose="020B0604020202020204" pitchFamily="34" charset="0"/>
                <a:cs typeface="Arial" panose="020B0604020202020204" pitchFamily="34" charset="0"/>
              </a:rPr>
              <a:t>, </a:t>
            </a:r>
          </a:p>
          <a:p>
            <a:pPr lvl="1">
              <a:spcAft>
                <a:spcPct val="20000"/>
              </a:spcAft>
            </a:pPr>
            <a:r>
              <a:rPr lang="hu-HU" altLang="hu-HU" sz="2600" dirty="0" err="1">
                <a:latin typeface="Arial" panose="020B0604020202020204" pitchFamily="34" charset="0"/>
                <a:cs typeface="Arial" panose="020B0604020202020204" pitchFamily="34" charset="0"/>
              </a:rPr>
              <a:t>Vortioxetin</a:t>
            </a:r>
            <a:endParaRPr lang="de-DE" altLang="hu-HU" sz="2600" dirty="0">
              <a:latin typeface="Arial" panose="020B0604020202020204" pitchFamily="34" charset="0"/>
              <a:cs typeface="Arial" panose="020B0604020202020204" pitchFamily="34" charset="0"/>
            </a:endParaRPr>
          </a:p>
          <a:p>
            <a:pPr lvl="1">
              <a:spcAft>
                <a:spcPct val="20000"/>
              </a:spcAft>
            </a:pPr>
            <a:r>
              <a:rPr lang="de-DE" altLang="hu-HU" sz="2600" dirty="0">
                <a:latin typeface="Arial" panose="020B0604020202020204" pitchFamily="34" charset="0"/>
                <a:cs typeface="Arial" panose="020B0604020202020204" pitchFamily="34" charset="0"/>
              </a:rPr>
              <a:t>MAO-</a:t>
            </a:r>
            <a:r>
              <a:rPr lang="hu-HU" altLang="hu-HU" sz="2600" dirty="0">
                <a:latin typeface="Arial" panose="020B0604020202020204" pitchFamily="34" charset="0"/>
                <a:cs typeface="Arial" panose="020B0604020202020204" pitchFamily="34" charset="0"/>
              </a:rPr>
              <a:t>inhibitorok,</a:t>
            </a:r>
          </a:p>
          <a:p>
            <a:pPr lvl="1">
              <a:spcAft>
                <a:spcPct val="20000"/>
              </a:spcAft>
            </a:pPr>
            <a:r>
              <a:rPr lang="hu-HU" altLang="hu-HU" sz="2600" dirty="0">
                <a:latin typeface="Arial" panose="020B0604020202020204" pitchFamily="34" charset="0"/>
                <a:cs typeface="Arial" panose="020B0604020202020204" pitchFamily="34" charset="0"/>
              </a:rPr>
              <a:t>Egyéb: </a:t>
            </a:r>
            <a:r>
              <a:rPr lang="hu-HU" altLang="hu-HU" sz="2600" dirty="0" err="1">
                <a:latin typeface="Arial" panose="020B0604020202020204" pitchFamily="34" charset="0"/>
                <a:cs typeface="Arial" panose="020B0604020202020204" pitchFamily="34" charset="0"/>
              </a:rPr>
              <a:t>bupropion</a:t>
            </a:r>
            <a:r>
              <a:rPr lang="hu-HU" altLang="hu-HU" sz="2600" dirty="0">
                <a:latin typeface="Arial" panose="020B0604020202020204" pitchFamily="34" charset="0"/>
                <a:cs typeface="Arial" panose="020B0604020202020204" pitchFamily="34" charset="0"/>
              </a:rPr>
              <a:t>, </a:t>
            </a:r>
            <a:r>
              <a:rPr lang="hu-HU" altLang="hu-HU" sz="2600" dirty="0" err="1">
                <a:latin typeface="Arial" panose="020B0604020202020204" pitchFamily="34" charset="0"/>
                <a:cs typeface="Arial" panose="020B0604020202020204" pitchFamily="34" charset="0"/>
              </a:rPr>
              <a:t>tianeptin</a:t>
            </a:r>
            <a:r>
              <a:rPr lang="hu-HU" altLang="hu-HU" sz="2600" dirty="0">
                <a:latin typeface="Arial" panose="020B0604020202020204" pitchFamily="34" charset="0"/>
                <a:cs typeface="Arial" panose="020B0604020202020204" pitchFamily="34" charset="0"/>
              </a:rPr>
              <a:t> stb.</a:t>
            </a:r>
            <a:endParaRPr lang="de-DE" altLang="hu-HU" sz="2600" dirty="0">
              <a:latin typeface="Arial" panose="020B0604020202020204" pitchFamily="34" charset="0"/>
              <a:cs typeface="Arial" panose="020B0604020202020204" pitchFamily="34" charset="0"/>
            </a:endParaRPr>
          </a:p>
          <a:p>
            <a:pPr lvl="1">
              <a:spcAft>
                <a:spcPct val="20000"/>
              </a:spcAft>
            </a:pPr>
            <a:r>
              <a:rPr lang="hu-HU" altLang="hu-HU" sz="2600" dirty="0">
                <a:latin typeface="Arial" panose="020B0604020202020204" pitchFamily="34" charset="0"/>
                <a:cs typeface="Arial" panose="020B0604020202020204" pitchFamily="34" charset="0"/>
              </a:rPr>
              <a:t>Orbáncfű-kivonat</a:t>
            </a:r>
          </a:p>
          <a:p>
            <a:endParaRPr lang="hu-HU" dirty="0"/>
          </a:p>
        </p:txBody>
      </p:sp>
    </p:spTree>
    <p:extLst>
      <p:ext uri="{BB962C8B-B14F-4D97-AF65-F5344CB8AC3E}">
        <p14:creationId xmlns:p14="http://schemas.microsoft.com/office/powerpoint/2010/main" val="3020133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74282" y="334833"/>
            <a:ext cx="8003232" cy="850106"/>
          </a:xfrm>
        </p:spPr>
        <p:txBody>
          <a:bodyPr>
            <a:noAutofit/>
          </a:bodyPr>
          <a:lstStyle/>
          <a:p>
            <a:pPr algn="l"/>
            <a:r>
              <a:rPr lang="hu-HU" sz="2400" b="1" dirty="0">
                <a:latin typeface="Arial" panose="020B0604020202020204" pitchFamily="34" charset="0"/>
                <a:cs typeface="Arial" panose="020B0604020202020204" pitchFamily="34" charset="0"/>
              </a:rPr>
              <a:t>A depresszió népegészségügyi jelentősége a fejlett országokban</a:t>
            </a:r>
          </a:p>
        </p:txBody>
      </p:sp>
      <p:grpSp>
        <p:nvGrpSpPr>
          <p:cNvPr id="19" name="Group 24"/>
          <p:cNvGrpSpPr>
            <a:grpSpLocks/>
          </p:cNvGrpSpPr>
          <p:nvPr/>
        </p:nvGrpSpPr>
        <p:grpSpPr bwMode="auto">
          <a:xfrm>
            <a:off x="223551" y="1629256"/>
            <a:ext cx="8546697" cy="4983468"/>
            <a:chOff x="160" y="981"/>
            <a:chExt cx="5737" cy="2925"/>
          </a:xfrm>
        </p:grpSpPr>
        <p:graphicFrame>
          <p:nvGraphicFramePr>
            <p:cNvPr id="20" name="Object 5"/>
            <p:cNvGraphicFramePr>
              <a:graphicFrameLocks noChangeAspect="1"/>
            </p:cNvGraphicFramePr>
            <p:nvPr>
              <p:extLst>
                <p:ext uri="{D42A27DB-BD31-4B8C-83A1-F6EECF244321}">
                  <p14:modId xmlns:p14="http://schemas.microsoft.com/office/powerpoint/2010/main" val="1243158480"/>
                </p:ext>
              </p:extLst>
            </p:nvPr>
          </p:nvGraphicFramePr>
          <p:xfrm>
            <a:off x="160" y="1049"/>
            <a:ext cx="4627" cy="2857"/>
          </p:xfrm>
          <a:graphic>
            <a:graphicData uri="http://schemas.openxmlformats.org/presentationml/2006/ole">
              <mc:AlternateContent xmlns:mc="http://schemas.openxmlformats.org/markup-compatibility/2006">
                <mc:Choice xmlns:v="urn:schemas-microsoft-com:vml" Requires="v">
                  <p:oleObj spid="_x0000_s1052" name="Diagram" r:id="rId4" imgW="7705732" imgH="3914847" progId="Excel.Chart.8">
                    <p:embed/>
                  </p:oleObj>
                </mc:Choice>
                <mc:Fallback>
                  <p:oleObj name="Diagram" r:id="rId4" imgW="7705732" imgH="3914847"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9312" t="12093" r="18388" b="3102"/>
                        <a:stretch>
                          <a:fillRect/>
                        </a:stretch>
                      </p:blipFill>
                      <p:spPr bwMode="auto">
                        <a:xfrm>
                          <a:off x="160" y="1049"/>
                          <a:ext cx="4627" cy="2857"/>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 name="Oval 10"/>
            <p:cNvSpPr>
              <a:spLocks noChangeArrowheads="1"/>
            </p:cNvSpPr>
            <p:nvPr/>
          </p:nvSpPr>
          <p:spPr bwMode="auto">
            <a:xfrm>
              <a:off x="1020" y="981"/>
              <a:ext cx="454" cy="1497"/>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rgbClr val="000000"/>
                </a:solidFill>
              </a:endParaRPr>
            </a:p>
          </p:txBody>
        </p:sp>
        <p:sp>
          <p:nvSpPr>
            <p:cNvPr id="22" name="Text Box 8"/>
            <p:cNvSpPr txBox="1">
              <a:spLocks noChangeArrowheads="1"/>
            </p:cNvSpPr>
            <p:nvPr/>
          </p:nvSpPr>
          <p:spPr bwMode="auto">
            <a:xfrm>
              <a:off x="1111" y="1162"/>
              <a:ext cx="51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200">
                  <a:solidFill>
                    <a:srgbClr val="FF0000"/>
                  </a:solidFill>
                </a:rPr>
                <a:t>14.6</a:t>
              </a:r>
            </a:p>
          </p:txBody>
        </p:sp>
        <p:sp>
          <p:nvSpPr>
            <p:cNvPr id="23" name="Text Box 9"/>
            <p:cNvSpPr txBox="1">
              <a:spLocks noChangeArrowheads="1"/>
            </p:cNvSpPr>
            <p:nvPr/>
          </p:nvSpPr>
          <p:spPr bwMode="auto">
            <a:xfrm>
              <a:off x="1474" y="1162"/>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200">
                  <a:solidFill>
                    <a:srgbClr val="FF0000"/>
                  </a:solidFill>
                </a:rPr>
                <a:t>6.2</a:t>
              </a:r>
            </a:p>
          </p:txBody>
        </p:sp>
        <p:sp>
          <p:nvSpPr>
            <p:cNvPr id="24" name="Text Box 10"/>
            <p:cNvSpPr txBox="1">
              <a:spLocks noChangeArrowheads="1"/>
            </p:cNvSpPr>
            <p:nvPr/>
          </p:nvSpPr>
          <p:spPr bwMode="auto">
            <a:xfrm>
              <a:off x="1837" y="1162"/>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200">
                  <a:solidFill>
                    <a:srgbClr val="FF0000"/>
                  </a:solidFill>
                </a:rPr>
                <a:t>5.7</a:t>
              </a:r>
            </a:p>
          </p:txBody>
        </p:sp>
        <p:sp>
          <p:nvSpPr>
            <p:cNvPr id="25" name="Text Box 11"/>
            <p:cNvSpPr txBox="1">
              <a:spLocks noChangeArrowheads="1"/>
            </p:cNvSpPr>
            <p:nvPr/>
          </p:nvSpPr>
          <p:spPr bwMode="auto">
            <a:xfrm>
              <a:off x="2200" y="1162"/>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200">
                  <a:solidFill>
                    <a:srgbClr val="FF0000"/>
                  </a:solidFill>
                </a:rPr>
                <a:t>5.4</a:t>
              </a:r>
            </a:p>
          </p:txBody>
        </p:sp>
        <p:sp>
          <p:nvSpPr>
            <p:cNvPr id="26" name="Text Box 12"/>
            <p:cNvSpPr txBox="1">
              <a:spLocks noChangeArrowheads="1"/>
            </p:cNvSpPr>
            <p:nvPr/>
          </p:nvSpPr>
          <p:spPr bwMode="auto">
            <a:xfrm>
              <a:off x="2517" y="1162"/>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200">
                  <a:solidFill>
                    <a:srgbClr val="FF0000"/>
                  </a:solidFill>
                </a:rPr>
                <a:t>4.1</a:t>
              </a:r>
            </a:p>
          </p:txBody>
        </p:sp>
        <p:sp>
          <p:nvSpPr>
            <p:cNvPr id="27" name="Text Box 13"/>
            <p:cNvSpPr txBox="1">
              <a:spLocks noChangeArrowheads="1"/>
            </p:cNvSpPr>
            <p:nvPr/>
          </p:nvSpPr>
          <p:spPr bwMode="auto">
            <a:xfrm>
              <a:off x="2880" y="1162"/>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200">
                  <a:solidFill>
                    <a:srgbClr val="FF0000"/>
                  </a:solidFill>
                </a:rPr>
                <a:t>4.0</a:t>
              </a:r>
            </a:p>
          </p:txBody>
        </p:sp>
        <p:sp>
          <p:nvSpPr>
            <p:cNvPr id="28" name="Text Box 14"/>
            <p:cNvSpPr txBox="1">
              <a:spLocks noChangeArrowheads="1"/>
            </p:cNvSpPr>
            <p:nvPr/>
          </p:nvSpPr>
          <p:spPr bwMode="auto">
            <a:xfrm>
              <a:off x="3288" y="1162"/>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200">
                  <a:solidFill>
                    <a:srgbClr val="FF0000"/>
                  </a:solidFill>
                </a:rPr>
                <a:t>3.5</a:t>
              </a:r>
            </a:p>
          </p:txBody>
        </p:sp>
        <p:sp>
          <p:nvSpPr>
            <p:cNvPr id="29" name="Text Box 15"/>
            <p:cNvSpPr txBox="1">
              <a:spLocks noChangeArrowheads="1"/>
            </p:cNvSpPr>
            <p:nvPr/>
          </p:nvSpPr>
          <p:spPr bwMode="auto">
            <a:xfrm>
              <a:off x="3651" y="1162"/>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200">
                  <a:solidFill>
                    <a:srgbClr val="FF0000"/>
                  </a:solidFill>
                </a:rPr>
                <a:t>3.4</a:t>
              </a:r>
            </a:p>
          </p:txBody>
        </p:sp>
        <p:sp>
          <p:nvSpPr>
            <p:cNvPr id="30" name="Text Box 16"/>
            <p:cNvSpPr txBox="1">
              <a:spLocks noChangeArrowheads="1"/>
            </p:cNvSpPr>
            <p:nvPr/>
          </p:nvSpPr>
          <p:spPr bwMode="auto">
            <a:xfrm>
              <a:off x="4014" y="1162"/>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200">
                  <a:solidFill>
                    <a:srgbClr val="FF0000"/>
                  </a:solidFill>
                </a:rPr>
                <a:t>2.6</a:t>
              </a:r>
            </a:p>
          </p:txBody>
        </p:sp>
        <p:sp>
          <p:nvSpPr>
            <p:cNvPr id="31" name="Text Box 17"/>
            <p:cNvSpPr txBox="1">
              <a:spLocks noChangeArrowheads="1"/>
            </p:cNvSpPr>
            <p:nvPr/>
          </p:nvSpPr>
          <p:spPr bwMode="auto">
            <a:xfrm>
              <a:off x="4377" y="1162"/>
              <a:ext cx="2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200" dirty="0">
                  <a:solidFill>
                    <a:srgbClr val="FF0000"/>
                  </a:solidFill>
                </a:rPr>
                <a:t>2.4</a:t>
              </a:r>
            </a:p>
          </p:txBody>
        </p:sp>
        <p:sp>
          <p:nvSpPr>
            <p:cNvPr id="32" name="Text Box 18"/>
            <p:cNvSpPr txBox="1">
              <a:spLocks noChangeArrowheads="1"/>
            </p:cNvSpPr>
            <p:nvPr/>
          </p:nvSpPr>
          <p:spPr bwMode="auto">
            <a:xfrm>
              <a:off x="4967" y="1162"/>
              <a:ext cx="93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200" dirty="0">
                  <a:solidFill>
                    <a:srgbClr val="FF0000"/>
                  </a:solidFill>
                </a:rPr>
                <a:t>% </a:t>
              </a:r>
              <a:r>
                <a:rPr lang="de-DE" altLang="hu-HU" sz="1200" dirty="0" err="1">
                  <a:solidFill>
                    <a:srgbClr val="FF0000"/>
                  </a:solidFill>
                </a:rPr>
                <a:t>of</a:t>
              </a:r>
              <a:r>
                <a:rPr lang="de-DE" altLang="hu-HU" sz="1200" dirty="0">
                  <a:solidFill>
                    <a:srgbClr val="FF0000"/>
                  </a:solidFill>
                </a:rPr>
                <a:t> total YLD</a:t>
              </a:r>
            </a:p>
          </p:txBody>
        </p:sp>
        <p:sp>
          <p:nvSpPr>
            <p:cNvPr id="33" name="Line 23"/>
            <p:cNvSpPr>
              <a:spLocks noChangeShapeType="1"/>
            </p:cNvSpPr>
            <p:nvPr/>
          </p:nvSpPr>
          <p:spPr bwMode="auto">
            <a:xfrm>
              <a:off x="4740" y="1253"/>
              <a:ext cx="227" cy="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hu-HU"/>
            </a:p>
          </p:txBody>
        </p:sp>
      </p:grpSp>
      <p:pic>
        <p:nvPicPr>
          <p:cNvPr id="1026" name="Picture 2"/>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6784747" y="5085184"/>
            <a:ext cx="1438781" cy="573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8149" y="1877030"/>
            <a:ext cx="841375" cy="208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57625" y="6010076"/>
            <a:ext cx="5072063"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77538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21"/>
          <p:cNvSpPr>
            <a:spLocks noChangeShapeType="1"/>
          </p:cNvSpPr>
          <p:nvPr/>
        </p:nvSpPr>
        <p:spPr bwMode="auto">
          <a:xfrm>
            <a:off x="812800" y="5445125"/>
            <a:ext cx="751840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hu-HU"/>
          </a:p>
        </p:txBody>
      </p:sp>
      <p:grpSp>
        <p:nvGrpSpPr>
          <p:cNvPr id="6" name="Group 44"/>
          <p:cNvGrpSpPr>
            <a:grpSpLocks/>
          </p:cNvGrpSpPr>
          <p:nvPr/>
        </p:nvGrpSpPr>
        <p:grpSpPr bwMode="auto">
          <a:xfrm>
            <a:off x="659411" y="1835309"/>
            <a:ext cx="7791450" cy="4305300"/>
            <a:chOff x="474" y="709"/>
            <a:chExt cx="5107" cy="2956"/>
          </a:xfrm>
        </p:grpSpPr>
        <p:grpSp>
          <p:nvGrpSpPr>
            <p:cNvPr id="7" name="Group 2"/>
            <p:cNvGrpSpPr>
              <a:grpSpLocks/>
            </p:cNvGrpSpPr>
            <p:nvPr/>
          </p:nvGrpSpPr>
          <p:grpSpPr bwMode="auto">
            <a:xfrm>
              <a:off x="3171" y="1325"/>
              <a:ext cx="1171" cy="2297"/>
              <a:chOff x="2835" y="1807"/>
              <a:chExt cx="1138" cy="2094"/>
            </a:xfrm>
          </p:grpSpPr>
          <p:sp>
            <p:nvSpPr>
              <p:cNvPr id="44" name="Rectangle 3"/>
              <p:cNvSpPr>
                <a:spLocks noChangeArrowheads="1"/>
              </p:cNvSpPr>
              <p:nvPr/>
            </p:nvSpPr>
            <p:spPr bwMode="auto">
              <a:xfrm>
                <a:off x="2872" y="1807"/>
                <a:ext cx="1078" cy="1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45" name="Text Box 4"/>
              <p:cNvSpPr txBox="1">
                <a:spLocks noChangeArrowheads="1"/>
              </p:cNvSpPr>
              <p:nvPr/>
            </p:nvSpPr>
            <p:spPr bwMode="auto">
              <a:xfrm>
                <a:off x="2835" y="3439"/>
                <a:ext cx="1138" cy="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de-DE" altLang="hu-HU" sz="1400">
                    <a:solidFill>
                      <a:schemeClr val="tx1"/>
                    </a:solidFill>
                  </a:rPr>
                  <a:t>4-6 </a:t>
                </a:r>
                <a:r>
                  <a:rPr lang="hu-HU" altLang="hu-HU" sz="1400">
                    <a:solidFill>
                      <a:schemeClr val="tx1"/>
                    </a:solidFill>
                  </a:rPr>
                  <a:t>hónap</a:t>
                </a:r>
                <a:r>
                  <a:rPr lang="de-DE" altLang="hu-HU" sz="1400">
                    <a:solidFill>
                      <a:schemeClr val="tx1"/>
                    </a:solidFill>
                  </a:rPr>
                  <a:t> </a:t>
                </a:r>
                <a:r>
                  <a:rPr lang="hu-HU" altLang="hu-HU" sz="1400">
                    <a:solidFill>
                      <a:schemeClr val="tx1"/>
                    </a:solidFill>
                  </a:rPr>
                  <a:t>fenntartó</a:t>
                </a:r>
              </a:p>
              <a:p>
                <a:pPr algn="ctr" eaLnBrk="1" hangingPunct="1">
                  <a:spcBef>
                    <a:spcPct val="0"/>
                  </a:spcBef>
                  <a:buFontTx/>
                  <a:buNone/>
                </a:pPr>
                <a:r>
                  <a:rPr lang="hu-HU" altLang="hu-HU" sz="1400">
                    <a:solidFill>
                      <a:schemeClr val="tx1"/>
                    </a:solidFill>
                  </a:rPr>
                  <a:t>terápia</a:t>
                </a:r>
                <a:endParaRPr lang="de-DE" altLang="hu-HU" sz="1400">
                  <a:solidFill>
                    <a:schemeClr val="tx1"/>
                  </a:solidFill>
                </a:endParaRPr>
              </a:p>
            </p:txBody>
          </p:sp>
        </p:grpSp>
        <p:grpSp>
          <p:nvGrpSpPr>
            <p:cNvPr id="8" name="Group 5"/>
            <p:cNvGrpSpPr>
              <a:grpSpLocks/>
            </p:cNvGrpSpPr>
            <p:nvPr/>
          </p:nvGrpSpPr>
          <p:grpSpPr bwMode="auto">
            <a:xfrm>
              <a:off x="4252" y="1357"/>
              <a:ext cx="1179" cy="2308"/>
              <a:chOff x="3891" y="1804"/>
              <a:chExt cx="1145" cy="2104"/>
            </a:xfrm>
          </p:grpSpPr>
          <p:sp>
            <p:nvSpPr>
              <p:cNvPr id="42" name="Rectangle 6"/>
              <p:cNvSpPr>
                <a:spLocks noChangeArrowheads="1"/>
              </p:cNvSpPr>
              <p:nvPr/>
            </p:nvSpPr>
            <p:spPr bwMode="auto">
              <a:xfrm>
                <a:off x="3958" y="1804"/>
                <a:ext cx="1078" cy="1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43" name="Text Box 7"/>
              <p:cNvSpPr txBox="1">
                <a:spLocks noChangeArrowheads="1"/>
              </p:cNvSpPr>
              <p:nvPr/>
            </p:nvSpPr>
            <p:spPr bwMode="auto">
              <a:xfrm>
                <a:off x="3891" y="3446"/>
                <a:ext cx="1139" cy="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hu-HU" altLang="hu-HU" sz="1400">
                    <a:solidFill>
                      <a:schemeClr val="tx1"/>
                    </a:solidFill>
                  </a:rPr>
                  <a:t>Hónapok-évek</a:t>
                </a:r>
                <a:endParaRPr lang="de-DE" altLang="hu-HU" sz="1400">
                  <a:solidFill>
                    <a:schemeClr val="tx1"/>
                  </a:solidFill>
                </a:endParaRPr>
              </a:p>
              <a:p>
                <a:pPr algn="ctr" eaLnBrk="1" hangingPunct="1">
                  <a:spcBef>
                    <a:spcPct val="0"/>
                  </a:spcBef>
                  <a:buFontTx/>
                  <a:buNone/>
                </a:pPr>
                <a:r>
                  <a:rPr lang="de-DE" altLang="hu-HU" sz="1400">
                    <a:solidFill>
                      <a:schemeClr val="tx1"/>
                    </a:solidFill>
                  </a:rPr>
                  <a:t> </a:t>
                </a:r>
                <a:r>
                  <a:rPr lang="hu-HU" altLang="hu-HU" sz="1400">
                    <a:solidFill>
                      <a:schemeClr val="tx1"/>
                    </a:solidFill>
                  </a:rPr>
                  <a:t>hosszútávú terápia, profilaxis</a:t>
                </a:r>
                <a:endParaRPr lang="de-DE" altLang="hu-HU" sz="1400">
                  <a:solidFill>
                    <a:schemeClr val="tx1"/>
                  </a:solidFill>
                </a:endParaRPr>
              </a:p>
            </p:txBody>
          </p:sp>
        </p:grpSp>
        <p:sp>
          <p:nvSpPr>
            <p:cNvPr id="9" name="Rectangle 8"/>
            <p:cNvSpPr>
              <a:spLocks noChangeArrowheads="1"/>
            </p:cNvSpPr>
            <p:nvPr/>
          </p:nvSpPr>
          <p:spPr bwMode="auto">
            <a:xfrm>
              <a:off x="2122" y="1363"/>
              <a:ext cx="1082" cy="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10" name="Text Box 9"/>
            <p:cNvSpPr txBox="1">
              <a:spLocks noChangeArrowheads="1"/>
            </p:cNvSpPr>
            <p:nvPr/>
          </p:nvSpPr>
          <p:spPr bwMode="auto">
            <a:xfrm>
              <a:off x="2209" y="3151"/>
              <a:ext cx="917"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de-DE" altLang="hu-HU" sz="1400">
                  <a:solidFill>
                    <a:schemeClr val="tx1"/>
                  </a:solidFill>
                </a:rPr>
                <a:t>4-8 </a:t>
              </a:r>
              <a:r>
                <a:rPr lang="hu-HU" altLang="hu-HU" sz="1400">
                  <a:solidFill>
                    <a:schemeClr val="tx1"/>
                  </a:solidFill>
                </a:rPr>
                <a:t>hét</a:t>
              </a:r>
              <a:endParaRPr lang="de-DE" altLang="hu-HU" sz="1400">
                <a:solidFill>
                  <a:schemeClr val="tx1"/>
                </a:solidFill>
              </a:endParaRPr>
            </a:p>
            <a:p>
              <a:pPr algn="ctr" eaLnBrk="1" hangingPunct="1">
                <a:spcBef>
                  <a:spcPct val="0"/>
                </a:spcBef>
                <a:buFontTx/>
                <a:buNone/>
              </a:pPr>
              <a:r>
                <a:rPr lang="hu-HU" altLang="hu-HU" sz="1400">
                  <a:solidFill>
                    <a:schemeClr val="tx1"/>
                  </a:solidFill>
                </a:rPr>
                <a:t>Akut terápia</a:t>
              </a:r>
              <a:endParaRPr lang="de-DE" altLang="hu-HU" sz="1400">
                <a:solidFill>
                  <a:schemeClr val="tx1"/>
                </a:solidFill>
              </a:endParaRPr>
            </a:p>
          </p:txBody>
        </p:sp>
        <p:sp>
          <p:nvSpPr>
            <p:cNvPr id="11" name="Line 10"/>
            <p:cNvSpPr>
              <a:spLocks noChangeShapeType="1"/>
            </p:cNvSpPr>
            <p:nvPr/>
          </p:nvSpPr>
          <p:spPr bwMode="auto">
            <a:xfrm>
              <a:off x="807" y="1510"/>
              <a:ext cx="675"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2" name="Line 11"/>
            <p:cNvSpPr>
              <a:spLocks noChangeShapeType="1"/>
            </p:cNvSpPr>
            <p:nvPr/>
          </p:nvSpPr>
          <p:spPr bwMode="auto">
            <a:xfrm>
              <a:off x="2270" y="3131"/>
              <a:ext cx="331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3" name="Line 12"/>
            <p:cNvSpPr>
              <a:spLocks noChangeShapeType="1"/>
            </p:cNvSpPr>
            <p:nvPr/>
          </p:nvSpPr>
          <p:spPr bwMode="auto">
            <a:xfrm>
              <a:off x="3198" y="1349"/>
              <a:ext cx="3" cy="219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4" name="Line 13"/>
            <p:cNvSpPr>
              <a:spLocks noChangeShapeType="1"/>
            </p:cNvSpPr>
            <p:nvPr/>
          </p:nvSpPr>
          <p:spPr bwMode="auto">
            <a:xfrm>
              <a:off x="671" y="1484"/>
              <a:ext cx="4662"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hu-HU"/>
            </a:p>
          </p:txBody>
        </p:sp>
        <p:sp>
          <p:nvSpPr>
            <p:cNvPr id="15" name="Freeform 14"/>
            <p:cNvSpPr>
              <a:spLocks/>
            </p:cNvSpPr>
            <p:nvPr/>
          </p:nvSpPr>
          <p:spPr bwMode="auto">
            <a:xfrm>
              <a:off x="1470" y="1498"/>
              <a:ext cx="1721" cy="1492"/>
            </a:xfrm>
            <a:custGeom>
              <a:avLst/>
              <a:gdLst>
                <a:gd name="T0" fmla="*/ 0 w 1672"/>
                <a:gd name="T1" fmla="*/ 61 h 1359"/>
                <a:gd name="T2" fmla="*/ 166 w 1672"/>
                <a:gd name="T3" fmla="*/ 162 h 1359"/>
                <a:gd name="T4" fmla="*/ 248 w 1672"/>
                <a:gd name="T5" fmla="*/ 446 h 1359"/>
                <a:gd name="T6" fmla="*/ 374 w 1672"/>
                <a:gd name="T7" fmla="*/ 1285 h 1359"/>
                <a:gd name="T8" fmla="*/ 625 w 1672"/>
                <a:gd name="T9" fmla="*/ 4404 h 1359"/>
                <a:gd name="T10" fmla="*/ 875 w 1672"/>
                <a:gd name="T11" fmla="*/ 6708 h 1359"/>
                <a:gd name="T12" fmla="*/ 1094 w 1672"/>
                <a:gd name="T13" fmla="*/ 7699 h 1359"/>
                <a:gd name="T14" fmla="*/ 1383 w 1672"/>
                <a:gd name="T15" fmla="*/ 7995 h 1359"/>
                <a:gd name="T16" fmla="*/ 1677 w 1672"/>
                <a:gd name="T17" fmla="*/ 7561 h 1359"/>
                <a:gd name="T18" fmla="*/ 1940 w 1672"/>
                <a:gd name="T19" fmla="*/ 5635 h 1359"/>
                <a:gd name="T20" fmla="*/ 2381 w 1672"/>
                <a:gd name="T21" fmla="*/ 1712 h 1359"/>
                <a:gd name="T22" fmla="*/ 2576 w 1672"/>
                <a:gd name="T23" fmla="*/ 492 h 1359"/>
                <a:gd name="T24" fmla="*/ 2754 w 1672"/>
                <a:gd name="T25" fmla="*/ 61 h 1359"/>
                <a:gd name="T26" fmla="*/ 2893 w 1672"/>
                <a:gd name="T27" fmla="*/ 112 h 13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72"/>
                <a:gd name="T43" fmla="*/ 0 h 1359"/>
                <a:gd name="T44" fmla="*/ 1672 w 1672"/>
                <a:gd name="T45" fmla="*/ 1359 h 13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72" h="1359">
                  <a:moveTo>
                    <a:pt x="0" y="11"/>
                  </a:moveTo>
                  <a:cubicBezTo>
                    <a:pt x="36" y="13"/>
                    <a:pt x="72" y="16"/>
                    <a:pt x="96" y="27"/>
                  </a:cubicBezTo>
                  <a:cubicBezTo>
                    <a:pt x="120" y="38"/>
                    <a:pt x="124" y="43"/>
                    <a:pt x="144" y="75"/>
                  </a:cubicBezTo>
                  <a:cubicBezTo>
                    <a:pt x="164" y="107"/>
                    <a:pt x="180" y="107"/>
                    <a:pt x="216" y="219"/>
                  </a:cubicBezTo>
                  <a:cubicBezTo>
                    <a:pt x="252" y="331"/>
                    <a:pt x="312" y="594"/>
                    <a:pt x="360" y="747"/>
                  </a:cubicBezTo>
                  <a:cubicBezTo>
                    <a:pt x="408" y="900"/>
                    <a:pt x="459" y="1046"/>
                    <a:pt x="504" y="1139"/>
                  </a:cubicBezTo>
                  <a:cubicBezTo>
                    <a:pt x="549" y="1232"/>
                    <a:pt x="583" y="1271"/>
                    <a:pt x="632" y="1307"/>
                  </a:cubicBezTo>
                  <a:cubicBezTo>
                    <a:pt x="681" y="1343"/>
                    <a:pt x="744" y="1359"/>
                    <a:pt x="800" y="1355"/>
                  </a:cubicBezTo>
                  <a:cubicBezTo>
                    <a:pt x="856" y="1351"/>
                    <a:pt x="915" y="1350"/>
                    <a:pt x="968" y="1283"/>
                  </a:cubicBezTo>
                  <a:cubicBezTo>
                    <a:pt x="1021" y="1216"/>
                    <a:pt x="1052" y="1120"/>
                    <a:pt x="1120" y="955"/>
                  </a:cubicBezTo>
                  <a:cubicBezTo>
                    <a:pt x="1188" y="790"/>
                    <a:pt x="1315" y="436"/>
                    <a:pt x="1376" y="291"/>
                  </a:cubicBezTo>
                  <a:cubicBezTo>
                    <a:pt x="1437" y="146"/>
                    <a:pt x="1452" y="130"/>
                    <a:pt x="1488" y="83"/>
                  </a:cubicBezTo>
                  <a:cubicBezTo>
                    <a:pt x="1524" y="36"/>
                    <a:pt x="1561" y="22"/>
                    <a:pt x="1592" y="11"/>
                  </a:cubicBezTo>
                  <a:cubicBezTo>
                    <a:pt x="1623" y="0"/>
                    <a:pt x="1647" y="9"/>
                    <a:pt x="1672" y="19"/>
                  </a:cubicBezTo>
                </a:path>
              </a:pathLst>
            </a:cu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hu-HU"/>
            </a:p>
          </p:txBody>
        </p:sp>
        <p:sp>
          <p:nvSpPr>
            <p:cNvPr id="16" name="Freeform 15"/>
            <p:cNvSpPr>
              <a:spLocks/>
            </p:cNvSpPr>
            <p:nvPr/>
          </p:nvSpPr>
          <p:spPr bwMode="auto">
            <a:xfrm>
              <a:off x="4135" y="2836"/>
              <a:ext cx="712" cy="140"/>
            </a:xfrm>
            <a:custGeom>
              <a:avLst/>
              <a:gdLst>
                <a:gd name="T0" fmla="*/ 0 w 624"/>
                <a:gd name="T1" fmla="*/ 124835 h 96"/>
                <a:gd name="T2" fmla="*/ 2851 w 624"/>
                <a:gd name="T3" fmla="*/ 114193 h 96"/>
                <a:gd name="T4" fmla="*/ 5586 w 624"/>
                <a:gd name="T5" fmla="*/ 73283 h 96"/>
                <a:gd name="T6" fmla="*/ 7655 w 624"/>
                <a:gd name="T7" fmla="*/ 0 h 96"/>
                <a:gd name="T8" fmla="*/ 0 60000 65536"/>
                <a:gd name="T9" fmla="*/ 0 60000 65536"/>
                <a:gd name="T10" fmla="*/ 0 60000 65536"/>
                <a:gd name="T11" fmla="*/ 0 60000 65536"/>
                <a:gd name="T12" fmla="*/ 0 w 624"/>
                <a:gd name="T13" fmla="*/ 0 h 96"/>
                <a:gd name="T14" fmla="*/ 624 w 624"/>
                <a:gd name="T15" fmla="*/ 96 h 96"/>
              </a:gdLst>
              <a:ahLst/>
              <a:cxnLst>
                <a:cxn ang="T8">
                  <a:pos x="T0" y="T1"/>
                </a:cxn>
                <a:cxn ang="T9">
                  <a:pos x="T2" y="T3"/>
                </a:cxn>
                <a:cxn ang="T10">
                  <a:pos x="T4" y="T5"/>
                </a:cxn>
                <a:cxn ang="T11">
                  <a:pos x="T6" y="T7"/>
                </a:cxn>
              </a:cxnLst>
              <a:rect l="T12" t="T13" r="T14" b="T15"/>
              <a:pathLst>
                <a:path w="624" h="96">
                  <a:moveTo>
                    <a:pt x="0" y="96"/>
                  </a:moveTo>
                  <a:cubicBezTo>
                    <a:pt x="78" y="95"/>
                    <a:pt x="156" y="95"/>
                    <a:pt x="232" y="88"/>
                  </a:cubicBezTo>
                  <a:cubicBezTo>
                    <a:pt x="308" y="81"/>
                    <a:pt x="391" y="71"/>
                    <a:pt x="456" y="56"/>
                  </a:cubicBezTo>
                  <a:cubicBezTo>
                    <a:pt x="521" y="41"/>
                    <a:pt x="572" y="20"/>
                    <a:pt x="624" y="0"/>
                  </a:cubicBezTo>
                </a:path>
              </a:pathLst>
            </a:custGeom>
            <a:noFill/>
            <a:ln w="57150" cap="rnd">
              <a:solidFill>
                <a:schemeClr val="tx1"/>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hu-HU"/>
            </a:p>
          </p:txBody>
        </p:sp>
        <p:sp>
          <p:nvSpPr>
            <p:cNvPr id="17" name="Line 16"/>
            <p:cNvSpPr>
              <a:spLocks noChangeShapeType="1"/>
            </p:cNvSpPr>
            <p:nvPr/>
          </p:nvSpPr>
          <p:spPr bwMode="auto">
            <a:xfrm>
              <a:off x="3158" y="1510"/>
              <a:ext cx="486"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8" name="Line 17"/>
            <p:cNvSpPr>
              <a:spLocks noChangeShapeType="1"/>
            </p:cNvSpPr>
            <p:nvPr/>
          </p:nvSpPr>
          <p:spPr bwMode="auto">
            <a:xfrm>
              <a:off x="3636" y="1510"/>
              <a:ext cx="98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19" name="Line 18"/>
            <p:cNvSpPr>
              <a:spLocks noChangeShapeType="1"/>
            </p:cNvSpPr>
            <p:nvPr/>
          </p:nvSpPr>
          <p:spPr bwMode="auto">
            <a:xfrm>
              <a:off x="4608" y="1510"/>
              <a:ext cx="782"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hu-HU"/>
            </a:p>
          </p:txBody>
        </p:sp>
        <p:sp>
          <p:nvSpPr>
            <p:cNvPr id="20" name="Text Box 19"/>
            <p:cNvSpPr txBox="1">
              <a:spLocks noChangeArrowheads="1"/>
            </p:cNvSpPr>
            <p:nvPr/>
          </p:nvSpPr>
          <p:spPr bwMode="auto">
            <a:xfrm>
              <a:off x="3422" y="2871"/>
              <a:ext cx="782"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hu-HU" altLang="hu-HU" sz="1400" b="0" i="1">
                  <a:solidFill>
                    <a:srgbClr val="023F8E"/>
                  </a:solidFill>
                </a:rPr>
                <a:t>kezeletlen</a:t>
              </a:r>
              <a:endParaRPr lang="de-DE" altLang="hu-HU" sz="1400" b="0" i="1">
                <a:solidFill>
                  <a:srgbClr val="023F8E"/>
                </a:solidFill>
              </a:endParaRPr>
            </a:p>
          </p:txBody>
        </p:sp>
        <p:sp>
          <p:nvSpPr>
            <p:cNvPr id="21" name="Text Box 20"/>
            <p:cNvSpPr txBox="1">
              <a:spLocks noChangeArrowheads="1"/>
            </p:cNvSpPr>
            <p:nvPr/>
          </p:nvSpPr>
          <p:spPr bwMode="auto">
            <a:xfrm>
              <a:off x="3782" y="715"/>
              <a:ext cx="86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de-DE" altLang="hu-HU" sz="1600">
                  <a:solidFill>
                    <a:srgbClr val="023F8E"/>
                  </a:solidFill>
                </a:rPr>
                <a:t>remiss</a:t>
              </a:r>
              <a:r>
                <a:rPr lang="hu-HU" altLang="hu-HU" sz="1600">
                  <a:solidFill>
                    <a:srgbClr val="023F8E"/>
                  </a:solidFill>
                </a:rPr>
                <a:t>zió</a:t>
              </a:r>
              <a:r>
                <a:rPr lang="de-DE" altLang="hu-HU" sz="1600">
                  <a:solidFill>
                    <a:srgbClr val="023F8E"/>
                  </a:solidFill>
                </a:rPr>
                <a:t> </a:t>
              </a:r>
            </a:p>
          </p:txBody>
        </p:sp>
        <p:sp>
          <p:nvSpPr>
            <p:cNvPr id="22" name="Line 22"/>
            <p:cNvSpPr>
              <a:spLocks noChangeShapeType="1"/>
            </p:cNvSpPr>
            <p:nvPr/>
          </p:nvSpPr>
          <p:spPr bwMode="auto">
            <a:xfrm>
              <a:off x="2103" y="1063"/>
              <a:ext cx="10" cy="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hu-HU"/>
            </a:p>
          </p:txBody>
        </p:sp>
        <p:sp>
          <p:nvSpPr>
            <p:cNvPr id="23" name="Text Box 23"/>
            <p:cNvSpPr txBox="1">
              <a:spLocks noChangeArrowheads="1"/>
            </p:cNvSpPr>
            <p:nvPr/>
          </p:nvSpPr>
          <p:spPr bwMode="auto">
            <a:xfrm>
              <a:off x="1373" y="709"/>
              <a:ext cx="1463"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hu-HU" altLang="hu-HU" sz="1400">
                  <a:solidFill>
                    <a:srgbClr val="FF0000"/>
                  </a:solidFill>
                </a:rPr>
                <a:t>A gyógyszeres kezelés bevezetése</a:t>
              </a:r>
              <a:endParaRPr lang="de-DE" altLang="hu-HU" sz="1400">
                <a:solidFill>
                  <a:srgbClr val="FF0000"/>
                </a:solidFill>
              </a:endParaRPr>
            </a:p>
          </p:txBody>
        </p:sp>
        <p:sp>
          <p:nvSpPr>
            <p:cNvPr id="24" name="Oval 24"/>
            <p:cNvSpPr>
              <a:spLocks noChangeArrowheads="1"/>
            </p:cNvSpPr>
            <p:nvPr/>
          </p:nvSpPr>
          <p:spPr bwMode="auto">
            <a:xfrm>
              <a:off x="2656" y="2347"/>
              <a:ext cx="74" cy="88"/>
            </a:xfrm>
            <a:prstGeom prst="ellipse">
              <a:avLst/>
            </a:prstGeom>
            <a:solidFill>
              <a:srgbClr val="FF0000"/>
            </a:solidFill>
            <a:ln w="9525">
              <a:solidFill>
                <a:srgbClr val="FF0000"/>
              </a:solidFill>
              <a:round/>
              <a:headEnd/>
              <a:tailEnd/>
            </a:ln>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25" name="Text Box 25"/>
            <p:cNvSpPr txBox="1">
              <a:spLocks noChangeArrowheads="1"/>
            </p:cNvSpPr>
            <p:nvPr/>
          </p:nvSpPr>
          <p:spPr bwMode="auto">
            <a:xfrm>
              <a:off x="2075" y="2080"/>
              <a:ext cx="960"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hu-HU" altLang="hu-HU" sz="1600">
                  <a:solidFill>
                    <a:srgbClr val="023F8E"/>
                  </a:solidFill>
                </a:rPr>
                <a:t>válasz</a:t>
              </a:r>
              <a:endParaRPr lang="de-DE" altLang="hu-HU" sz="1600">
                <a:solidFill>
                  <a:srgbClr val="023F8E"/>
                </a:solidFill>
              </a:endParaRPr>
            </a:p>
          </p:txBody>
        </p:sp>
        <p:sp>
          <p:nvSpPr>
            <p:cNvPr id="26" name="Oval 26"/>
            <p:cNvSpPr>
              <a:spLocks noChangeArrowheads="1"/>
            </p:cNvSpPr>
            <p:nvPr/>
          </p:nvSpPr>
          <p:spPr bwMode="auto">
            <a:xfrm>
              <a:off x="3075" y="1457"/>
              <a:ext cx="74" cy="87"/>
            </a:xfrm>
            <a:prstGeom prst="ellipse">
              <a:avLst/>
            </a:prstGeom>
            <a:solidFill>
              <a:srgbClr val="FF0000"/>
            </a:solidFill>
            <a:ln w="9525">
              <a:solidFill>
                <a:srgbClr val="FF0000"/>
              </a:solidFill>
              <a:round/>
              <a:headEnd/>
              <a:tailEnd/>
            </a:ln>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hu-HU" sz="1800" b="0">
                <a:solidFill>
                  <a:schemeClr val="tx1"/>
                </a:solidFill>
              </a:endParaRPr>
            </a:p>
          </p:txBody>
        </p:sp>
        <p:sp>
          <p:nvSpPr>
            <p:cNvPr id="27" name="Text Box 27"/>
            <p:cNvSpPr txBox="1">
              <a:spLocks noChangeArrowheads="1"/>
            </p:cNvSpPr>
            <p:nvPr/>
          </p:nvSpPr>
          <p:spPr bwMode="auto">
            <a:xfrm>
              <a:off x="2370" y="1326"/>
              <a:ext cx="83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600">
                  <a:solidFill>
                    <a:srgbClr val="023F8E"/>
                  </a:solidFill>
                </a:rPr>
                <a:t>remiss</a:t>
              </a:r>
              <a:r>
                <a:rPr lang="hu-HU" altLang="hu-HU" sz="1600">
                  <a:solidFill>
                    <a:srgbClr val="023F8E"/>
                  </a:solidFill>
                </a:rPr>
                <a:t>zió</a:t>
              </a:r>
              <a:endParaRPr lang="de-DE" altLang="hu-HU" sz="1600">
                <a:solidFill>
                  <a:srgbClr val="023F8E"/>
                </a:solidFill>
              </a:endParaRPr>
            </a:p>
          </p:txBody>
        </p:sp>
        <p:sp>
          <p:nvSpPr>
            <p:cNvPr id="28" name="Line 28"/>
            <p:cNvSpPr>
              <a:spLocks noChangeShapeType="1"/>
            </p:cNvSpPr>
            <p:nvPr/>
          </p:nvSpPr>
          <p:spPr bwMode="auto">
            <a:xfrm>
              <a:off x="2360" y="2985"/>
              <a:ext cx="675"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29" name="Line 29"/>
            <p:cNvSpPr>
              <a:spLocks noChangeShapeType="1"/>
            </p:cNvSpPr>
            <p:nvPr/>
          </p:nvSpPr>
          <p:spPr bwMode="auto">
            <a:xfrm>
              <a:off x="2763" y="2985"/>
              <a:ext cx="676"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30" name="Line 30"/>
            <p:cNvSpPr>
              <a:spLocks noChangeShapeType="1"/>
            </p:cNvSpPr>
            <p:nvPr/>
          </p:nvSpPr>
          <p:spPr bwMode="auto">
            <a:xfrm>
              <a:off x="4308" y="1352"/>
              <a:ext cx="4" cy="2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31" name="Line 31"/>
            <p:cNvSpPr>
              <a:spLocks noChangeShapeType="1"/>
            </p:cNvSpPr>
            <p:nvPr/>
          </p:nvSpPr>
          <p:spPr bwMode="auto">
            <a:xfrm>
              <a:off x="2118" y="1365"/>
              <a:ext cx="3" cy="219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32" name="AutoShape 32"/>
            <p:cNvSpPr>
              <a:spLocks noChangeArrowheads="1"/>
            </p:cNvSpPr>
            <p:nvPr/>
          </p:nvSpPr>
          <p:spPr bwMode="auto">
            <a:xfrm rot="-5400000">
              <a:off x="-282" y="2295"/>
              <a:ext cx="1896" cy="384"/>
            </a:xfrm>
            <a:prstGeom prst="leftRightArrow">
              <a:avLst>
                <a:gd name="adj1" fmla="val 50000"/>
                <a:gd name="adj2" fmla="val 9875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hu-HU" altLang="hu-HU" sz="1800">
                  <a:solidFill>
                    <a:srgbClr val="FF3300"/>
                  </a:solidFill>
                </a:rPr>
                <a:t>betegség</a:t>
              </a:r>
              <a:r>
                <a:rPr lang="de-DE" altLang="hu-HU" sz="1600">
                  <a:solidFill>
                    <a:srgbClr val="FF3300"/>
                  </a:solidFill>
                </a:rPr>
                <a:t>    </a:t>
              </a:r>
              <a:r>
                <a:rPr lang="hu-HU" altLang="hu-HU" sz="1800">
                  <a:solidFill>
                    <a:srgbClr val="FF3300"/>
                  </a:solidFill>
                </a:rPr>
                <a:t>egészség</a:t>
              </a:r>
              <a:endParaRPr lang="de-DE" altLang="hu-HU" sz="1800">
                <a:solidFill>
                  <a:srgbClr val="FF3300"/>
                </a:solidFill>
              </a:endParaRPr>
            </a:p>
          </p:txBody>
        </p:sp>
        <p:grpSp>
          <p:nvGrpSpPr>
            <p:cNvPr id="33" name="Group 33"/>
            <p:cNvGrpSpPr>
              <a:grpSpLocks/>
            </p:cNvGrpSpPr>
            <p:nvPr/>
          </p:nvGrpSpPr>
          <p:grpSpPr bwMode="auto">
            <a:xfrm>
              <a:off x="2774" y="1133"/>
              <a:ext cx="2602" cy="1847"/>
              <a:chOff x="2774" y="1421"/>
              <a:chExt cx="2602" cy="1847"/>
            </a:xfrm>
          </p:grpSpPr>
          <p:sp>
            <p:nvSpPr>
              <p:cNvPr id="34" name="Freeform 34"/>
              <p:cNvSpPr>
                <a:spLocks/>
              </p:cNvSpPr>
              <p:nvPr/>
            </p:nvSpPr>
            <p:spPr bwMode="auto">
              <a:xfrm>
                <a:off x="3634" y="1754"/>
                <a:ext cx="404" cy="905"/>
              </a:xfrm>
              <a:custGeom>
                <a:avLst/>
                <a:gdLst>
                  <a:gd name="T0" fmla="*/ 0 w 392"/>
                  <a:gd name="T1" fmla="*/ 0 h 824"/>
                  <a:gd name="T2" fmla="*/ 200 w 392"/>
                  <a:gd name="T3" fmla="*/ 859 h 824"/>
                  <a:gd name="T4" fmla="*/ 369 w 392"/>
                  <a:gd name="T5" fmla="*/ 2044 h 824"/>
                  <a:gd name="T6" fmla="*/ 612 w 392"/>
                  <a:gd name="T7" fmla="*/ 3996 h 824"/>
                  <a:gd name="T8" fmla="*/ 695 w 392"/>
                  <a:gd name="T9" fmla="*/ 4891 h 824"/>
                  <a:gd name="T10" fmla="*/ 0 60000 65536"/>
                  <a:gd name="T11" fmla="*/ 0 60000 65536"/>
                  <a:gd name="T12" fmla="*/ 0 60000 65536"/>
                  <a:gd name="T13" fmla="*/ 0 60000 65536"/>
                  <a:gd name="T14" fmla="*/ 0 60000 65536"/>
                  <a:gd name="T15" fmla="*/ 0 w 392"/>
                  <a:gd name="T16" fmla="*/ 0 h 824"/>
                  <a:gd name="T17" fmla="*/ 392 w 392"/>
                  <a:gd name="T18" fmla="*/ 824 h 824"/>
                </a:gdLst>
                <a:ahLst/>
                <a:cxnLst>
                  <a:cxn ang="T10">
                    <a:pos x="T0" y="T1"/>
                  </a:cxn>
                  <a:cxn ang="T11">
                    <a:pos x="T2" y="T3"/>
                  </a:cxn>
                  <a:cxn ang="T12">
                    <a:pos x="T4" y="T5"/>
                  </a:cxn>
                  <a:cxn ang="T13">
                    <a:pos x="T6" y="T7"/>
                  </a:cxn>
                  <a:cxn ang="T14">
                    <a:pos x="T8" y="T9"/>
                  </a:cxn>
                </a:cxnLst>
                <a:rect l="T15" t="T16" r="T17" b="T18"/>
                <a:pathLst>
                  <a:path w="392" h="824">
                    <a:moveTo>
                      <a:pt x="0" y="0"/>
                    </a:moveTo>
                    <a:cubicBezTo>
                      <a:pt x="38" y="43"/>
                      <a:pt x="77" y="87"/>
                      <a:pt x="112" y="144"/>
                    </a:cubicBezTo>
                    <a:cubicBezTo>
                      <a:pt x="147" y="201"/>
                      <a:pt x="169" y="256"/>
                      <a:pt x="208" y="344"/>
                    </a:cubicBezTo>
                    <a:cubicBezTo>
                      <a:pt x="247" y="432"/>
                      <a:pt x="313" y="592"/>
                      <a:pt x="344" y="672"/>
                    </a:cubicBezTo>
                    <a:cubicBezTo>
                      <a:pt x="375" y="752"/>
                      <a:pt x="384" y="799"/>
                      <a:pt x="392" y="824"/>
                    </a:cubicBezTo>
                  </a:path>
                </a:pathLst>
              </a:custGeom>
              <a:noFill/>
              <a:ln w="57150" cap="rnd">
                <a:solidFill>
                  <a:schemeClr val="tx1"/>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hu-HU"/>
              </a:p>
            </p:txBody>
          </p:sp>
          <p:sp>
            <p:nvSpPr>
              <p:cNvPr id="35" name="Freeform 35"/>
              <p:cNvSpPr>
                <a:spLocks/>
              </p:cNvSpPr>
              <p:nvPr/>
            </p:nvSpPr>
            <p:spPr bwMode="auto">
              <a:xfrm>
                <a:off x="4614" y="1754"/>
                <a:ext cx="404" cy="905"/>
              </a:xfrm>
              <a:custGeom>
                <a:avLst/>
                <a:gdLst>
                  <a:gd name="T0" fmla="*/ 0 w 392"/>
                  <a:gd name="T1" fmla="*/ 0 h 824"/>
                  <a:gd name="T2" fmla="*/ 200 w 392"/>
                  <a:gd name="T3" fmla="*/ 859 h 824"/>
                  <a:gd name="T4" fmla="*/ 369 w 392"/>
                  <a:gd name="T5" fmla="*/ 2044 h 824"/>
                  <a:gd name="T6" fmla="*/ 612 w 392"/>
                  <a:gd name="T7" fmla="*/ 3996 h 824"/>
                  <a:gd name="T8" fmla="*/ 695 w 392"/>
                  <a:gd name="T9" fmla="*/ 4891 h 824"/>
                  <a:gd name="T10" fmla="*/ 0 60000 65536"/>
                  <a:gd name="T11" fmla="*/ 0 60000 65536"/>
                  <a:gd name="T12" fmla="*/ 0 60000 65536"/>
                  <a:gd name="T13" fmla="*/ 0 60000 65536"/>
                  <a:gd name="T14" fmla="*/ 0 60000 65536"/>
                  <a:gd name="T15" fmla="*/ 0 w 392"/>
                  <a:gd name="T16" fmla="*/ 0 h 824"/>
                  <a:gd name="T17" fmla="*/ 392 w 392"/>
                  <a:gd name="T18" fmla="*/ 824 h 824"/>
                </a:gdLst>
                <a:ahLst/>
                <a:cxnLst>
                  <a:cxn ang="T10">
                    <a:pos x="T0" y="T1"/>
                  </a:cxn>
                  <a:cxn ang="T11">
                    <a:pos x="T2" y="T3"/>
                  </a:cxn>
                  <a:cxn ang="T12">
                    <a:pos x="T4" y="T5"/>
                  </a:cxn>
                  <a:cxn ang="T13">
                    <a:pos x="T6" y="T7"/>
                  </a:cxn>
                  <a:cxn ang="T14">
                    <a:pos x="T8" y="T9"/>
                  </a:cxn>
                </a:cxnLst>
                <a:rect l="T15" t="T16" r="T17" b="T18"/>
                <a:pathLst>
                  <a:path w="392" h="824">
                    <a:moveTo>
                      <a:pt x="0" y="0"/>
                    </a:moveTo>
                    <a:cubicBezTo>
                      <a:pt x="38" y="43"/>
                      <a:pt x="77" y="87"/>
                      <a:pt x="112" y="144"/>
                    </a:cubicBezTo>
                    <a:cubicBezTo>
                      <a:pt x="147" y="201"/>
                      <a:pt x="169" y="256"/>
                      <a:pt x="208" y="344"/>
                    </a:cubicBezTo>
                    <a:cubicBezTo>
                      <a:pt x="247" y="432"/>
                      <a:pt x="313" y="592"/>
                      <a:pt x="344" y="672"/>
                    </a:cubicBezTo>
                    <a:cubicBezTo>
                      <a:pt x="375" y="752"/>
                      <a:pt x="384" y="799"/>
                      <a:pt x="392" y="824"/>
                    </a:cubicBezTo>
                  </a:path>
                </a:pathLst>
              </a:custGeom>
              <a:noFill/>
              <a:ln w="57150" cap="rnd">
                <a:solidFill>
                  <a:schemeClr val="tx1"/>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hu-HU"/>
              </a:p>
            </p:txBody>
          </p:sp>
          <p:sp>
            <p:nvSpPr>
              <p:cNvPr id="36" name="Text Box 36"/>
              <p:cNvSpPr txBox="1">
                <a:spLocks noChangeArrowheads="1"/>
              </p:cNvSpPr>
              <p:nvPr/>
            </p:nvSpPr>
            <p:spPr bwMode="auto">
              <a:xfrm>
                <a:off x="3395" y="1421"/>
                <a:ext cx="62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hu-HU" sz="1400" b="0" i="1">
                    <a:solidFill>
                      <a:srgbClr val="023F8E"/>
                    </a:solidFill>
                  </a:rPr>
                  <a:t>relaps</a:t>
                </a:r>
                <a:r>
                  <a:rPr lang="hu-HU" altLang="hu-HU" sz="1400" b="0" i="1">
                    <a:solidFill>
                      <a:srgbClr val="023F8E"/>
                    </a:solidFill>
                  </a:rPr>
                  <a:t>zus</a:t>
                </a:r>
                <a:endParaRPr lang="de-DE" altLang="hu-HU" sz="1400" b="0" i="1">
                  <a:solidFill>
                    <a:srgbClr val="023F8E"/>
                  </a:solidFill>
                </a:endParaRPr>
              </a:p>
            </p:txBody>
          </p:sp>
          <p:sp>
            <p:nvSpPr>
              <p:cNvPr id="37" name="Freeform 37"/>
              <p:cNvSpPr>
                <a:spLocks/>
              </p:cNvSpPr>
              <p:nvPr/>
            </p:nvSpPr>
            <p:spPr bwMode="auto">
              <a:xfrm rot="3200175">
                <a:off x="2619" y="2823"/>
                <a:ext cx="600" cy="289"/>
              </a:xfrm>
              <a:custGeom>
                <a:avLst/>
                <a:gdLst>
                  <a:gd name="T0" fmla="*/ 0 w 624"/>
                  <a:gd name="T1" fmla="*/ 2147483647 h 96"/>
                  <a:gd name="T2" fmla="*/ 109 w 624"/>
                  <a:gd name="T3" fmla="*/ 2147483647 h 96"/>
                  <a:gd name="T4" fmla="*/ 216 w 624"/>
                  <a:gd name="T5" fmla="*/ 2147483647 h 96"/>
                  <a:gd name="T6" fmla="*/ 296 w 624"/>
                  <a:gd name="T7" fmla="*/ 0 h 96"/>
                  <a:gd name="T8" fmla="*/ 0 60000 65536"/>
                  <a:gd name="T9" fmla="*/ 0 60000 65536"/>
                  <a:gd name="T10" fmla="*/ 0 60000 65536"/>
                  <a:gd name="T11" fmla="*/ 0 60000 65536"/>
                  <a:gd name="T12" fmla="*/ 0 w 624"/>
                  <a:gd name="T13" fmla="*/ 0 h 96"/>
                  <a:gd name="T14" fmla="*/ 624 w 624"/>
                  <a:gd name="T15" fmla="*/ 96 h 96"/>
                </a:gdLst>
                <a:ahLst/>
                <a:cxnLst>
                  <a:cxn ang="T8">
                    <a:pos x="T0" y="T1"/>
                  </a:cxn>
                  <a:cxn ang="T9">
                    <a:pos x="T2" y="T3"/>
                  </a:cxn>
                  <a:cxn ang="T10">
                    <a:pos x="T4" y="T5"/>
                  </a:cxn>
                  <a:cxn ang="T11">
                    <a:pos x="T6" y="T7"/>
                  </a:cxn>
                </a:cxnLst>
                <a:rect l="T12" t="T13" r="T14" b="T15"/>
                <a:pathLst>
                  <a:path w="624" h="96">
                    <a:moveTo>
                      <a:pt x="0" y="96"/>
                    </a:moveTo>
                    <a:cubicBezTo>
                      <a:pt x="78" y="95"/>
                      <a:pt x="156" y="95"/>
                      <a:pt x="232" y="88"/>
                    </a:cubicBezTo>
                    <a:cubicBezTo>
                      <a:pt x="308" y="81"/>
                      <a:pt x="391" y="71"/>
                      <a:pt x="456" y="56"/>
                    </a:cubicBezTo>
                    <a:cubicBezTo>
                      <a:pt x="521" y="41"/>
                      <a:pt x="572" y="20"/>
                      <a:pt x="624" y="0"/>
                    </a:cubicBezTo>
                  </a:path>
                </a:pathLst>
              </a:custGeom>
              <a:noFill/>
              <a:ln w="57150" cap="rnd">
                <a:solidFill>
                  <a:schemeClr val="tx1"/>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hu-HU"/>
              </a:p>
            </p:txBody>
          </p:sp>
          <p:sp>
            <p:nvSpPr>
              <p:cNvPr id="38" name="Oval 38"/>
              <p:cNvSpPr>
                <a:spLocks noChangeArrowheads="1"/>
              </p:cNvSpPr>
              <p:nvPr/>
            </p:nvSpPr>
            <p:spPr bwMode="auto">
              <a:xfrm>
                <a:off x="2950" y="2738"/>
                <a:ext cx="198" cy="210"/>
              </a:xfrm>
              <a:prstGeom prst="ellipse">
                <a:avLst/>
              </a:prstGeom>
              <a:solidFill>
                <a:srgbClr val="FF3300"/>
              </a:solidFill>
              <a:ln w="9525">
                <a:solidFill>
                  <a:schemeClr val="tx1"/>
                </a:solidFill>
                <a:round/>
                <a:headEnd/>
                <a:tailEnd/>
              </a:ln>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de-DE" altLang="hu-HU" sz="1800" b="0">
                    <a:solidFill>
                      <a:schemeClr val="tx1"/>
                    </a:solidFill>
                  </a:rPr>
                  <a:t>1</a:t>
                </a:r>
              </a:p>
            </p:txBody>
          </p:sp>
          <p:sp>
            <p:nvSpPr>
              <p:cNvPr id="39" name="Oval 39"/>
              <p:cNvSpPr>
                <a:spLocks noChangeArrowheads="1"/>
              </p:cNvSpPr>
              <p:nvPr/>
            </p:nvSpPr>
            <p:spPr bwMode="auto">
              <a:xfrm>
                <a:off x="4985" y="2150"/>
                <a:ext cx="197" cy="210"/>
              </a:xfrm>
              <a:prstGeom prst="ellipse">
                <a:avLst/>
              </a:prstGeom>
              <a:solidFill>
                <a:srgbClr val="FF3300"/>
              </a:solidFill>
              <a:ln w="9525">
                <a:solidFill>
                  <a:schemeClr val="tx1"/>
                </a:solidFill>
                <a:round/>
                <a:headEnd/>
                <a:tailEnd/>
              </a:ln>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de-DE" altLang="hu-HU" sz="1800" b="0">
                    <a:solidFill>
                      <a:schemeClr val="tx1"/>
                    </a:solidFill>
                  </a:rPr>
                  <a:t>3</a:t>
                </a:r>
              </a:p>
            </p:txBody>
          </p:sp>
          <p:sp>
            <p:nvSpPr>
              <p:cNvPr id="40" name="Oval 40"/>
              <p:cNvSpPr>
                <a:spLocks noChangeArrowheads="1"/>
              </p:cNvSpPr>
              <p:nvPr/>
            </p:nvSpPr>
            <p:spPr bwMode="auto">
              <a:xfrm>
                <a:off x="4038" y="2158"/>
                <a:ext cx="197" cy="211"/>
              </a:xfrm>
              <a:prstGeom prst="ellipse">
                <a:avLst/>
              </a:prstGeom>
              <a:solidFill>
                <a:srgbClr val="FF3300"/>
              </a:solidFill>
              <a:ln w="9525">
                <a:solidFill>
                  <a:schemeClr val="tx1"/>
                </a:solidFill>
                <a:round/>
                <a:headEnd/>
                <a:tailEnd/>
              </a:ln>
            </p:spPr>
            <p:txBody>
              <a:bodyPr wrap="none" anchor="ct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de-DE" altLang="hu-HU" sz="1800" b="0">
                    <a:solidFill>
                      <a:schemeClr val="tx1"/>
                    </a:solidFill>
                  </a:rPr>
                  <a:t>2</a:t>
                </a:r>
              </a:p>
            </p:txBody>
          </p:sp>
          <p:sp>
            <p:nvSpPr>
              <p:cNvPr id="41" name="Text Box 41"/>
              <p:cNvSpPr txBox="1">
                <a:spLocks noChangeArrowheads="1"/>
              </p:cNvSpPr>
              <p:nvPr/>
            </p:nvSpPr>
            <p:spPr bwMode="auto">
              <a:xfrm>
                <a:off x="4320" y="1424"/>
                <a:ext cx="1056"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hu-HU" altLang="hu-HU" sz="1400" b="0" i="1">
                    <a:solidFill>
                      <a:srgbClr val="023F8E"/>
                    </a:solidFill>
                  </a:rPr>
                  <a:t>visszatérő betegség</a:t>
                </a:r>
                <a:endParaRPr lang="de-DE" altLang="hu-HU" sz="1400" b="0" i="1">
                  <a:solidFill>
                    <a:srgbClr val="023F8E"/>
                  </a:solidFill>
                </a:endParaRPr>
              </a:p>
            </p:txBody>
          </p:sp>
        </p:grpSp>
      </p:grpSp>
      <p:sp>
        <p:nvSpPr>
          <p:cNvPr id="46" name="Text Box 42"/>
          <p:cNvSpPr txBox="1">
            <a:spLocks noChangeArrowheads="1"/>
          </p:cNvSpPr>
          <p:nvPr/>
        </p:nvSpPr>
        <p:spPr bwMode="auto">
          <a:xfrm>
            <a:off x="828907" y="6145793"/>
            <a:ext cx="748823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65000"/>
              </a:spcBef>
              <a:buFont typeface="Wingdings" pitchFamily="2" charset="2"/>
              <a:buNone/>
            </a:pPr>
            <a:r>
              <a:rPr lang="hu-HU" altLang="hu-HU" sz="2000" b="0"/>
              <a:t>Fontos a betegek felvilágosítása a gyógyszerelésről és az egyes terápiás szakaszokról! Ez a sikeres terápia alapfeltétele!</a:t>
            </a:r>
          </a:p>
        </p:txBody>
      </p:sp>
      <p:sp>
        <p:nvSpPr>
          <p:cNvPr id="47" name="Textfeld 1"/>
          <p:cNvSpPr txBox="1">
            <a:spLocks noChangeArrowheads="1"/>
          </p:cNvSpPr>
          <p:nvPr/>
        </p:nvSpPr>
        <p:spPr bwMode="auto">
          <a:xfrm>
            <a:off x="250825" y="188913"/>
            <a:ext cx="614652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200" b="1">
                <a:solidFill>
                  <a:srgbClr val="344F7C"/>
                </a:solidFill>
                <a:latin typeface="Arial" charset="0"/>
              </a:defRPr>
            </a:lvl1pPr>
            <a:lvl2pPr marL="742950" indent="-285750" eaLnBrk="0" hangingPunct="0">
              <a:spcBef>
                <a:spcPct val="20000"/>
              </a:spcBef>
              <a:buChar char="–"/>
              <a:defRPr sz="2000">
                <a:solidFill>
                  <a:srgbClr val="344F7C"/>
                </a:solidFill>
                <a:latin typeface="Arial" charset="0"/>
              </a:defRPr>
            </a:lvl2pPr>
            <a:lvl3pPr marL="1143000" indent="-228600" eaLnBrk="0" hangingPunct="0">
              <a:spcBef>
                <a:spcPct val="20000"/>
              </a:spcBef>
              <a:buChar char="•"/>
              <a:defRPr sz="2400">
                <a:solidFill>
                  <a:srgbClr val="344F7C"/>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hu-HU" altLang="hu-HU" sz="2400" dirty="0">
                <a:solidFill>
                  <a:schemeClr val="tx1"/>
                </a:solidFill>
                <a:latin typeface="Arial" panose="020B0604020202020204" pitchFamily="34" charset="0"/>
                <a:cs typeface="Arial" panose="020B0604020202020204" pitchFamily="34" charset="0"/>
              </a:rPr>
              <a:t>A depresszió kezelése</a:t>
            </a:r>
            <a:r>
              <a:rPr lang="de-DE" altLang="hu-HU" sz="2400" dirty="0">
                <a:solidFill>
                  <a:schemeClr val="tx1"/>
                </a:solidFill>
                <a:latin typeface="Arial" panose="020B0604020202020204" pitchFamily="34" charset="0"/>
                <a:cs typeface="Arial" panose="020B0604020202020204" pitchFamily="34" charset="0"/>
              </a:rPr>
              <a:t>:</a:t>
            </a:r>
            <a:r>
              <a:rPr lang="hu-HU" altLang="hu-HU" sz="2400" dirty="0">
                <a:solidFill>
                  <a:schemeClr val="tx1"/>
                </a:solidFill>
                <a:latin typeface="Arial" panose="020B0604020202020204" pitchFamily="34" charset="0"/>
                <a:cs typeface="Arial" panose="020B0604020202020204" pitchFamily="34" charset="0"/>
              </a:rPr>
              <a:t> </a:t>
            </a:r>
          </a:p>
          <a:p>
            <a:pPr eaLnBrk="1" hangingPunct="1">
              <a:spcBef>
                <a:spcPct val="0"/>
              </a:spcBef>
              <a:buFontTx/>
              <a:buNone/>
            </a:pPr>
            <a:r>
              <a:rPr lang="hu-HU" altLang="hu-HU" sz="2400" dirty="0">
                <a:solidFill>
                  <a:schemeClr val="tx1"/>
                </a:solidFill>
                <a:latin typeface="Arial" panose="020B0604020202020204" pitchFamily="34" charset="0"/>
                <a:cs typeface="Arial" panose="020B0604020202020204" pitchFamily="34" charset="0"/>
              </a:rPr>
              <a:t>A terápia megszakításának kritikus időpontjai</a:t>
            </a:r>
            <a:endParaRPr lang="en-US" altLang="hu-HU"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3683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ox(out)">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365250" y="3643313"/>
            <a:ext cx="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sz="2400">
              <a:latin typeface="Times New Roman" pitchFamily="18" charset="0"/>
            </a:endParaRPr>
          </a:p>
        </p:txBody>
      </p:sp>
      <p:sp>
        <p:nvSpPr>
          <p:cNvPr id="5" name="Rectangle 3"/>
          <p:cNvSpPr>
            <a:spLocks noChangeArrowheads="1"/>
          </p:cNvSpPr>
          <p:nvPr/>
        </p:nvSpPr>
        <p:spPr bwMode="auto">
          <a:xfrm>
            <a:off x="3851275" y="3141663"/>
            <a:ext cx="49530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hu-HU" altLang="hu-HU" sz="2200" dirty="0">
                <a:solidFill>
                  <a:srgbClr val="000000"/>
                </a:solidFill>
                <a:latin typeface="Arial" panose="020B0604020202020204" pitchFamily="34" charset="0"/>
                <a:cs typeface="Arial" panose="020B0604020202020204" pitchFamily="34" charset="0"/>
              </a:rPr>
              <a:t>hiszi azt, hogy az </a:t>
            </a:r>
            <a:r>
              <a:rPr lang="hu-HU" altLang="hu-HU" sz="2200" dirty="0" err="1">
                <a:solidFill>
                  <a:srgbClr val="000000"/>
                </a:solidFill>
                <a:latin typeface="Arial" panose="020B0604020202020204" pitchFamily="34" charset="0"/>
                <a:cs typeface="Arial" panose="020B0604020202020204" pitchFamily="34" charset="0"/>
              </a:rPr>
              <a:t>antidepresszívum</a:t>
            </a:r>
            <a:r>
              <a:rPr lang="hu-HU" altLang="hu-HU" sz="2200" dirty="0">
                <a:solidFill>
                  <a:srgbClr val="000000"/>
                </a:solidFill>
                <a:latin typeface="Arial" panose="020B0604020202020204" pitchFamily="34" charset="0"/>
                <a:cs typeface="Arial" panose="020B0604020202020204" pitchFamily="34" charset="0"/>
              </a:rPr>
              <a:t> az embernél függőséget okoz</a:t>
            </a:r>
            <a:endParaRPr lang="de-DE" altLang="hu-HU" sz="2200" dirty="0">
              <a:solidFill>
                <a:srgbClr val="000000"/>
              </a:solidFill>
              <a:latin typeface="Arial" panose="020B0604020202020204" pitchFamily="34" charset="0"/>
              <a:cs typeface="Arial" panose="020B0604020202020204" pitchFamily="34" charset="0"/>
            </a:endParaRPr>
          </a:p>
        </p:txBody>
      </p:sp>
      <p:sp>
        <p:nvSpPr>
          <p:cNvPr id="6" name="Rectangle 4"/>
          <p:cNvSpPr>
            <a:spLocks noChangeArrowheads="1"/>
          </p:cNvSpPr>
          <p:nvPr/>
        </p:nvSpPr>
        <p:spPr bwMode="auto">
          <a:xfrm>
            <a:off x="685800" y="3225800"/>
            <a:ext cx="3017838" cy="522288"/>
          </a:xfrm>
          <a:prstGeom prst="rect">
            <a:avLst/>
          </a:prstGeom>
          <a:solidFill>
            <a:schemeClr val="accent2"/>
          </a:solidFill>
          <a:ln w="17463">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7" name="Rectangle 5"/>
          <p:cNvSpPr>
            <a:spLocks noChangeArrowheads="1"/>
          </p:cNvSpPr>
          <p:nvPr/>
        </p:nvSpPr>
        <p:spPr bwMode="auto">
          <a:xfrm>
            <a:off x="1830388" y="3330575"/>
            <a:ext cx="5588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hu-HU" sz="2200">
                <a:solidFill>
                  <a:schemeClr val="bg1"/>
                </a:solidFill>
              </a:rPr>
              <a:t>80%</a:t>
            </a:r>
            <a:endParaRPr lang="de-DE" altLang="hu-HU" sz="2400">
              <a:solidFill>
                <a:schemeClr val="bg1"/>
              </a:solidFill>
              <a:latin typeface="Times New Roman" pitchFamily="18" charset="0"/>
            </a:endParaRPr>
          </a:p>
        </p:txBody>
      </p:sp>
      <p:sp>
        <p:nvSpPr>
          <p:cNvPr id="8" name="Text Box 6"/>
          <p:cNvSpPr txBox="1">
            <a:spLocks noChangeArrowheads="1"/>
          </p:cNvSpPr>
          <p:nvPr/>
        </p:nvSpPr>
        <p:spPr bwMode="auto">
          <a:xfrm>
            <a:off x="250825" y="188913"/>
            <a:ext cx="8200001" cy="830997"/>
          </a:xfrm>
          <a:prstGeom prst="rect">
            <a:avLst/>
          </a:prstGeom>
          <a:noFill/>
          <a:ln w="9525">
            <a:noFill/>
            <a:miter lim="800000"/>
            <a:headEnd/>
            <a:tailEnd/>
          </a:ln>
          <a:effectLst/>
        </p:spPr>
        <p:txBody>
          <a:bodyPr wrap="square">
            <a:spAutoFit/>
          </a:bodyPr>
          <a:lstStyle/>
          <a:p>
            <a:pPr eaLnBrk="0" hangingPunct="0">
              <a:spcBef>
                <a:spcPct val="50000"/>
              </a:spcBef>
              <a:defRPr/>
            </a:pPr>
            <a:r>
              <a:rPr lang="hu-HU" sz="2400" b="1" dirty="0">
                <a:latin typeface="Arial" panose="020B0604020202020204" pitchFamily="34" charset="0"/>
                <a:cs typeface="Arial" panose="020B0604020202020204" pitchFamily="34" charset="0"/>
              </a:rPr>
              <a:t>Az </a:t>
            </a:r>
            <a:r>
              <a:rPr lang="hu-HU" sz="2400" b="1" dirty="0" err="1">
                <a:latin typeface="Arial" panose="020B0604020202020204" pitchFamily="34" charset="0"/>
                <a:cs typeface="Arial" panose="020B0604020202020204" pitchFamily="34" charset="0"/>
              </a:rPr>
              <a:t>antidepresszívumokkal</a:t>
            </a:r>
            <a:r>
              <a:rPr lang="hu-HU" sz="2400" b="1" dirty="0">
                <a:latin typeface="Arial" panose="020B0604020202020204" pitchFamily="34" charset="0"/>
                <a:cs typeface="Arial" panose="020B0604020202020204" pitchFamily="34" charset="0"/>
              </a:rPr>
              <a:t> kapcsolatos előítéletek és félelmek</a:t>
            </a:r>
            <a:endParaRPr lang="de-DE" sz="2400" b="1" dirty="0">
              <a:latin typeface="Arial" panose="020B0604020202020204" pitchFamily="34" charset="0"/>
              <a:cs typeface="Arial" panose="020B0604020202020204" pitchFamily="34" charset="0"/>
            </a:endParaRPr>
          </a:p>
        </p:txBody>
      </p:sp>
      <p:sp>
        <p:nvSpPr>
          <p:cNvPr id="9" name="Rectangle 7"/>
          <p:cNvSpPr>
            <a:spLocks noChangeArrowheads="1"/>
          </p:cNvSpPr>
          <p:nvPr/>
        </p:nvSpPr>
        <p:spPr bwMode="auto">
          <a:xfrm>
            <a:off x="684213" y="1736725"/>
            <a:ext cx="4346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e-DE" altLang="hu-HU" sz="2000" b="1" dirty="0">
                <a:solidFill>
                  <a:schemeClr val="accent2"/>
                </a:solidFill>
              </a:rPr>
              <a:t>1426</a:t>
            </a:r>
            <a:r>
              <a:rPr lang="hu-HU" altLang="hu-HU" sz="2000" b="1" dirty="0">
                <a:solidFill>
                  <a:schemeClr val="accent2"/>
                </a:solidFill>
              </a:rPr>
              <a:t> beteg megkérdezése alapján:</a:t>
            </a:r>
            <a:endParaRPr lang="de-DE" altLang="hu-HU" sz="2000" b="1" dirty="0">
              <a:solidFill>
                <a:schemeClr val="accent2"/>
              </a:solidFill>
            </a:endParaRPr>
          </a:p>
        </p:txBody>
      </p:sp>
      <p:sp>
        <p:nvSpPr>
          <p:cNvPr id="10" name="Rectangle 8"/>
          <p:cNvSpPr>
            <a:spLocks noChangeArrowheads="1"/>
          </p:cNvSpPr>
          <p:nvPr/>
        </p:nvSpPr>
        <p:spPr bwMode="auto">
          <a:xfrm>
            <a:off x="762000" y="2232025"/>
            <a:ext cx="1916113" cy="504825"/>
          </a:xfrm>
          <a:prstGeom prst="rect">
            <a:avLst/>
          </a:prstGeom>
          <a:solidFill>
            <a:schemeClr val="accent2"/>
          </a:solidFill>
          <a:ln w="17463">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11" name="Rectangle 9"/>
          <p:cNvSpPr>
            <a:spLocks noChangeArrowheads="1"/>
          </p:cNvSpPr>
          <p:nvPr/>
        </p:nvSpPr>
        <p:spPr bwMode="auto">
          <a:xfrm>
            <a:off x="1295400" y="2319338"/>
            <a:ext cx="636588"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hu-HU" sz="2200">
                <a:solidFill>
                  <a:schemeClr val="bg1"/>
                </a:solidFill>
              </a:rPr>
              <a:t> 69%</a:t>
            </a:r>
            <a:endParaRPr lang="de-DE" altLang="hu-HU" sz="2400">
              <a:solidFill>
                <a:schemeClr val="bg1"/>
              </a:solidFill>
              <a:latin typeface="Times New Roman" pitchFamily="18" charset="0"/>
            </a:endParaRPr>
          </a:p>
        </p:txBody>
      </p:sp>
      <p:sp>
        <p:nvSpPr>
          <p:cNvPr id="12" name="Rectangle 10"/>
          <p:cNvSpPr>
            <a:spLocks noChangeArrowheads="1"/>
          </p:cNvSpPr>
          <p:nvPr/>
        </p:nvSpPr>
        <p:spPr bwMode="auto">
          <a:xfrm>
            <a:off x="2819400" y="2133600"/>
            <a:ext cx="609441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hu-HU" altLang="hu-HU" sz="2200" dirty="0">
                <a:solidFill>
                  <a:srgbClr val="000000"/>
                </a:solidFill>
                <a:latin typeface="Arial" panose="020B0604020202020204" pitchFamily="34" charset="0"/>
                <a:cs typeface="Arial" panose="020B0604020202020204" pitchFamily="34" charset="0"/>
              </a:rPr>
              <a:t>hiszi azt, hogy az </a:t>
            </a:r>
            <a:r>
              <a:rPr lang="hu-HU" altLang="hu-HU" sz="2200" dirty="0" err="1">
                <a:solidFill>
                  <a:srgbClr val="000000"/>
                </a:solidFill>
                <a:latin typeface="Arial" panose="020B0604020202020204" pitchFamily="34" charset="0"/>
                <a:cs typeface="Arial" panose="020B0604020202020204" pitchFamily="34" charset="0"/>
              </a:rPr>
              <a:t>antidepresszívumok</a:t>
            </a:r>
            <a:r>
              <a:rPr lang="hu-HU" altLang="hu-HU" sz="2200" dirty="0">
                <a:solidFill>
                  <a:srgbClr val="000000"/>
                </a:solidFill>
                <a:latin typeface="Arial" panose="020B0604020202020204" pitchFamily="34" charset="0"/>
                <a:cs typeface="Arial" panose="020B0604020202020204" pitchFamily="34" charset="0"/>
              </a:rPr>
              <a:t> megváltoztatják a személyiséget</a:t>
            </a:r>
            <a:endParaRPr lang="de-DE" altLang="hu-HU" sz="2200" dirty="0">
              <a:solidFill>
                <a:srgbClr val="000000"/>
              </a:solidFill>
              <a:latin typeface="Arial" panose="020B0604020202020204" pitchFamily="34" charset="0"/>
              <a:cs typeface="Arial" panose="020B0604020202020204" pitchFamily="34" charset="0"/>
            </a:endParaRPr>
          </a:p>
        </p:txBody>
      </p:sp>
      <p:sp>
        <p:nvSpPr>
          <p:cNvPr id="13" name="Text Box 11"/>
          <p:cNvSpPr txBox="1">
            <a:spLocks noChangeArrowheads="1"/>
          </p:cNvSpPr>
          <p:nvPr/>
        </p:nvSpPr>
        <p:spPr bwMode="auto">
          <a:xfrm>
            <a:off x="684213" y="4005263"/>
            <a:ext cx="8229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hu-HU" altLang="hu-HU" sz="2000" dirty="0">
                <a:latin typeface="Arial" panose="020B0604020202020204" pitchFamily="34" charset="0"/>
                <a:cs typeface="Arial" panose="020B0604020202020204" pitchFamily="34" charset="0"/>
              </a:rPr>
              <a:t>Ezen kívül: bár az </a:t>
            </a:r>
            <a:r>
              <a:rPr lang="hu-HU" altLang="hu-HU" sz="2000" dirty="0" err="1">
                <a:latin typeface="Arial" panose="020B0604020202020204" pitchFamily="34" charset="0"/>
                <a:cs typeface="Arial" panose="020B0604020202020204" pitchFamily="34" charset="0"/>
              </a:rPr>
              <a:t>antidepresszív</a:t>
            </a:r>
            <a:r>
              <a:rPr lang="hu-HU" altLang="hu-HU" sz="2000" dirty="0">
                <a:latin typeface="Arial" panose="020B0604020202020204" pitchFamily="34" charset="0"/>
                <a:cs typeface="Arial" panose="020B0604020202020204" pitchFamily="34" charset="0"/>
              </a:rPr>
              <a:t> kezelést a betegek jól tűrik</a:t>
            </a:r>
            <a:r>
              <a:rPr lang="de-DE" altLang="hu-HU" sz="2000" dirty="0">
                <a:latin typeface="Arial" panose="020B0604020202020204" pitchFamily="34" charset="0"/>
                <a:cs typeface="Arial" panose="020B0604020202020204" pitchFamily="34" charset="0"/>
              </a:rPr>
              <a:t>,</a:t>
            </a:r>
            <a:r>
              <a:rPr lang="hu-HU" altLang="hu-HU" sz="2000" dirty="0">
                <a:latin typeface="Arial" panose="020B0604020202020204" pitchFamily="34" charset="0"/>
                <a:cs typeface="Arial" panose="020B0604020202020204" pitchFamily="34" charset="0"/>
              </a:rPr>
              <a:t> a megkérdezettek</a:t>
            </a:r>
            <a:r>
              <a:rPr lang="de-DE" altLang="hu-HU" sz="2000" dirty="0">
                <a:latin typeface="Arial" panose="020B0604020202020204" pitchFamily="34" charset="0"/>
                <a:cs typeface="Arial" panose="020B0604020202020204" pitchFamily="34" charset="0"/>
              </a:rPr>
              <a:t> 71%</a:t>
            </a:r>
            <a:r>
              <a:rPr lang="hu-HU" altLang="hu-HU" sz="2000" dirty="0">
                <a:latin typeface="Arial" panose="020B0604020202020204" pitchFamily="34" charset="0"/>
                <a:cs typeface="Arial" panose="020B0604020202020204" pitchFamily="34" charset="0"/>
              </a:rPr>
              <a:t>-a gondolja, hogy erős mellékhatásaik vannak</a:t>
            </a:r>
            <a:r>
              <a:rPr lang="de-DE" altLang="hu-HU" sz="2000" dirty="0">
                <a:latin typeface="Arial" panose="020B0604020202020204" pitchFamily="34" charset="0"/>
                <a:cs typeface="Arial" panose="020B0604020202020204" pitchFamily="34" charset="0"/>
              </a:rPr>
              <a:t>!!</a:t>
            </a:r>
          </a:p>
        </p:txBody>
      </p:sp>
      <p:sp>
        <p:nvSpPr>
          <p:cNvPr id="14" name="Text Box 12"/>
          <p:cNvSpPr txBox="1">
            <a:spLocks noChangeArrowheads="1"/>
          </p:cNvSpPr>
          <p:nvPr/>
        </p:nvSpPr>
        <p:spPr bwMode="auto">
          <a:xfrm>
            <a:off x="684213" y="4797425"/>
            <a:ext cx="8153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hu-HU" altLang="hu-HU" sz="2400" dirty="0">
                <a:solidFill>
                  <a:srgbClr val="FF0000"/>
                </a:solidFill>
                <a:latin typeface="Arial" panose="020B0604020202020204" pitchFamily="34" charset="0"/>
                <a:cs typeface="Arial" panose="020B0604020202020204" pitchFamily="34" charset="0"/>
              </a:rPr>
              <a:t>Sokan összetévesztik az </a:t>
            </a:r>
            <a:r>
              <a:rPr lang="hu-HU" altLang="hu-HU" sz="2400" dirty="0" err="1">
                <a:solidFill>
                  <a:srgbClr val="FF0000"/>
                </a:solidFill>
                <a:latin typeface="Arial" panose="020B0604020202020204" pitchFamily="34" charset="0"/>
                <a:cs typeface="Arial" panose="020B0604020202020204" pitchFamily="34" charset="0"/>
              </a:rPr>
              <a:t>antidepresszívumokat</a:t>
            </a:r>
            <a:r>
              <a:rPr lang="hu-HU" altLang="hu-HU" sz="2400" dirty="0">
                <a:solidFill>
                  <a:srgbClr val="FF0000"/>
                </a:solidFill>
                <a:latin typeface="Arial" panose="020B0604020202020204" pitchFamily="34" charset="0"/>
                <a:cs typeface="Arial" panose="020B0604020202020204" pitchFamily="34" charset="0"/>
              </a:rPr>
              <a:t>, nyugtatókat és </a:t>
            </a:r>
            <a:r>
              <a:rPr lang="hu-HU" altLang="hu-HU" sz="2400" dirty="0" err="1">
                <a:solidFill>
                  <a:srgbClr val="FF0000"/>
                </a:solidFill>
                <a:latin typeface="Arial" panose="020B0604020202020204" pitchFamily="34" charset="0"/>
                <a:cs typeface="Arial" panose="020B0604020202020204" pitchFamily="34" charset="0"/>
              </a:rPr>
              <a:t>antipszichotikumokat</a:t>
            </a:r>
            <a:r>
              <a:rPr lang="hu-HU" altLang="hu-HU" sz="2400" dirty="0">
                <a:solidFill>
                  <a:srgbClr val="FF0000"/>
                </a:solidFill>
                <a:latin typeface="Arial" panose="020B0604020202020204" pitchFamily="34" charset="0"/>
                <a:cs typeface="Arial" panose="020B0604020202020204" pitchFamily="34" charset="0"/>
              </a:rPr>
              <a:t>!</a:t>
            </a:r>
            <a:r>
              <a:rPr lang="de-DE" altLang="hu-HU" sz="2400" dirty="0">
                <a:solidFill>
                  <a:srgbClr val="FF000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481537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ou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ox(out)">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utoUpdateAnimBg="0"/>
      <p:bldP spid="14"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229600" cy="1143000"/>
          </a:xfrm>
        </p:spPr>
        <p:txBody>
          <a:bodyPr>
            <a:normAutofit/>
          </a:bodyPr>
          <a:lstStyle/>
          <a:p>
            <a:pPr algn="l"/>
            <a:r>
              <a:rPr lang="hu-HU" sz="2400" b="1" dirty="0">
                <a:latin typeface="Arial" panose="020B0604020202020204" pitchFamily="34" charset="0"/>
                <a:cs typeface="Arial" panose="020B0604020202020204" pitchFamily="34" charset="0"/>
              </a:rPr>
              <a:t>Gyógyulás után meddig?</a:t>
            </a:r>
          </a:p>
        </p:txBody>
      </p:sp>
      <p:graphicFrame>
        <p:nvGraphicFramePr>
          <p:cNvPr id="4" name="Table 3"/>
          <p:cNvGraphicFramePr>
            <a:graphicFrameLocks noGrp="1"/>
          </p:cNvGraphicFramePr>
          <p:nvPr>
            <p:extLst>
              <p:ext uri="{D42A27DB-BD31-4B8C-83A1-F6EECF244321}">
                <p14:modId xmlns:p14="http://schemas.microsoft.com/office/powerpoint/2010/main" val="2826430115"/>
              </p:ext>
            </p:extLst>
          </p:nvPr>
        </p:nvGraphicFramePr>
        <p:xfrm>
          <a:off x="179512" y="1196752"/>
          <a:ext cx="8746710" cy="5400819"/>
        </p:xfrm>
        <a:graphic>
          <a:graphicData uri="http://schemas.openxmlformats.org/drawingml/2006/table">
            <a:tbl>
              <a:tblPr firstRow="1" bandRow="1">
                <a:tableStyleId>{93296810-A885-4BE3-A3E7-6D5BEEA58F35}</a:tableStyleId>
              </a:tblPr>
              <a:tblGrid>
                <a:gridCol w="4373355">
                  <a:extLst>
                    <a:ext uri="{9D8B030D-6E8A-4147-A177-3AD203B41FA5}">
                      <a16:colId xmlns:a16="http://schemas.microsoft.com/office/drawing/2014/main" xmlns="" val="20000"/>
                    </a:ext>
                  </a:extLst>
                </a:gridCol>
                <a:gridCol w="4373355">
                  <a:extLst>
                    <a:ext uri="{9D8B030D-6E8A-4147-A177-3AD203B41FA5}">
                      <a16:colId xmlns:a16="http://schemas.microsoft.com/office/drawing/2014/main" xmlns="" val="20001"/>
                    </a:ext>
                  </a:extLst>
                </a:gridCol>
              </a:tblGrid>
              <a:tr h="600091">
                <a:tc>
                  <a:txBody>
                    <a:bodyPr/>
                    <a:lstStyle/>
                    <a:p>
                      <a:pPr algn="r"/>
                      <a:r>
                        <a:rPr lang="hu-HU" sz="2400" b="1" dirty="0">
                          <a:latin typeface="Arial" panose="020B0604020202020204" pitchFamily="34" charset="0"/>
                          <a:ea typeface="Calibri" charset="0"/>
                          <a:cs typeface="Arial" panose="020B0604020202020204" pitchFamily="34" charset="0"/>
                        </a:rPr>
                        <a:t>40 év alatti betegnél</a:t>
                      </a:r>
                    </a:p>
                  </a:txBody>
                  <a:tcPr anchor="ctr">
                    <a:solidFill>
                      <a:srgbClr val="7030A0"/>
                    </a:solidFill>
                  </a:tcPr>
                </a:tc>
                <a:tc>
                  <a:txBody>
                    <a:bodyPr/>
                    <a:lstStyle/>
                    <a:p>
                      <a:endParaRPr lang="hu-HU" sz="2400">
                        <a:latin typeface="Arial" panose="020B0604020202020204" pitchFamily="34" charset="0"/>
                        <a:ea typeface="Calibri" charset="0"/>
                        <a:cs typeface="Arial" panose="020B0604020202020204" pitchFamily="34" charset="0"/>
                      </a:endParaRPr>
                    </a:p>
                  </a:txBody>
                  <a:tcPr anchor="ctr">
                    <a:solidFill>
                      <a:srgbClr val="7030A0"/>
                    </a:solidFill>
                  </a:tcPr>
                </a:tc>
                <a:extLst>
                  <a:ext uri="{0D108BD9-81ED-4DB2-BD59-A6C34878D82A}">
                    <a16:rowId xmlns:a16="http://schemas.microsoft.com/office/drawing/2014/main" xmlns="" val="10000"/>
                  </a:ext>
                </a:extLst>
              </a:tr>
              <a:tr h="600091">
                <a:tc>
                  <a:txBody>
                    <a:bodyPr/>
                    <a:lstStyle/>
                    <a:p>
                      <a:pPr algn="r"/>
                      <a:r>
                        <a:rPr lang="hu-HU" sz="2400" dirty="0">
                          <a:latin typeface="Arial" panose="020B0604020202020204" pitchFamily="34" charset="0"/>
                          <a:ea typeface="Calibri" charset="0"/>
                          <a:cs typeface="Arial" panose="020B0604020202020204" pitchFamily="34" charset="0"/>
                        </a:rPr>
                        <a:t>1. epizód után</a:t>
                      </a:r>
                    </a:p>
                  </a:txBody>
                  <a:tcPr anchor="ctr"/>
                </a:tc>
                <a:tc>
                  <a:txBody>
                    <a:bodyPr/>
                    <a:lstStyle/>
                    <a:p>
                      <a:r>
                        <a:rPr lang="hu-HU" sz="2400">
                          <a:latin typeface="Arial" panose="020B0604020202020204" pitchFamily="34" charset="0"/>
                          <a:ea typeface="Calibri" charset="0"/>
                          <a:cs typeface="Arial" panose="020B0604020202020204" pitchFamily="34" charset="0"/>
                        </a:rPr>
                        <a:t>6-9 hónapig</a:t>
                      </a:r>
                    </a:p>
                  </a:txBody>
                  <a:tcPr anchor="ctr"/>
                </a:tc>
                <a:extLst>
                  <a:ext uri="{0D108BD9-81ED-4DB2-BD59-A6C34878D82A}">
                    <a16:rowId xmlns:a16="http://schemas.microsoft.com/office/drawing/2014/main" xmlns="" val="10001"/>
                  </a:ext>
                </a:extLst>
              </a:tr>
              <a:tr h="600091">
                <a:tc>
                  <a:txBody>
                    <a:bodyPr/>
                    <a:lstStyle/>
                    <a:p>
                      <a:pPr algn="r"/>
                      <a:r>
                        <a:rPr lang="hu-HU" sz="2400">
                          <a:latin typeface="Arial" panose="020B0604020202020204" pitchFamily="34" charset="0"/>
                          <a:ea typeface="Calibri" charset="0"/>
                          <a:cs typeface="Arial" panose="020B0604020202020204" pitchFamily="34" charset="0"/>
                        </a:rPr>
                        <a:t>2. epizód után</a:t>
                      </a:r>
                    </a:p>
                  </a:txBody>
                  <a:tcPr anchor="ctr"/>
                </a:tc>
                <a:tc>
                  <a:txBody>
                    <a:bodyPr/>
                    <a:lstStyle/>
                    <a:p>
                      <a:r>
                        <a:rPr lang="hu-HU" sz="2400">
                          <a:latin typeface="Arial" panose="020B0604020202020204" pitchFamily="34" charset="0"/>
                          <a:ea typeface="Calibri" charset="0"/>
                          <a:cs typeface="Arial" panose="020B0604020202020204" pitchFamily="34" charset="0"/>
                        </a:rPr>
                        <a:t>4-5 évig</a:t>
                      </a:r>
                    </a:p>
                  </a:txBody>
                  <a:tcPr anchor="ctr"/>
                </a:tc>
                <a:extLst>
                  <a:ext uri="{0D108BD9-81ED-4DB2-BD59-A6C34878D82A}">
                    <a16:rowId xmlns:a16="http://schemas.microsoft.com/office/drawing/2014/main" xmlns="" val="10002"/>
                  </a:ext>
                </a:extLst>
              </a:tr>
              <a:tr h="600091">
                <a:tc>
                  <a:txBody>
                    <a:bodyPr/>
                    <a:lstStyle/>
                    <a:p>
                      <a:pPr algn="r"/>
                      <a:r>
                        <a:rPr lang="hu-HU" sz="2400">
                          <a:latin typeface="Arial" panose="020B0604020202020204" pitchFamily="34" charset="0"/>
                          <a:ea typeface="Calibri" charset="0"/>
                          <a:cs typeface="Arial" panose="020B0604020202020204" pitchFamily="34" charset="0"/>
                        </a:rPr>
                        <a:t>3. epizód után</a:t>
                      </a:r>
                    </a:p>
                  </a:txBody>
                  <a:tcPr anchor="ctr"/>
                </a:tc>
                <a:tc>
                  <a:txBody>
                    <a:bodyPr/>
                    <a:lstStyle/>
                    <a:p>
                      <a:r>
                        <a:rPr lang="hu-HU" sz="2400">
                          <a:latin typeface="Arial" panose="020B0604020202020204" pitchFamily="34" charset="0"/>
                          <a:ea typeface="Calibri" charset="0"/>
                          <a:cs typeface="Arial" panose="020B0604020202020204" pitchFamily="34" charset="0"/>
                        </a:rPr>
                        <a:t>folyamatosan</a:t>
                      </a:r>
                    </a:p>
                  </a:txBody>
                  <a:tcPr anchor="ctr"/>
                </a:tc>
                <a:extLst>
                  <a:ext uri="{0D108BD9-81ED-4DB2-BD59-A6C34878D82A}">
                    <a16:rowId xmlns:a16="http://schemas.microsoft.com/office/drawing/2014/main" xmlns="" val="10003"/>
                  </a:ext>
                </a:extLst>
              </a:tr>
              <a:tr h="600091">
                <a:tc>
                  <a:txBody>
                    <a:bodyPr/>
                    <a:lstStyle/>
                    <a:p>
                      <a:pPr algn="r"/>
                      <a:r>
                        <a:rPr lang="hu-HU" sz="2400" b="1">
                          <a:solidFill>
                            <a:schemeClr val="bg1"/>
                          </a:solidFill>
                          <a:latin typeface="Arial" panose="020B0604020202020204" pitchFamily="34" charset="0"/>
                          <a:ea typeface="Calibri" charset="0"/>
                          <a:cs typeface="Arial" panose="020B0604020202020204" pitchFamily="34" charset="0"/>
                        </a:rPr>
                        <a:t>40-50 év közötti betegnél</a:t>
                      </a:r>
                    </a:p>
                  </a:txBody>
                  <a:tcPr anchor="ctr">
                    <a:solidFill>
                      <a:srgbClr val="7030A0"/>
                    </a:solidFill>
                  </a:tcPr>
                </a:tc>
                <a:tc>
                  <a:txBody>
                    <a:bodyPr/>
                    <a:lstStyle/>
                    <a:p>
                      <a:endParaRPr lang="hu-HU" sz="2400">
                        <a:latin typeface="Arial" panose="020B0604020202020204" pitchFamily="34" charset="0"/>
                        <a:ea typeface="Calibri" charset="0"/>
                        <a:cs typeface="Arial" panose="020B0604020202020204" pitchFamily="34" charset="0"/>
                      </a:endParaRPr>
                    </a:p>
                  </a:txBody>
                  <a:tcPr anchor="ctr">
                    <a:solidFill>
                      <a:srgbClr val="7030A0"/>
                    </a:solidFill>
                  </a:tcPr>
                </a:tc>
                <a:extLst>
                  <a:ext uri="{0D108BD9-81ED-4DB2-BD59-A6C34878D82A}">
                    <a16:rowId xmlns:a16="http://schemas.microsoft.com/office/drawing/2014/main" xmlns="" val="10004"/>
                  </a:ext>
                </a:extLst>
              </a:tr>
              <a:tr h="600091">
                <a:tc>
                  <a:txBody>
                    <a:bodyPr/>
                    <a:lstStyle/>
                    <a:p>
                      <a:pPr algn="r"/>
                      <a:r>
                        <a:rPr lang="hu-HU" sz="2400">
                          <a:latin typeface="Arial" panose="020B0604020202020204" pitchFamily="34" charset="0"/>
                          <a:ea typeface="Calibri" charset="0"/>
                          <a:cs typeface="Arial" panose="020B0604020202020204" pitchFamily="34" charset="0"/>
                        </a:rPr>
                        <a:t>1. epizód</a:t>
                      </a:r>
                      <a:r>
                        <a:rPr lang="hu-HU" sz="2400" baseline="0">
                          <a:latin typeface="Arial" panose="020B0604020202020204" pitchFamily="34" charset="0"/>
                          <a:ea typeface="Calibri" charset="0"/>
                          <a:cs typeface="Arial" panose="020B0604020202020204" pitchFamily="34" charset="0"/>
                        </a:rPr>
                        <a:t> után</a:t>
                      </a:r>
                      <a:endParaRPr lang="hu-HU" sz="2400">
                        <a:latin typeface="Arial" panose="020B0604020202020204" pitchFamily="34" charset="0"/>
                        <a:ea typeface="Calibri" charset="0"/>
                        <a:cs typeface="Arial" panose="020B0604020202020204" pitchFamily="34" charset="0"/>
                      </a:endParaRPr>
                    </a:p>
                  </a:txBody>
                  <a:tcPr anchor="ctr"/>
                </a:tc>
                <a:tc>
                  <a:txBody>
                    <a:bodyPr/>
                    <a:lstStyle/>
                    <a:p>
                      <a:r>
                        <a:rPr lang="hu-HU" sz="2400">
                          <a:latin typeface="Arial" panose="020B0604020202020204" pitchFamily="34" charset="0"/>
                          <a:ea typeface="Calibri" charset="0"/>
                          <a:cs typeface="Arial" panose="020B0604020202020204" pitchFamily="34" charset="0"/>
                        </a:rPr>
                        <a:t>4-5 évig</a:t>
                      </a:r>
                    </a:p>
                  </a:txBody>
                  <a:tcPr anchor="ctr"/>
                </a:tc>
                <a:extLst>
                  <a:ext uri="{0D108BD9-81ED-4DB2-BD59-A6C34878D82A}">
                    <a16:rowId xmlns:a16="http://schemas.microsoft.com/office/drawing/2014/main" xmlns="" val="10005"/>
                  </a:ext>
                </a:extLst>
              </a:tr>
              <a:tr h="600091">
                <a:tc>
                  <a:txBody>
                    <a:bodyPr/>
                    <a:lstStyle/>
                    <a:p>
                      <a:pPr algn="r"/>
                      <a:r>
                        <a:rPr lang="hu-HU" sz="2400">
                          <a:latin typeface="Arial" panose="020B0604020202020204" pitchFamily="34" charset="0"/>
                          <a:ea typeface="Calibri" charset="0"/>
                          <a:cs typeface="Arial" panose="020B0604020202020204" pitchFamily="34" charset="0"/>
                        </a:rPr>
                        <a:t>2. epizód után</a:t>
                      </a:r>
                    </a:p>
                  </a:txBody>
                  <a:tcPr anchor="ctr"/>
                </a:tc>
                <a:tc>
                  <a:txBody>
                    <a:bodyPr/>
                    <a:lstStyle/>
                    <a:p>
                      <a:r>
                        <a:rPr lang="hu-HU" sz="2400">
                          <a:latin typeface="Arial" panose="020B0604020202020204" pitchFamily="34" charset="0"/>
                          <a:ea typeface="Calibri" charset="0"/>
                          <a:cs typeface="Arial" panose="020B0604020202020204" pitchFamily="34" charset="0"/>
                        </a:rPr>
                        <a:t>folyamatosan</a:t>
                      </a:r>
                    </a:p>
                  </a:txBody>
                  <a:tcPr anchor="ctr"/>
                </a:tc>
                <a:extLst>
                  <a:ext uri="{0D108BD9-81ED-4DB2-BD59-A6C34878D82A}">
                    <a16:rowId xmlns:a16="http://schemas.microsoft.com/office/drawing/2014/main" xmlns="" val="10006"/>
                  </a:ext>
                </a:extLst>
              </a:tr>
              <a:tr h="600091">
                <a:tc>
                  <a:txBody>
                    <a:bodyPr/>
                    <a:lstStyle/>
                    <a:p>
                      <a:pPr algn="r"/>
                      <a:r>
                        <a:rPr lang="hu-HU" sz="2400" b="1">
                          <a:solidFill>
                            <a:schemeClr val="bg1"/>
                          </a:solidFill>
                          <a:latin typeface="Arial" panose="020B0604020202020204" pitchFamily="34" charset="0"/>
                          <a:ea typeface="Calibri" charset="0"/>
                          <a:cs typeface="Arial" panose="020B0604020202020204" pitchFamily="34" charset="0"/>
                        </a:rPr>
                        <a:t>50 év feletti betegnél</a:t>
                      </a:r>
                    </a:p>
                  </a:txBody>
                  <a:tcPr anchor="ctr">
                    <a:solidFill>
                      <a:srgbClr val="7030A0"/>
                    </a:solidFill>
                  </a:tcPr>
                </a:tc>
                <a:tc>
                  <a:txBody>
                    <a:bodyPr/>
                    <a:lstStyle/>
                    <a:p>
                      <a:endParaRPr lang="hu-HU" sz="2400">
                        <a:solidFill>
                          <a:schemeClr val="bg1"/>
                        </a:solidFill>
                        <a:latin typeface="Arial" panose="020B0604020202020204" pitchFamily="34" charset="0"/>
                        <a:ea typeface="Calibri" charset="0"/>
                        <a:cs typeface="Arial" panose="020B0604020202020204" pitchFamily="34" charset="0"/>
                      </a:endParaRPr>
                    </a:p>
                  </a:txBody>
                  <a:tcPr anchor="ctr">
                    <a:solidFill>
                      <a:srgbClr val="7030A0"/>
                    </a:solidFill>
                  </a:tcPr>
                </a:tc>
                <a:extLst>
                  <a:ext uri="{0D108BD9-81ED-4DB2-BD59-A6C34878D82A}">
                    <a16:rowId xmlns:a16="http://schemas.microsoft.com/office/drawing/2014/main" xmlns="" val="10007"/>
                  </a:ext>
                </a:extLst>
              </a:tr>
              <a:tr h="600091">
                <a:tc>
                  <a:txBody>
                    <a:bodyPr/>
                    <a:lstStyle/>
                    <a:p>
                      <a:pPr algn="r"/>
                      <a:r>
                        <a:rPr lang="hu-HU" sz="2400">
                          <a:latin typeface="Arial" panose="020B0604020202020204" pitchFamily="34" charset="0"/>
                          <a:ea typeface="Calibri" charset="0"/>
                          <a:cs typeface="Arial" panose="020B0604020202020204" pitchFamily="34" charset="0"/>
                        </a:rPr>
                        <a:t>1. epizód után</a:t>
                      </a:r>
                    </a:p>
                  </a:txBody>
                  <a:tcPr anchor="ctr"/>
                </a:tc>
                <a:tc>
                  <a:txBody>
                    <a:bodyPr/>
                    <a:lstStyle/>
                    <a:p>
                      <a:r>
                        <a:rPr lang="hu-HU" sz="2400" dirty="0">
                          <a:latin typeface="Arial" panose="020B0604020202020204" pitchFamily="34" charset="0"/>
                          <a:ea typeface="Calibri" charset="0"/>
                          <a:cs typeface="Arial" panose="020B0604020202020204" pitchFamily="34" charset="0"/>
                        </a:rPr>
                        <a:t>folyamatosan</a:t>
                      </a:r>
                    </a:p>
                  </a:txBody>
                  <a:tcPr anchor="ct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39852401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59814" y="1731550"/>
            <a:ext cx="8532813" cy="1132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defRPr>
            </a:lvl1pPr>
            <a:lvl2pPr marL="766763"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a:lnSpc>
                <a:spcPct val="130000"/>
              </a:lnSpc>
              <a:buClr>
                <a:schemeClr val="tx1"/>
              </a:buClr>
              <a:buFont typeface="Wingdings" pitchFamily="2" charset="2"/>
              <a:buNone/>
            </a:pPr>
            <a:r>
              <a:rPr lang="hu-HU" altLang="hu-HU" sz="2400" b="1" dirty="0">
                <a:cs typeface="Times New Roman" pitchFamily="18" charset="0"/>
              </a:rPr>
              <a:t>	</a:t>
            </a:r>
            <a:r>
              <a:rPr lang="hu-HU" altLang="hu-HU" sz="2000" b="1" dirty="0">
                <a:latin typeface="Arial" panose="020B0604020202020204" pitchFamily="34" charset="0"/>
                <a:cs typeface="Arial" panose="020B0604020202020204" pitchFamily="34" charset="0"/>
              </a:rPr>
              <a:t>Depresszióban bizonyított a kognitív pszichoterápia és az interperszonális pszichoterápia hatékonysága</a:t>
            </a:r>
            <a:r>
              <a:rPr lang="hu-HU" altLang="hu-HU" sz="2800" b="1" dirty="0">
                <a:latin typeface="+mn-lt"/>
                <a:cs typeface="Times New Roman" pitchFamily="18" charset="0"/>
              </a:rPr>
              <a:t>.</a:t>
            </a:r>
            <a:endParaRPr lang="de-DE" altLang="hu-HU" sz="2800" b="1" dirty="0">
              <a:latin typeface="+mn-lt"/>
            </a:endParaRPr>
          </a:p>
        </p:txBody>
      </p:sp>
      <p:sp>
        <p:nvSpPr>
          <p:cNvPr id="3" name="Text Box 3"/>
          <p:cNvSpPr txBox="1">
            <a:spLocks noChangeArrowheads="1"/>
          </p:cNvSpPr>
          <p:nvPr/>
        </p:nvSpPr>
        <p:spPr bwMode="auto">
          <a:xfrm>
            <a:off x="267878" y="367472"/>
            <a:ext cx="3124200" cy="461665"/>
          </a:xfrm>
          <a:prstGeom prst="rect">
            <a:avLst/>
          </a:prstGeom>
          <a:noFill/>
          <a:ln w="9525">
            <a:noFill/>
            <a:miter lim="800000"/>
            <a:headEnd/>
            <a:tailEnd/>
          </a:ln>
          <a:effectLst/>
        </p:spPr>
        <p:txBody>
          <a:bodyPr>
            <a:spAutoFit/>
          </a:bodyPr>
          <a:lstStyle/>
          <a:p>
            <a:pPr eaLnBrk="0" hangingPunct="0">
              <a:defRPr/>
            </a:pPr>
            <a:r>
              <a:rPr lang="hu-HU" sz="2400" b="1" dirty="0">
                <a:latin typeface="Arial" panose="020B0604020202020204" pitchFamily="34" charset="0"/>
                <a:cs typeface="Arial" panose="020B0604020202020204" pitchFamily="34" charset="0"/>
              </a:rPr>
              <a:t>Pszichoterápia</a:t>
            </a:r>
            <a:endParaRPr lang="de-DE" sz="2400" b="1" dirty="0">
              <a:latin typeface="Arial" panose="020B0604020202020204" pitchFamily="34" charset="0"/>
              <a:cs typeface="Arial" panose="020B0604020202020204" pitchFamily="34" charset="0"/>
            </a:endParaRPr>
          </a:p>
        </p:txBody>
      </p:sp>
      <p:sp>
        <p:nvSpPr>
          <p:cNvPr id="4" name="Rectangle 4"/>
          <p:cNvSpPr>
            <a:spLocks noChangeArrowheads="1"/>
          </p:cNvSpPr>
          <p:nvPr/>
        </p:nvSpPr>
        <p:spPr bwMode="auto">
          <a:xfrm>
            <a:off x="478631" y="2890045"/>
            <a:ext cx="8077200" cy="3956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eaLnBrk="0" hangingPunct="0">
              <a:defRPr>
                <a:solidFill>
                  <a:schemeClr val="tx1"/>
                </a:solidFill>
                <a:latin typeface="Arial" charset="0"/>
              </a:defRPr>
            </a:lvl1pPr>
            <a:lvl2pPr marL="766763"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a:lnSpc>
                <a:spcPct val="130000"/>
              </a:lnSpc>
              <a:buClr>
                <a:schemeClr val="tx1"/>
              </a:buClr>
              <a:buFont typeface="Wingdings" pitchFamily="2" charset="2"/>
              <a:buChar char="§"/>
            </a:pPr>
            <a:endParaRPr lang="de-DE" altLang="hu-HU" sz="500" dirty="0">
              <a:latin typeface="Univers 45 Light" pitchFamily="34" charset="0"/>
              <a:cs typeface="Times New Roman" pitchFamily="18" charset="0"/>
            </a:endParaRPr>
          </a:p>
          <a:p>
            <a:pPr lvl="1">
              <a:lnSpc>
                <a:spcPct val="130000"/>
              </a:lnSpc>
              <a:buClr>
                <a:schemeClr val="tx1"/>
              </a:buClr>
              <a:buFont typeface="Wingdings" pitchFamily="2" charset="2"/>
              <a:buNone/>
            </a:pPr>
            <a:r>
              <a:rPr lang="hu-HU" altLang="hu-HU" sz="2000" b="1" dirty="0">
                <a:latin typeface="Arial" panose="020B0604020202020204" pitchFamily="34" charset="0"/>
                <a:cs typeface="Arial" panose="020B0604020202020204" pitchFamily="34" charset="0"/>
              </a:rPr>
              <a:t>A kognitív viselkedésterápián belül</a:t>
            </a:r>
            <a:r>
              <a:rPr lang="de-DE" altLang="hu-HU" sz="2000" b="1" dirty="0">
                <a:latin typeface="Arial" panose="020B0604020202020204" pitchFamily="34" charset="0"/>
                <a:cs typeface="Arial" panose="020B0604020202020204" pitchFamily="34" charset="0"/>
              </a:rPr>
              <a:t>:</a:t>
            </a:r>
          </a:p>
          <a:p>
            <a:pPr lvl="1">
              <a:lnSpc>
                <a:spcPct val="130000"/>
              </a:lnSpc>
              <a:buClr>
                <a:schemeClr val="tx1"/>
              </a:buClr>
              <a:buFont typeface="Wingdings" pitchFamily="2" charset="2"/>
              <a:buChar char="§"/>
            </a:pPr>
            <a:r>
              <a:rPr lang="hu-HU" altLang="hu-HU" sz="2000" b="1" dirty="0">
                <a:solidFill>
                  <a:srgbClr val="FF0000"/>
                </a:solidFill>
                <a:latin typeface="Arial" panose="020B0604020202020204" pitchFamily="34" charset="0"/>
                <a:cs typeface="Arial" panose="020B0604020202020204" pitchFamily="34" charset="0"/>
              </a:rPr>
              <a:t>kellemes tevékenységek fölépítése</a:t>
            </a:r>
            <a:r>
              <a:rPr lang="de-DE" altLang="hu-HU" sz="2000" b="1" dirty="0">
                <a:solidFill>
                  <a:srgbClr val="FF0000"/>
                </a:solidFill>
                <a:latin typeface="Arial" panose="020B0604020202020204" pitchFamily="34" charset="0"/>
                <a:cs typeface="Arial" panose="020B0604020202020204" pitchFamily="34" charset="0"/>
              </a:rPr>
              <a:t>, </a:t>
            </a:r>
            <a:r>
              <a:rPr lang="hu-HU" altLang="hu-HU" sz="2000" b="1" dirty="0">
                <a:solidFill>
                  <a:srgbClr val="FF0000"/>
                </a:solidFill>
                <a:latin typeface="Arial" panose="020B0604020202020204" pitchFamily="34" charset="0"/>
                <a:cs typeface="Arial" panose="020B0604020202020204" pitchFamily="34" charset="0"/>
              </a:rPr>
              <a:t>megterhelések leépítése,</a:t>
            </a:r>
          </a:p>
          <a:p>
            <a:pPr lvl="1">
              <a:lnSpc>
                <a:spcPct val="130000"/>
              </a:lnSpc>
              <a:buClr>
                <a:schemeClr val="tx1"/>
              </a:buClr>
              <a:buFont typeface="Wingdings" pitchFamily="2" charset="2"/>
              <a:buChar char="§"/>
            </a:pPr>
            <a:r>
              <a:rPr lang="hu-HU" altLang="hu-HU" sz="2000" b="1" dirty="0">
                <a:solidFill>
                  <a:srgbClr val="FF0000"/>
                </a:solidFill>
                <a:latin typeface="Arial" panose="020B0604020202020204" pitchFamily="34" charset="0"/>
                <a:cs typeface="Arial" panose="020B0604020202020204" pitchFamily="34" charset="0"/>
              </a:rPr>
              <a:t>napirend strukturálása,</a:t>
            </a:r>
            <a:endParaRPr lang="de-DE" altLang="hu-HU" sz="2000" b="1" dirty="0">
              <a:solidFill>
                <a:srgbClr val="FF0000"/>
              </a:solidFill>
              <a:latin typeface="Arial" panose="020B0604020202020204" pitchFamily="34" charset="0"/>
              <a:cs typeface="Arial" panose="020B0604020202020204" pitchFamily="34" charset="0"/>
            </a:endParaRPr>
          </a:p>
          <a:p>
            <a:pPr lvl="1">
              <a:lnSpc>
                <a:spcPct val="130000"/>
              </a:lnSpc>
              <a:buClr>
                <a:schemeClr val="tx1"/>
              </a:buClr>
              <a:buFont typeface="Wingdings" pitchFamily="2" charset="2"/>
              <a:buChar char="§"/>
            </a:pPr>
            <a:r>
              <a:rPr lang="hu-HU" altLang="hu-HU" sz="2000" b="1" dirty="0">
                <a:latin typeface="Arial" panose="020B0604020202020204" pitchFamily="34" charset="0"/>
                <a:cs typeface="Arial" panose="020B0604020202020204" pitchFamily="34" charset="0"/>
              </a:rPr>
              <a:t>téves meggyőződések korrekciója,</a:t>
            </a:r>
            <a:endParaRPr lang="de-DE" altLang="hu-HU" sz="2000" b="1" dirty="0">
              <a:latin typeface="Arial" panose="020B0604020202020204" pitchFamily="34" charset="0"/>
              <a:cs typeface="Arial" panose="020B0604020202020204" pitchFamily="34" charset="0"/>
            </a:endParaRPr>
          </a:p>
          <a:p>
            <a:pPr lvl="1">
              <a:lnSpc>
                <a:spcPct val="130000"/>
              </a:lnSpc>
              <a:buClr>
                <a:schemeClr val="tx1"/>
              </a:buClr>
              <a:buFont typeface="Wingdings" pitchFamily="2" charset="2"/>
              <a:buChar char="§"/>
            </a:pPr>
            <a:r>
              <a:rPr lang="hu-HU" altLang="hu-HU" sz="2000" b="1" dirty="0">
                <a:latin typeface="Arial" panose="020B0604020202020204" pitchFamily="34" charset="0"/>
                <a:cs typeface="Arial" panose="020B0604020202020204" pitchFamily="34" charset="0"/>
              </a:rPr>
              <a:t>a szociális kapcsolatok és kommunikáció fejlesztése,</a:t>
            </a:r>
            <a:endParaRPr lang="de-DE" altLang="hu-HU" sz="2000" b="1" dirty="0">
              <a:latin typeface="Arial" panose="020B0604020202020204" pitchFamily="34" charset="0"/>
              <a:cs typeface="Arial" panose="020B0604020202020204" pitchFamily="34" charset="0"/>
            </a:endParaRPr>
          </a:p>
          <a:p>
            <a:pPr lvl="1">
              <a:lnSpc>
                <a:spcPct val="130000"/>
              </a:lnSpc>
              <a:buClr>
                <a:schemeClr val="tx1"/>
              </a:buClr>
              <a:buFont typeface="Wingdings" pitchFamily="2" charset="2"/>
              <a:buChar char="§"/>
            </a:pPr>
            <a:r>
              <a:rPr lang="hu-HU" altLang="hu-HU" sz="2000" b="1" dirty="0">
                <a:latin typeface="Arial" panose="020B0604020202020204" pitchFamily="34" charset="0"/>
                <a:cs typeface="Arial" panose="020B0604020202020204" pitchFamily="34" charset="0"/>
              </a:rPr>
              <a:t>problémamegoldó tréning.</a:t>
            </a:r>
          </a:p>
          <a:p>
            <a:pPr lvl="1">
              <a:lnSpc>
                <a:spcPct val="130000"/>
              </a:lnSpc>
              <a:buClr>
                <a:schemeClr val="tx1"/>
              </a:buClr>
              <a:buFont typeface="Wingdings" pitchFamily="2" charset="2"/>
              <a:buNone/>
            </a:pPr>
            <a:r>
              <a:rPr lang="hu-HU" altLang="hu-HU" b="1" dirty="0">
                <a:latin typeface="+mn-lt"/>
              </a:rPr>
              <a:t>	</a:t>
            </a:r>
            <a:r>
              <a:rPr lang="hu-HU" altLang="hu-HU" sz="1400" b="1" dirty="0" smtClean="0">
                <a:latin typeface="Arial" panose="020B0604020202020204" pitchFamily="34" charset="0"/>
                <a:cs typeface="Arial" panose="020B0604020202020204" pitchFamily="34" charset="0"/>
              </a:rPr>
              <a:t>(enyhe vagy </a:t>
            </a:r>
            <a:r>
              <a:rPr lang="hu-HU" altLang="hu-HU" sz="1400" b="1" dirty="0">
                <a:latin typeface="Arial" panose="020B0604020202020204" pitchFamily="34" charset="0"/>
                <a:cs typeface="Arial" panose="020B0604020202020204" pitchFamily="34" charset="0"/>
              </a:rPr>
              <a:t>közepes depressziók sokszor csak pszichoterápiával is kezelhetőek. Súlyos esetekben a járulékos </a:t>
            </a:r>
            <a:r>
              <a:rPr lang="hu-HU" altLang="hu-HU" sz="1400" b="1" dirty="0" err="1">
                <a:latin typeface="Arial" panose="020B0604020202020204" pitchFamily="34" charset="0"/>
                <a:cs typeface="Arial" panose="020B0604020202020204" pitchFamily="34" charset="0"/>
              </a:rPr>
              <a:t>farmakoterápia</a:t>
            </a:r>
            <a:r>
              <a:rPr lang="hu-HU" altLang="hu-HU" sz="1400" b="1" dirty="0">
                <a:latin typeface="Arial" panose="020B0604020202020204" pitchFamily="34" charset="0"/>
                <a:cs typeface="Arial" panose="020B0604020202020204" pitchFamily="34" charset="0"/>
              </a:rPr>
              <a:t> elkerülhetetlen.)</a:t>
            </a:r>
            <a:endParaRPr lang="de-DE" altLang="hu-HU" sz="1400" b="1" dirty="0">
              <a:latin typeface="Arial" panose="020B0604020202020204" pitchFamily="34" charset="0"/>
              <a:cs typeface="Arial" panose="020B0604020202020204" pitchFamily="34" charset="0"/>
            </a:endParaRPr>
          </a:p>
          <a:p>
            <a:pPr>
              <a:spcBef>
                <a:spcPct val="50000"/>
              </a:spcBef>
              <a:buClr>
                <a:schemeClr val="tx1"/>
              </a:buClr>
              <a:buFont typeface="Arrows1" pitchFamily="34" charset="2"/>
              <a:buChar char="U"/>
            </a:pPr>
            <a:endParaRPr lang="de-DE" altLang="hu-HU" sz="1400" b="1" dirty="0"/>
          </a:p>
        </p:txBody>
      </p:sp>
    </p:spTree>
    <p:extLst>
      <p:ext uri="{BB962C8B-B14F-4D97-AF65-F5344CB8AC3E}">
        <p14:creationId xmlns:p14="http://schemas.microsoft.com/office/powerpoint/2010/main" val="148138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0" y="1691821"/>
            <a:ext cx="899160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371600" indent="-457200" eaLnBrk="0" hangingPunct="0">
              <a:defRPr>
                <a:solidFill>
                  <a:schemeClr val="tx1"/>
                </a:solidFill>
                <a:latin typeface="Arial" charset="0"/>
              </a:defRPr>
            </a:lvl3pPr>
            <a:lvl4pPr marL="1828800" indent="-4572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80000"/>
              </a:spcBef>
            </a:pPr>
            <a:r>
              <a:rPr lang="de-DE" altLang="hu-HU" sz="2000" dirty="0">
                <a:solidFill>
                  <a:srgbClr val="000099"/>
                </a:solidFill>
              </a:rPr>
              <a:t>	</a:t>
            </a:r>
            <a:r>
              <a:rPr lang="de-DE" altLang="hu-HU" sz="2000" dirty="0">
                <a:solidFill>
                  <a:srgbClr val="000099"/>
                </a:solidFill>
                <a:latin typeface="Arial" panose="020B0604020202020204" pitchFamily="34" charset="0"/>
                <a:cs typeface="Arial" panose="020B0604020202020204" pitchFamily="34" charset="0"/>
              </a:rPr>
              <a:t>	</a:t>
            </a:r>
            <a:endParaRPr lang="de-DE" altLang="hu-HU" sz="2000" b="1" dirty="0">
              <a:solidFill>
                <a:srgbClr val="000099"/>
              </a:solidFill>
              <a:latin typeface="Arial" panose="020B0604020202020204" pitchFamily="34" charset="0"/>
              <a:cs typeface="Arial" panose="020B0604020202020204" pitchFamily="34" charset="0"/>
            </a:endParaRPr>
          </a:p>
          <a:p>
            <a:pPr lvl="2">
              <a:spcBef>
                <a:spcPct val="80000"/>
              </a:spcBef>
              <a:buFont typeface="Wingdings" pitchFamily="2" charset="2"/>
              <a:buChar char="Ø"/>
            </a:pPr>
            <a:r>
              <a:rPr lang="hu-HU" altLang="hu-HU" sz="2000" dirty="0">
                <a:latin typeface="Arial" panose="020B0604020202020204" pitchFamily="34" charset="0"/>
                <a:cs typeface="Arial" panose="020B0604020202020204" pitchFamily="34" charset="0"/>
              </a:rPr>
              <a:t>Nyugodt és bizalmas légkör kialakítása.</a:t>
            </a:r>
            <a:endParaRPr lang="de-DE" altLang="hu-HU" sz="2000" dirty="0">
              <a:latin typeface="Arial" panose="020B0604020202020204" pitchFamily="34" charset="0"/>
              <a:cs typeface="Arial" panose="020B0604020202020204" pitchFamily="34" charset="0"/>
            </a:endParaRPr>
          </a:p>
          <a:p>
            <a:pPr lvl="2">
              <a:spcBef>
                <a:spcPct val="80000"/>
              </a:spcBef>
              <a:buFont typeface="Wingdings" pitchFamily="2" charset="2"/>
              <a:buChar char="Ø"/>
            </a:pPr>
            <a:r>
              <a:rPr lang="hu-HU" altLang="hu-HU" sz="2000" dirty="0">
                <a:latin typeface="Arial" panose="020B0604020202020204" pitchFamily="34" charset="0"/>
                <a:cs typeface="Arial" panose="020B0604020202020204" pitchFamily="34" charset="0"/>
              </a:rPr>
              <a:t>Bátorítani a pácienst, hogy beszéljen magáról.</a:t>
            </a:r>
            <a:endParaRPr lang="de-DE" altLang="hu-HU" sz="2000" dirty="0">
              <a:latin typeface="Arial" panose="020B0604020202020204" pitchFamily="34" charset="0"/>
              <a:cs typeface="Arial" panose="020B0604020202020204" pitchFamily="34" charset="0"/>
            </a:endParaRPr>
          </a:p>
          <a:p>
            <a:pPr lvl="2">
              <a:spcBef>
                <a:spcPct val="80000"/>
              </a:spcBef>
              <a:buFont typeface="Wingdings" pitchFamily="2" charset="2"/>
              <a:buChar char="Ø"/>
            </a:pPr>
            <a:r>
              <a:rPr lang="hu-HU" altLang="hu-HU" sz="2000" dirty="0">
                <a:latin typeface="Arial" panose="020B0604020202020204" pitchFamily="34" charset="0"/>
                <a:cs typeface="Arial" panose="020B0604020202020204" pitchFamily="34" charset="0"/>
              </a:rPr>
              <a:t>A saját benyomás „felülvizsgálata”:</a:t>
            </a:r>
            <a:endParaRPr lang="de-DE" altLang="hu-HU" sz="2000" dirty="0">
              <a:latin typeface="Arial" panose="020B0604020202020204" pitchFamily="34" charset="0"/>
              <a:cs typeface="Arial" panose="020B0604020202020204" pitchFamily="34" charset="0"/>
            </a:endParaRPr>
          </a:p>
          <a:p>
            <a:pPr lvl="3">
              <a:spcBef>
                <a:spcPct val="80000"/>
              </a:spcBef>
              <a:buFont typeface="Wingdings" pitchFamily="2" charset="2"/>
              <a:buChar char="è"/>
            </a:pPr>
            <a:r>
              <a:rPr lang="hu-HU" altLang="hu-HU" sz="2000" dirty="0">
                <a:solidFill>
                  <a:srgbClr val="FF0000"/>
                </a:solidFill>
                <a:latin typeface="Arial" panose="020B0604020202020204" pitchFamily="34" charset="0"/>
                <a:cs typeface="Arial" panose="020B0604020202020204" pitchFamily="34" charset="0"/>
              </a:rPr>
              <a:t>„csak” egy múló krízisről van szó, vagy pszichés betegség fennállása valószínű? </a:t>
            </a:r>
          </a:p>
          <a:p>
            <a:pPr lvl="2">
              <a:spcBef>
                <a:spcPct val="80000"/>
              </a:spcBef>
              <a:buFont typeface="Wingdings" pitchFamily="2" charset="2"/>
              <a:buChar char="Ø"/>
            </a:pPr>
            <a:r>
              <a:rPr lang="hu-HU" altLang="hu-HU" sz="2000" dirty="0">
                <a:latin typeface="Arial" panose="020B0604020202020204" pitchFamily="34" charset="0"/>
                <a:cs typeface="Arial" panose="020B0604020202020204" pitchFamily="34" charset="0"/>
              </a:rPr>
              <a:t>A depresszió gyanújának és a további tennivalóknak a közlése.</a:t>
            </a:r>
          </a:p>
          <a:p>
            <a:pPr lvl="2">
              <a:spcBef>
                <a:spcPct val="80000"/>
              </a:spcBef>
              <a:buFont typeface="Wingdings" pitchFamily="2" charset="2"/>
              <a:buChar char="Ø"/>
            </a:pPr>
            <a:r>
              <a:rPr lang="hu-HU" altLang="hu-HU" sz="2000" dirty="0">
                <a:latin typeface="Arial" panose="020B0604020202020204" pitchFamily="34" charset="0"/>
                <a:cs typeface="Arial" panose="020B0604020202020204" pitchFamily="34" charset="0"/>
              </a:rPr>
              <a:t>Javaslat a további tisztázásra.</a:t>
            </a:r>
            <a:endParaRPr lang="de-DE" altLang="hu-HU" sz="2000" dirty="0">
              <a:latin typeface="Arial" panose="020B0604020202020204" pitchFamily="34" charset="0"/>
              <a:cs typeface="Arial" panose="020B0604020202020204" pitchFamily="34" charset="0"/>
            </a:endParaRPr>
          </a:p>
        </p:txBody>
      </p:sp>
      <p:sp>
        <p:nvSpPr>
          <p:cNvPr id="3" name="Text Box 4"/>
          <p:cNvSpPr txBox="1">
            <a:spLocks noChangeArrowheads="1"/>
          </p:cNvSpPr>
          <p:nvPr/>
        </p:nvSpPr>
        <p:spPr bwMode="auto">
          <a:xfrm>
            <a:off x="179388" y="185738"/>
            <a:ext cx="7416800" cy="461665"/>
          </a:xfrm>
          <a:prstGeom prst="rect">
            <a:avLst/>
          </a:prstGeom>
          <a:noFill/>
          <a:ln w="9525">
            <a:noFill/>
            <a:miter lim="800000"/>
            <a:headEnd/>
            <a:tailEnd/>
          </a:ln>
          <a:effectLst/>
        </p:spPr>
        <p:txBody>
          <a:bodyPr>
            <a:spAutoFit/>
          </a:bodyPr>
          <a:lstStyle/>
          <a:p>
            <a:pPr eaLnBrk="0" hangingPunct="0">
              <a:spcBef>
                <a:spcPct val="50000"/>
              </a:spcBef>
              <a:defRPr/>
            </a:pPr>
            <a:r>
              <a:rPr lang="hu-HU" sz="2400" b="1" dirty="0">
                <a:latin typeface="Arial" panose="020B0604020202020204" pitchFamily="34" charset="0"/>
                <a:cs typeface="Arial" panose="020B0604020202020204" pitchFamily="34" charset="0"/>
              </a:rPr>
              <a:t>Mit </a:t>
            </a:r>
            <a:r>
              <a:rPr lang="hu-HU" sz="2400" b="1" dirty="0" err="1">
                <a:latin typeface="Arial" panose="020B0604020202020204" pitchFamily="34" charset="0"/>
                <a:cs typeface="Arial" panose="020B0604020202020204" pitchFamily="34" charset="0"/>
              </a:rPr>
              <a:t>tehetünk</a:t>
            </a:r>
            <a:r>
              <a:rPr lang="hu-HU" sz="2400" b="1" dirty="0">
                <a:latin typeface="Arial" panose="020B0604020202020204" pitchFamily="34" charset="0"/>
                <a:cs typeface="Arial" panose="020B0604020202020204" pitchFamily="34" charset="0"/>
              </a:rPr>
              <a:t> a depresszió gyanúja esetében?</a:t>
            </a:r>
            <a:endParaRPr lang="de-DE"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1761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ou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ox(ou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ox(out)">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ox(out)">
                                      <p:cBhvr>
                                        <p:cTn id="22" dur="500"/>
                                        <p:tgtEl>
                                          <p:spTgt spid="2">
                                            <p:txEl>
                                              <p:pRg st="3" end="3"/>
                                            </p:txEl>
                                          </p:spTgt>
                                        </p:tgtEl>
                                      </p:cBhvr>
                                    </p:animEffect>
                                  </p:childTnLst>
                                </p:cTn>
                              </p:par>
                              <p:par>
                                <p:cTn id="23" presetID="4" presetClass="entr" presetSubtype="32" fill="hold" grpId="0" nodeType="with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box(out)">
                                      <p:cBhvr>
                                        <p:cTn id="25" dur="500"/>
                                        <p:tgtEl>
                                          <p:spTgt spid="2">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ntr" presetSubtype="32" fill="hold" grpId="0" nodeType="clickEffect">
                                  <p:stCondLst>
                                    <p:cond delay="0"/>
                                  </p:stCondLst>
                                  <p:childTnLst>
                                    <p:set>
                                      <p:cBhvr>
                                        <p:cTn id="29" dur="1" fill="hold">
                                          <p:stCondLst>
                                            <p:cond delay="0"/>
                                          </p:stCondLst>
                                        </p:cTn>
                                        <p:tgtEl>
                                          <p:spTgt spid="2">
                                            <p:txEl>
                                              <p:pRg st="5" end="5"/>
                                            </p:txEl>
                                          </p:spTgt>
                                        </p:tgtEl>
                                        <p:attrNameLst>
                                          <p:attrName>style.visibility</p:attrName>
                                        </p:attrNameLst>
                                      </p:cBhvr>
                                      <p:to>
                                        <p:strVal val="visible"/>
                                      </p:to>
                                    </p:set>
                                    <p:animEffect transition="in" filter="box(out)">
                                      <p:cBhvr>
                                        <p:cTn id="30" dur="500"/>
                                        <p:tgtEl>
                                          <p:spTgt spid="2">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4" presetClass="entr" presetSubtype="32" fill="hold" grpId="0" nodeType="click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box(out)">
                                      <p:cBhvr>
                                        <p:cTn id="35"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3"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50722" y="349279"/>
            <a:ext cx="8229600" cy="1143000"/>
          </a:xfrm>
        </p:spPr>
        <p:txBody>
          <a:bodyPr>
            <a:normAutofit/>
          </a:bodyPr>
          <a:lstStyle/>
          <a:p>
            <a:pPr algn="l"/>
            <a:r>
              <a:rPr lang="hu-HU" sz="2400" b="1" dirty="0">
                <a:latin typeface="Arial" panose="020B0604020202020204" pitchFamily="34" charset="0"/>
                <a:cs typeface="Arial" panose="020B0604020202020204" pitchFamily="34" charset="0"/>
              </a:rPr>
              <a:t>Összefoglalás</a:t>
            </a:r>
          </a:p>
        </p:txBody>
      </p:sp>
      <p:sp>
        <p:nvSpPr>
          <p:cNvPr id="3" name="Tartalom helye 2"/>
          <p:cNvSpPr>
            <a:spLocks noGrp="1"/>
          </p:cNvSpPr>
          <p:nvPr>
            <p:ph idx="1"/>
          </p:nvPr>
        </p:nvSpPr>
        <p:spPr>
          <a:xfrm>
            <a:off x="467544" y="1684008"/>
            <a:ext cx="8229600" cy="4997152"/>
          </a:xfrm>
        </p:spPr>
        <p:txBody>
          <a:bodyPr>
            <a:normAutofit fontScale="70000" lnSpcReduction="20000"/>
          </a:bodyPr>
          <a:lstStyle/>
          <a:p>
            <a:pPr algn="just">
              <a:spcBef>
                <a:spcPct val="70000"/>
              </a:spcBef>
              <a:buFont typeface="Wingdings" pitchFamily="2" charset="2"/>
              <a:buChar char="Ø"/>
            </a:pPr>
            <a:r>
              <a:rPr lang="hu-HU" altLang="hu-HU" dirty="0">
                <a:latin typeface="Arial" panose="020B0604020202020204" pitchFamily="34" charset="0"/>
                <a:cs typeface="Arial" panose="020B0604020202020204" pitchFamily="34" charset="0"/>
              </a:rPr>
              <a:t>A depresszió a XXI. század egyik népbetegsége.</a:t>
            </a:r>
            <a:endParaRPr lang="de-DE" altLang="hu-HU" dirty="0">
              <a:latin typeface="Arial" panose="020B0604020202020204" pitchFamily="34" charset="0"/>
              <a:cs typeface="Arial" panose="020B0604020202020204" pitchFamily="34" charset="0"/>
            </a:endParaRPr>
          </a:p>
          <a:p>
            <a:pPr algn="just">
              <a:spcBef>
                <a:spcPct val="70000"/>
              </a:spcBef>
              <a:buFont typeface="Wingdings" pitchFamily="2" charset="2"/>
              <a:buChar char="Ø"/>
            </a:pPr>
            <a:r>
              <a:rPr lang="hu-HU" altLang="hu-HU" dirty="0">
                <a:latin typeface="Arial" panose="020B0604020202020204" pitchFamily="34" charset="0"/>
                <a:cs typeface="Arial" panose="020B0604020202020204" pitchFamily="34" charset="0"/>
              </a:rPr>
              <a:t>A depresszió súlyos betegség, amely a személyt nagyon megviseli.</a:t>
            </a:r>
          </a:p>
          <a:p>
            <a:pPr algn="just">
              <a:spcBef>
                <a:spcPct val="70000"/>
              </a:spcBef>
              <a:buFont typeface="Wingdings" pitchFamily="2" charset="2"/>
              <a:buChar char="Ø"/>
            </a:pPr>
            <a:r>
              <a:rPr lang="hu-HU" altLang="hu-HU" dirty="0">
                <a:latin typeface="Arial" panose="020B0604020202020204" pitchFamily="34" charset="0"/>
                <a:cs typeface="Arial" panose="020B0604020202020204" pitchFamily="34" charset="0"/>
              </a:rPr>
              <a:t>A d</a:t>
            </a:r>
            <a:r>
              <a:rPr lang="de-DE" altLang="hu-HU" dirty="0" err="1">
                <a:latin typeface="Arial" panose="020B0604020202020204" pitchFamily="34" charset="0"/>
                <a:cs typeface="Arial" panose="020B0604020202020204" pitchFamily="34" charset="0"/>
              </a:rPr>
              <a:t>epress</a:t>
            </a:r>
            <a:r>
              <a:rPr lang="hu-HU" altLang="hu-HU" dirty="0" err="1">
                <a:latin typeface="Arial" panose="020B0604020202020204" pitchFamily="34" charset="0"/>
                <a:cs typeface="Arial" panose="020B0604020202020204" pitchFamily="34" charset="0"/>
              </a:rPr>
              <a:t>ziót</a:t>
            </a:r>
            <a:r>
              <a:rPr lang="hu-HU" altLang="hu-HU" dirty="0">
                <a:latin typeface="Arial" panose="020B0604020202020204" pitchFamily="34" charset="0"/>
                <a:cs typeface="Arial" panose="020B0604020202020204" pitchFamily="34" charset="0"/>
              </a:rPr>
              <a:t> sokszor elnézik,</a:t>
            </a:r>
            <a:r>
              <a:rPr lang="de-DE" altLang="hu-HU" dirty="0">
                <a:latin typeface="Arial" panose="020B0604020202020204" pitchFamily="34" charset="0"/>
                <a:cs typeface="Arial" panose="020B0604020202020204" pitchFamily="34" charset="0"/>
              </a:rPr>
              <a:t> </a:t>
            </a:r>
            <a:r>
              <a:rPr lang="hu-HU" altLang="hu-HU" dirty="0">
                <a:latin typeface="Arial" panose="020B0604020202020204" pitchFamily="34" charset="0"/>
                <a:cs typeface="Arial" panose="020B0604020202020204" pitchFamily="34" charset="0"/>
              </a:rPr>
              <a:t>vagy mint csupán</a:t>
            </a:r>
            <a:r>
              <a:rPr lang="de-DE" altLang="hu-HU" dirty="0">
                <a:latin typeface="Arial" panose="020B0604020202020204" pitchFamily="34" charset="0"/>
                <a:cs typeface="Arial" panose="020B0604020202020204" pitchFamily="34" charset="0"/>
              </a:rPr>
              <a:t> „</a:t>
            </a:r>
            <a:r>
              <a:rPr lang="hu-HU" altLang="hu-HU" dirty="0">
                <a:latin typeface="Arial" panose="020B0604020202020204" pitchFamily="34" charset="0"/>
                <a:cs typeface="Arial" panose="020B0604020202020204" pitchFamily="34" charset="0"/>
              </a:rPr>
              <a:t>közérzeti zavart</a:t>
            </a:r>
            <a:r>
              <a:rPr lang="de-DE" altLang="hu-HU" dirty="0">
                <a:latin typeface="Arial" panose="020B0604020202020204" pitchFamily="34" charset="0"/>
                <a:cs typeface="Arial" panose="020B0604020202020204" pitchFamily="34" charset="0"/>
              </a:rPr>
              <a:t>“</a:t>
            </a:r>
            <a:r>
              <a:rPr lang="hu-HU" altLang="hu-HU" dirty="0">
                <a:latin typeface="Arial" panose="020B0604020202020204" pitchFamily="34" charset="0"/>
                <a:cs typeface="Arial" panose="020B0604020202020204" pitchFamily="34" charset="0"/>
              </a:rPr>
              <a:t>,</a:t>
            </a:r>
            <a:r>
              <a:rPr lang="de-DE" altLang="hu-HU" dirty="0">
                <a:latin typeface="Arial" panose="020B0604020202020204" pitchFamily="34" charset="0"/>
                <a:cs typeface="Arial" panose="020B0604020202020204" pitchFamily="34" charset="0"/>
              </a:rPr>
              <a:t> </a:t>
            </a:r>
            <a:r>
              <a:rPr lang="hu-HU" altLang="hu-HU" dirty="0">
                <a:latin typeface="Arial" panose="020B0604020202020204" pitchFamily="34" charset="0"/>
                <a:cs typeface="Arial" panose="020B0604020202020204" pitchFamily="34" charset="0"/>
              </a:rPr>
              <a:t>ártalmatlannak tekintik. </a:t>
            </a:r>
          </a:p>
          <a:p>
            <a:pPr algn="just">
              <a:spcBef>
                <a:spcPct val="70000"/>
              </a:spcBef>
              <a:buFont typeface="Wingdings" pitchFamily="2" charset="2"/>
              <a:buChar char="Ø"/>
            </a:pPr>
            <a:r>
              <a:rPr lang="hu-HU" altLang="hu-HU" dirty="0">
                <a:latin typeface="Arial" panose="020B0604020202020204" pitchFamily="34" charset="0"/>
                <a:cs typeface="Arial" panose="020B0604020202020204" pitchFamily="34" charset="0"/>
              </a:rPr>
              <a:t>A depressziónak egyaránt vannak kémiai-biológiai és lelki, élethelyzeti okai. Depressziós bárki lehet.</a:t>
            </a:r>
          </a:p>
          <a:p>
            <a:pPr algn="just">
              <a:spcBef>
                <a:spcPct val="70000"/>
              </a:spcBef>
              <a:buFont typeface="Wingdings" pitchFamily="2" charset="2"/>
              <a:buChar char="Ø"/>
            </a:pPr>
            <a:r>
              <a:rPr lang="hu-HU" altLang="hu-HU" dirty="0">
                <a:latin typeface="Arial" panose="020B0604020202020204" pitchFamily="34" charset="0"/>
                <a:cs typeface="Arial" panose="020B0604020202020204" pitchFamily="34" charset="0"/>
              </a:rPr>
              <a:t>A depressziónak sokféle megjelenési formája van. A depressziót sokszor elfedik a testi tünetek.</a:t>
            </a:r>
          </a:p>
          <a:p>
            <a:pPr algn="just">
              <a:spcBef>
                <a:spcPct val="70000"/>
              </a:spcBef>
              <a:buFont typeface="Wingdings" pitchFamily="2" charset="2"/>
              <a:buChar char="Ø"/>
            </a:pPr>
            <a:r>
              <a:rPr lang="hu-HU" altLang="hu-HU" dirty="0">
                <a:latin typeface="Arial" panose="020B0604020202020204" pitchFamily="34" charset="0"/>
                <a:cs typeface="Arial" panose="020B0604020202020204" pitchFamily="34" charset="0"/>
              </a:rPr>
              <a:t>A depresszió gyógyszeres kezeléssel és pszichoterápiával eredményesen kezelhető.</a:t>
            </a:r>
          </a:p>
          <a:p>
            <a:pPr algn="just">
              <a:spcBef>
                <a:spcPct val="70000"/>
              </a:spcBef>
              <a:buFont typeface="Wingdings" pitchFamily="2" charset="2"/>
              <a:buChar char="Ø"/>
            </a:pPr>
            <a:r>
              <a:rPr lang="hu-HU" altLang="hu-HU" dirty="0">
                <a:latin typeface="Arial" panose="020B0604020202020204" pitchFamily="34" charset="0"/>
                <a:cs typeface="Arial" panose="020B0604020202020204" pitchFamily="34" charset="0"/>
              </a:rPr>
              <a:t>Depresszió esetében az öngyilkosság rizikója fokozott, az öngyilkossággal kapcsolatos gondolatokra rá kell kérdezni!</a:t>
            </a:r>
            <a:endParaRPr lang="de-DE" altLang="hu-HU" dirty="0">
              <a:latin typeface="Arial" panose="020B0604020202020204" pitchFamily="34" charset="0"/>
              <a:cs typeface="Arial" panose="020B0604020202020204" pitchFamily="34" charset="0"/>
            </a:endParaRPr>
          </a:p>
          <a:p>
            <a:pPr>
              <a:spcBef>
                <a:spcPct val="70000"/>
              </a:spcBef>
              <a:buFont typeface="Wingdings" pitchFamily="2" charset="2"/>
              <a:buChar char="Ø"/>
            </a:pPr>
            <a:endParaRPr lang="de-DE" altLang="hu-HU" dirty="0"/>
          </a:p>
          <a:p>
            <a:endParaRPr lang="hu-HU" dirty="0"/>
          </a:p>
        </p:txBody>
      </p:sp>
    </p:spTree>
    <p:extLst>
      <p:ext uri="{BB962C8B-B14F-4D97-AF65-F5344CB8AC3E}">
        <p14:creationId xmlns:p14="http://schemas.microsoft.com/office/powerpoint/2010/main" val="12658500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232" y="274638"/>
            <a:ext cx="8229600" cy="1143000"/>
          </a:xfrm>
        </p:spPr>
        <p:txBody>
          <a:bodyPr>
            <a:normAutofit/>
          </a:bodyPr>
          <a:lstStyle/>
          <a:p>
            <a:pPr algn="l"/>
            <a:r>
              <a:rPr lang="hu-HU" sz="2400" b="1" dirty="0">
                <a:latin typeface="Arial" panose="020B0604020202020204" pitchFamily="34" charset="0"/>
                <a:cs typeface="Arial" panose="020B0604020202020204" pitchFamily="34" charset="0"/>
              </a:rPr>
              <a:t>Depresszió és öngyilkosság kapcsolata</a:t>
            </a:r>
          </a:p>
        </p:txBody>
      </p:sp>
      <p:sp>
        <p:nvSpPr>
          <p:cNvPr id="3" name="Content Placeholder 2"/>
          <p:cNvSpPr>
            <a:spLocks noGrp="1"/>
          </p:cNvSpPr>
          <p:nvPr>
            <p:ph idx="1"/>
          </p:nvPr>
        </p:nvSpPr>
        <p:spPr>
          <a:xfrm>
            <a:off x="457200" y="1734747"/>
            <a:ext cx="8229600" cy="5609950"/>
          </a:xfrm>
        </p:spPr>
        <p:txBody>
          <a:bodyPr>
            <a:noAutofit/>
          </a:bodyPr>
          <a:lstStyle/>
          <a:p>
            <a:pPr algn="just">
              <a:spcBef>
                <a:spcPts val="1200"/>
              </a:spcBef>
            </a:pPr>
            <a:r>
              <a:rPr lang="en-US" sz="2200" dirty="0" err="1">
                <a:latin typeface="Arial" panose="020B0604020202020204" pitchFamily="34" charset="0"/>
                <a:cs typeface="Arial" panose="020B0604020202020204" pitchFamily="34" charset="0"/>
              </a:rPr>
              <a:t>Az</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öngyilkosok</a:t>
            </a:r>
            <a:r>
              <a:rPr lang="en-US" sz="2200" dirty="0">
                <a:latin typeface="Arial" panose="020B0604020202020204" pitchFamily="34" charset="0"/>
                <a:cs typeface="Arial" panose="020B0604020202020204" pitchFamily="34" charset="0"/>
              </a:rPr>
              <a:t> 65-87%-a (</a:t>
            </a:r>
            <a:r>
              <a:rPr lang="en-US" sz="2200" dirty="0" err="1">
                <a:latin typeface="Arial" panose="020B0604020202020204" pitchFamily="34" charset="0"/>
                <a:cs typeface="Arial" panose="020B0604020202020204" pitchFamily="34" charset="0"/>
              </a:rPr>
              <a:t>nem</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kezelt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depresszióban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szenved</a:t>
            </a:r>
            <a:r>
              <a:rPr lang="en-US" sz="2200" dirty="0">
                <a:latin typeface="Arial" panose="020B0604020202020204" pitchFamily="34" charset="0"/>
                <a:cs typeface="Arial" panose="020B0604020202020204" pitchFamily="34" charset="0"/>
              </a:rPr>
              <a:t> a </a:t>
            </a:r>
            <a:r>
              <a:rPr lang="en-US" sz="2200" dirty="0" err="1">
                <a:latin typeface="Arial" panose="020B0604020202020204" pitchFamily="34" charset="0"/>
                <a:cs typeface="Arial" panose="020B0604020202020204" pitchFamily="34" charset="0"/>
              </a:rPr>
              <a:t>halál</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idején</a:t>
            </a:r>
            <a:endParaRPr lang="en-US" sz="2200" dirty="0">
              <a:latin typeface="Arial" panose="020B0604020202020204" pitchFamily="34" charset="0"/>
              <a:cs typeface="Arial" panose="020B0604020202020204" pitchFamily="34" charset="0"/>
            </a:endParaRPr>
          </a:p>
          <a:p>
            <a:pPr algn="just">
              <a:spcBef>
                <a:spcPts val="1200"/>
              </a:spcBef>
            </a:pPr>
            <a:r>
              <a:rPr lang="en-US" sz="2200" dirty="0">
                <a:latin typeface="Arial" panose="020B0604020202020204" pitchFamily="34" charset="0"/>
                <a:cs typeface="Arial" panose="020B0604020202020204" pitchFamily="34" charset="0"/>
              </a:rPr>
              <a:t>A </a:t>
            </a:r>
            <a:r>
              <a:rPr lang="en-US" sz="2200" dirty="0" err="1">
                <a:latin typeface="Arial" panose="020B0604020202020204" pitchFamily="34" charset="0"/>
                <a:cs typeface="Arial" panose="020B0604020202020204" pitchFamily="34" charset="0"/>
              </a:rPr>
              <a:t>nem</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kezelt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depressziós</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betegek</a:t>
            </a:r>
            <a:r>
              <a:rPr lang="en-US" sz="2200" dirty="0">
                <a:latin typeface="Arial" panose="020B0604020202020204" pitchFamily="34" charset="0"/>
                <a:cs typeface="Arial" panose="020B0604020202020204" pitchFamily="34" charset="0"/>
              </a:rPr>
              <a:t> 15-19%-a </a:t>
            </a:r>
            <a:r>
              <a:rPr lang="en-US" sz="2200" dirty="0" err="1">
                <a:latin typeface="Arial" panose="020B0604020202020204" pitchFamily="34" charset="0"/>
                <a:cs typeface="Arial" panose="020B0604020202020204" pitchFamily="34" charset="0"/>
              </a:rPr>
              <a:t>öngyilkosságban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hal</a:t>
            </a:r>
            <a:r>
              <a:rPr lang="en-US" sz="2200" dirty="0">
                <a:latin typeface="Arial" panose="020B0604020202020204" pitchFamily="34" charset="0"/>
                <a:cs typeface="Arial" panose="020B0604020202020204" pitchFamily="34" charset="0"/>
              </a:rPr>
              <a:t> meg</a:t>
            </a:r>
          </a:p>
          <a:p>
            <a:pPr algn="just">
              <a:spcBef>
                <a:spcPts val="1200"/>
              </a:spcBef>
            </a:pPr>
            <a:r>
              <a:rPr lang="en-US" sz="2200" dirty="0" err="1">
                <a:latin typeface="Arial" panose="020B0604020202020204" pitchFamily="34" charset="0"/>
                <a:cs typeface="Arial" panose="020B0604020202020204" pitchFamily="34" charset="0"/>
              </a:rPr>
              <a:t>Az</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öngyilkosok</a:t>
            </a:r>
            <a:r>
              <a:rPr lang="en-US" sz="2200" dirty="0">
                <a:latin typeface="Arial" panose="020B0604020202020204" pitchFamily="34" charset="0"/>
                <a:cs typeface="Arial" panose="020B0604020202020204" pitchFamily="34" charset="0"/>
              </a:rPr>
              <a:t> 30-44%-</a:t>
            </a:r>
            <a:r>
              <a:rPr lang="en-US" sz="2200" dirty="0" err="1">
                <a:latin typeface="Arial" panose="020B0604020202020204" pitchFamily="34" charset="0"/>
                <a:cs typeface="Arial" panose="020B0604020202020204" pitchFamily="34" charset="0"/>
              </a:rPr>
              <a:t>ának</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már</a:t>
            </a:r>
            <a:r>
              <a:rPr lang="en-US" sz="2200" dirty="0">
                <a:latin typeface="Arial" panose="020B0604020202020204" pitchFamily="34" charset="0"/>
                <a:cs typeface="Arial" panose="020B0604020202020204" pitchFamily="34" charset="0"/>
              </a:rPr>
              <a:t> volt </a:t>
            </a:r>
            <a:r>
              <a:rPr lang="en-US" sz="2200" dirty="0" err="1">
                <a:latin typeface="Arial" panose="020B0604020202020204" pitchFamily="34" charset="0"/>
                <a:cs typeface="Arial" panose="020B0604020202020204" pitchFamily="34" charset="0"/>
              </a:rPr>
              <a:t>megelőző</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szuicid</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kísérlete</a:t>
            </a:r>
            <a:r>
              <a:rPr lang="en-US" sz="2200" dirty="0">
                <a:latin typeface="Arial" panose="020B0604020202020204" pitchFamily="34" charset="0"/>
                <a:cs typeface="Arial" panose="020B0604020202020204" pitchFamily="34" charset="0"/>
              </a:rPr>
              <a:t> </a:t>
            </a:r>
          </a:p>
          <a:p>
            <a:pPr algn="just">
              <a:spcBef>
                <a:spcPts val="1200"/>
              </a:spcBef>
            </a:pPr>
            <a:r>
              <a:rPr lang="en-US" sz="2200" dirty="0" err="1">
                <a:latin typeface="Arial" panose="020B0604020202020204" pitchFamily="34" charset="0"/>
                <a:cs typeface="Arial" panose="020B0604020202020204" pitchFamily="34" charset="0"/>
              </a:rPr>
              <a:t>Az</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öngyilkosok</a:t>
            </a:r>
            <a:r>
              <a:rPr lang="en-US" sz="2200" dirty="0">
                <a:latin typeface="Arial" panose="020B0604020202020204" pitchFamily="34" charset="0"/>
                <a:cs typeface="Arial" panose="020B0604020202020204" pitchFamily="34" charset="0"/>
              </a:rPr>
              <a:t> 34-66%-a </a:t>
            </a:r>
            <a:r>
              <a:rPr lang="en-US" sz="2200" dirty="0" err="1">
                <a:latin typeface="Arial" panose="020B0604020202020204" pitchFamily="34" charset="0"/>
                <a:cs typeface="Arial" panose="020B0604020202020204" pitchFamily="34" charset="0"/>
              </a:rPr>
              <a:t>jár</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orvosnál</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az</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utolsó</a:t>
            </a:r>
            <a:r>
              <a:rPr lang="en-US" sz="2200" dirty="0">
                <a:latin typeface="Arial" panose="020B0604020202020204" pitchFamily="34" charset="0"/>
                <a:cs typeface="Arial" panose="020B0604020202020204" pitchFamily="34" charset="0"/>
              </a:rPr>
              <a:t> 4 </a:t>
            </a:r>
            <a:r>
              <a:rPr lang="en-US" sz="2200" dirty="0" err="1">
                <a:latin typeface="Arial" panose="020B0604020202020204" pitchFamily="34" charset="0"/>
                <a:cs typeface="Arial" panose="020B0604020202020204" pitchFamily="34" charset="0"/>
              </a:rPr>
              <a:t>héten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belül</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egy</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héten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belül</a:t>
            </a:r>
            <a:r>
              <a:rPr lang="en-US" sz="2200" dirty="0">
                <a:latin typeface="Arial" panose="020B0604020202020204" pitchFamily="34" charset="0"/>
                <a:cs typeface="Arial" panose="020B0604020202020204" pitchFamily="34" charset="0"/>
              </a:rPr>
              <a:t> 16-40%) </a:t>
            </a:r>
          </a:p>
          <a:p>
            <a:pPr algn="just">
              <a:spcBef>
                <a:spcPts val="1200"/>
              </a:spcBef>
            </a:pPr>
            <a:r>
              <a:rPr lang="en-US" sz="2200" dirty="0">
                <a:latin typeface="Arial" panose="020B0604020202020204" pitchFamily="34" charset="0"/>
                <a:cs typeface="Arial" panose="020B0604020202020204" pitchFamily="34" charset="0"/>
              </a:rPr>
              <a:t>A </a:t>
            </a:r>
            <a:r>
              <a:rPr lang="en-US" sz="2200" dirty="0" err="1">
                <a:latin typeface="Arial" panose="020B0604020202020204" pitchFamily="34" charset="0"/>
                <a:cs typeface="Arial" panose="020B0604020202020204" pitchFamily="34" charset="0"/>
              </a:rPr>
              <a:t>sikeresen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kezelt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depresziós</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betegek</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öngyilkossági</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rizikója</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tizedére</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csökken</a:t>
            </a:r>
            <a:endParaRPr lang="en-US" sz="2200" dirty="0">
              <a:latin typeface="Arial" panose="020B0604020202020204" pitchFamily="34" charset="0"/>
              <a:cs typeface="Arial" panose="020B0604020202020204" pitchFamily="34" charset="0"/>
            </a:endParaRPr>
          </a:p>
          <a:p>
            <a:pPr algn="just">
              <a:spcBef>
                <a:spcPts val="1200"/>
              </a:spcBef>
            </a:pPr>
            <a:r>
              <a:rPr lang="en-US" sz="2200" dirty="0" err="1">
                <a:latin typeface="Arial" panose="020B0604020202020204" pitchFamily="34" charset="0"/>
                <a:cs typeface="Arial" panose="020B0604020202020204" pitchFamily="34" charset="0"/>
              </a:rPr>
              <a:t>Az</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orvosi</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pszichiátriai</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ellátás</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alapvető</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az</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öngyilkosság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megelőzésében</a:t>
            </a:r>
            <a:r>
              <a:rPr lang="en-US" sz="2200" dirty="0">
                <a:latin typeface="Arial" panose="020B0604020202020204" pitchFamily="34" charset="0"/>
                <a:cs typeface="Arial" panose="020B0604020202020204" pitchFamily="34" charset="0"/>
              </a:rPr>
              <a:t> </a:t>
            </a:r>
            <a:endParaRPr lang="hu-HU"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2485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478" y="269057"/>
            <a:ext cx="8229600" cy="1143000"/>
          </a:xfrm>
        </p:spPr>
        <p:txBody>
          <a:bodyPr/>
          <a:lstStyle/>
          <a:p>
            <a:pPr algn="l"/>
            <a:r>
              <a:rPr lang="hu-HU" sz="2400" b="1" dirty="0">
                <a:latin typeface="Arial" panose="020B0604020202020204" pitchFamily="34" charset="0"/>
                <a:cs typeface="Arial" panose="020B0604020202020204" pitchFamily="34" charset="0"/>
              </a:rPr>
              <a:t>Orvosi vizitek az öngyilkosság előtt</a:t>
            </a:r>
          </a:p>
        </p:txBody>
      </p:sp>
      <p:graphicFrame>
        <p:nvGraphicFramePr>
          <p:cNvPr id="4" name="Table 3"/>
          <p:cNvGraphicFramePr>
            <a:graphicFrameLocks noGrp="1"/>
          </p:cNvGraphicFramePr>
          <p:nvPr>
            <p:extLst>
              <p:ext uri="{D42A27DB-BD31-4B8C-83A1-F6EECF244321}">
                <p14:modId xmlns:p14="http://schemas.microsoft.com/office/powerpoint/2010/main" val="2042842926"/>
              </p:ext>
            </p:extLst>
          </p:nvPr>
        </p:nvGraphicFramePr>
        <p:xfrm>
          <a:off x="323528" y="1772816"/>
          <a:ext cx="8425092" cy="4237772"/>
        </p:xfrm>
        <a:graphic>
          <a:graphicData uri="http://schemas.openxmlformats.org/drawingml/2006/table">
            <a:tbl>
              <a:tblPr firstRow="1" bandRow="1">
                <a:tableStyleId>{93296810-A885-4BE3-A3E7-6D5BEEA58F35}</a:tableStyleId>
              </a:tblPr>
              <a:tblGrid>
                <a:gridCol w="2808364">
                  <a:extLst>
                    <a:ext uri="{9D8B030D-6E8A-4147-A177-3AD203B41FA5}">
                      <a16:colId xmlns:a16="http://schemas.microsoft.com/office/drawing/2014/main" xmlns="" val="20000"/>
                    </a:ext>
                  </a:extLst>
                </a:gridCol>
                <a:gridCol w="2808364">
                  <a:extLst>
                    <a:ext uri="{9D8B030D-6E8A-4147-A177-3AD203B41FA5}">
                      <a16:colId xmlns:a16="http://schemas.microsoft.com/office/drawing/2014/main" xmlns="" val="20001"/>
                    </a:ext>
                  </a:extLst>
                </a:gridCol>
                <a:gridCol w="2808364">
                  <a:extLst>
                    <a:ext uri="{9D8B030D-6E8A-4147-A177-3AD203B41FA5}">
                      <a16:colId xmlns:a16="http://schemas.microsoft.com/office/drawing/2014/main" xmlns="" val="20002"/>
                    </a:ext>
                  </a:extLst>
                </a:gridCol>
              </a:tblGrid>
              <a:tr h="1059443">
                <a:tc>
                  <a:txBody>
                    <a:bodyPr/>
                    <a:lstStyle/>
                    <a:p>
                      <a:endParaRPr lang="hu-HU" sz="2600" dirty="0">
                        <a:latin typeface="Arial" panose="020B0604020202020204" pitchFamily="34" charset="0"/>
                        <a:ea typeface="Calibri" charset="0"/>
                        <a:cs typeface="Arial" panose="020B0604020202020204" pitchFamily="34" charset="0"/>
                      </a:endParaRPr>
                    </a:p>
                  </a:txBody>
                  <a:tcPr anchor="ctr"/>
                </a:tc>
                <a:tc>
                  <a:txBody>
                    <a:bodyPr/>
                    <a:lstStyle/>
                    <a:p>
                      <a:pPr algn="ctr"/>
                      <a:r>
                        <a:rPr lang="hu-HU" sz="2600">
                          <a:latin typeface="Arial" panose="020B0604020202020204" pitchFamily="34" charset="0"/>
                          <a:ea typeface="Calibri" charset="0"/>
                          <a:cs typeface="Arial" panose="020B0604020202020204" pitchFamily="34" charset="0"/>
                        </a:rPr>
                        <a:t>Háziorvos</a:t>
                      </a:r>
                    </a:p>
                  </a:txBody>
                  <a:tcPr anchor="ctr"/>
                </a:tc>
                <a:tc>
                  <a:txBody>
                    <a:bodyPr/>
                    <a:lstStyle/>
                    <a:p>
                      <a:pPr algn="ctr"/>
                      <a:r>
                        <a:rPr lang="hu-HU" sz="2600">
                          <a:latin typeface="Arial" panose="020B0604020202020204" pitchFamily="34" charset="0"/>
                          <a:ea typeface="Calibri" charset="0"/>
                          <a:cs typeface="Arial" panose="020B0604020202020204" pitchFamily="34" charset="0"/>
                        </a:rPr>
                        <a:t>Pszichiáter</a:t>
                      </a:r>
                    </a:p>
                  </a:txBody>
                  <a:tcPr anchor="ctr"/>
                </a:tc>
                <a:extLst>
                  <a:ext uri="{0D108BD9-81ED-4DB2-BD59-A6C34878D82A}">
                    <a16:rowId xmlns:a16="http://schemas.microsoft.com/office/drawing/2014/main" xmlns="" val="10000"/>
                  </a:ext>
                </a:extLst>
              </a:tr>
              <a:tr h="1059443">
                <a:tc>
                  <a:txBody>
                    <a:bodyPr/>
                    <a:lstStyle/>
                    <a:p>
                      <a:pPr algn="ctr"/>
                      <a:r>
                        <a:rPr lang="hu-HU" sz="2600">
                          <a:latin typeface="Arial" panose="020B0604020202020204" pitchFamily="34" charset="0"/>
                          <a:ea typeface="Calibri" charset="0"/>
                          <a:cs typeface="Arial" panose="020B0604020202020204" pitchFamily="34" charset="0"/>
                        </a:rPr>
                        <a:t>3 hónapon belül</a:t>
                      </a:r>
                    </a:p>
                  </a:txBody>
                  <a:tcPr anchor="ctr"/>
                </a:tc>
                <a:tc>
                  <a:txBody>
                    <a:bodyPr/>
                    <a:lstStyle/>
                    <a:p>
                      <a:pPr algn="ctr"/>
                      <a:r>
                        <a:rPr lang="hu-HU" sz="2600" dirty="0">
                          <a:latin typeface="Arial" panose="020B0604020202020204" pitchFamily="34" charset="0"/>
                          <a:ea typeface="Calibri" charset="0"/>
                          <a:cs typeface="Arial" panose="020B0604020202020204" pitchFamily="34" charset="0"/>
                        </a:rPr>
                        <a:t>47-73%</a:t>
                      </a:r>
                    </a:p>
                  </a:txBody>
                  <a:tcPr anchor="ctr"/>
                </a:tc>
                <a:tc>
                  <a:txBody>
                    <a:bodyPr/>
                    <a:lstStyle/>
                    <a:p>
                      <a:pPr algn="ctr"/>
                      <a:r>
                        <a:rPr lang="hu-HU" sz="2600" baseline="0">
                          <a:latin typeface="Arial" panose="020B0604020202020204" pitchFamily="34" charset="0"/>
                          <a:ea typeface="Calibri" charset="0"/>
                          <a:cs typeface="Arial" panose="020B0604020202020204" pitchFamily="34" charset="0"/>
                        </a:rPr>
                        <a:t>–</a:t>
                      </a:r>
                      <a:endParaRPr lang="hu-HU" sz="2600">
                        <a:latin typeface="Arial" panose="020B0604020202020204" pitchFamily="34" charset="0"/>
                        <a:ea typeface="Calibri" charset="0"/>
                        <a:cs typeface="Arial" panose="020B0604020202020204" pitchFamily="34" charset="0"/>
                      </a:endParaRPr>
                    </a:p>
                  </a:txBody>
                  <a:tcPr anchor="ctr"/>
                </a:tc>
                <a:extLst>
                  <a:ext uri="{0D108BD9-81ED-4DB2-BD59-A6C34878D82A}">
                    <a16:rowId xmlns:a16="http://schemas.microsoft.com/office/drawing/2014/main" xmlns="" val="10001"/>
                  </a:ext>
                </a:extLst>
              </a:tr>
              <a:tr h="1059443">
                <a:tc>
                  <a:txBody>
                    <a:bodyPr/>
                    <a:lstStyle/>
                    <a:p>
                      <a:pPr algn="ctr"/>
                      <a:r>
                        <a:rPr lang="hu-HU" sz="2600" dirty="0">
                          <a:latin typeface="Arial" panose="020B0604020202020204" pitchFamily="34" charset="0"/>
                          <a:ea typeface="Calibri" charset="0"/>
                          <a:cs typeface="Arial" panose="020B0604020202020204" pitchFamily="34" charset="0"/>
                        </a:rPr>
                        <a:t>1 hónapon belül</a:t>
                      </a:r>
                    </a:p>
                  </a:txBody>
                  <a:tcPr anchor="ctr"/>
                </a:tc>
                <a:tc>
                  <a:txBody>
                    <a:bodyPr/>
                    <a:lstStyle/>
                    <a:p>
                      <a:pPr algn="ctr"/>
                      <a:r>
                        <a:rPr lang="hu-HU" sz="2600">
                          <a:latin typeface="Arial" panose="020B0604020202020204" pitchFamily="34" charset="0"/>
                          <a:ea typeface="Calibri" charset="0"/>
                          <a:cs typeface="Arial" panose="020B0604020202020204" pitchFamily="34" charset="0"/>
                        </a:rPr>
                        <a:t>34-66%</a:t>
                      </a:r>
                    </a:p>
                  </a:txBody>
                  <a:tcPr anchor="ctr"/>
                </a:tc>
                <a:tc>
                  <a:txBody>
                    <a:bodyPr/>
                    <a:lstStyle/>
                    <a:p>
                      <a:pPr algn="ctr"/>
                      <a:r>
                        <a:rPr lang="hu-HU" sz="2600">
                          <a:latin typeface="Arial" panose="020B0604020202020204" pitchFamily="34" charset="0"/>
                          <a:ea typeface="Calibri" charset="0"/>
                          <a:cs typeface="Arial" panose="020B0604020202020204" pitchFamily="34" charset="0"/>
                        </a:rPr>
                        <a:t>18-21%</a:t>
                      </a:r>
                    </a:p>
                  </a:txBody>
                  <a:tcPr anchor="ctr"/>
                </a:tc>
                <a:extLst>
                  <a:ext uri="{0D108BD9-81ED-4DB2-BD59-A6C34878D82A}">
                    <a16:rowId xmlns:a16="http://schemas.microsoft.com/office/drawing/2014/main" xmlns="" val="10002"/>
                  </a:ext>
                </a:extLst>
              </a:tr>
              <a:tr h="1059443">
                <a:tc>
                  <a:txBody>
                    <a:bodyPr/>
                    <a:lstStyle/>
                    <a:p>
                      <a:pPr algn="ctr"/>
                      <a:r>
                        <a:rPr lang="hu-HU" sz="2600">
                          <a:latin typeface="Arial" panose="020B0604020202020204" pitchFamily="34" charset="0"/>
                          <a:ea typeface="Calibri" charset="0"/>
                          <a:cs typeface="Arial" panose="020B0604020202020204" pitchFamily="34" charset="0"/>
                        </a:rPr>
                        <a:t>1 héten belül</a:t>
                      </a:r>
                    </a:p>
                  </a:txBody>
                  <a:tcPr anchor="ctr"/>
                </a:tc>
                <a:tc>
                  <a:txBody>
                    <a:bodyPr/>
                    <a:lstStyle/>
                    <a:p>
                      <a:pPr algn="ctr"/>
                      <a:r>
                        <a:rPr lang="hu-HU" sz="2600">
                          <a:latin typeface="Arial" panose="020B0604020202020204" pitchFamily="34" charset="0"/>
                          <a:ea typeface="Calibri" charset="0"/>
                          <a:cs typeface="Arial" panose="020B0604020202020204" pitchFamily="34" charset="0"/>
                        </a:rPr>
                        <a:t>28-40%</a:t>
                      </a:r>
                    </a:p>
                  </a:txBody>
                  <a:tcPr anchor="ctr"/>
                </a:tc>
                <a:tc>
                  <a:txBody>
                    <a:bodyPr/>
                    <a:lstStyle/>
                    <a:p>
                      <a:pPr algn="ctr"/>
                      <a:r>
                        <a:rPr lang="hu-HU" sz="2600" dirty="0">
                          <a:latin typeface="Arial" panose="020B0604020202020204" pitchFamily="34" charset="0"/>
                          <a:ea typeface="Calibri" charset="0"/>
                          <a:cs typeface="Arial" panose="020B0604020202020204" pitchFamily="34" charset="0"/>
                        </a:rPr>
                        <a:t>9-11%</a:t>
                      </a:r>
                    </a:p>
                  </a:txBody>
                  <a:tcPr anchor="ct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943729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219" y="274638"/>
            <a:ext cx="8229600" cy="1143000"/>
          </a:xfrm>
        </p:spPr>
        <p:txBody>
          <a:bodyPr>
            <a:normAutofit/>
          </a:bodyPr>
          <a:lstStyle/>
          <a:p>
            <a:pPr algn="l"/>
            <a:r>
              <a:rPr lang="hu-HU" sz="2400" b="1" dirty="0">
                <a:latin typeface="Arial" panose="020B0604020202020204" pitchFamily="34" charset="0"/>
                <a:cs typeface="Arial" panose="020B0604020202020204" pitchFamily="34" charset="0"/>
              </a:rPr>
              <a:t>Nemzetközi öngyilkossági statisztika</a:t>
            </a:r>
          </a:p>
        </p:txBody>
      </p:sp>
      <p:graphicFrame>
        <p:nvGraphicFramePr>
          <p:cNvPr id="4" name="Diagram 3"/>
          <p:cNvGraphicFramePr/>
          <p:nvPr>
            <p:extLst>
              <p:ext uri="{D42A27DB-BD31-4B8C-83A1-F6EECF244321}">
                <p14:modId xmlns:p14="http://schemas.microsoft.com/office/powerpoint/2010/main" val="3267880545"/>
              </p:ext>
            </p:extLst>
          </p:nvPr>
        </p:nvGraphicFramePr>
        <p:xfrm>
          <a:off x="611560" y="1412776"/>
          <a:ext cx="8063538" cy="52530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8869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graphicEl>
                                              <a:dgm id="{7DBA40CC-CF26-9542-9623-1CC5A3E716B1}"/>
                                            </p:graphicEl>
                                          </p:spTgt>
                                        </p:tgtEl>
                                        <p:attrNameLst>
                                          <p:attrName>style.visibility</p:attrName>
                                        </p:attrNameLst>
                                      </p:cBhvr>
                                      <p:to>
                                        <p:strVal val="visible"/>
                                      </p:to>
                                    </p:set>
                                    <p:anim calcmode="lin" valueType="num">
                                      <p:cBhvr>
                                        <p:cTn id="7" dur="500" fill="hold"/>
                                        <p:tgtEl>
                                          <p:spTgt spid="4">
                                            <p:graphicEl>
                                              <a:dgm id="{7DBA40CC-CF26-9542-9623-1CC5A3E716B1}"/>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7DBA40CC-CF26-9542-9623-1CC5A3E716B1}"/>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7DBA40CC-CF26-9542-9623-1CC5A3E716B1}"/>
                                            </p:graphic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graphicEl>
                                              <a:dgm id="{444B1B69-ABC5-C04E-AE6A-DB96D35712BF}"/>
                                            </p:graphicEl>
                                          </p:spTgt>
                                        </p:tgtEl>
                                        <p:attrNameLst>
                                          <p:attrName>style.visibility</p:attrName>
                                        </p:attrNameLst>
                                      </p:cBhvr>
                                      <p:to>
                                        <p:strVal val="visible"/>
                                      </p:to>
                                    </p:set>
                                    <p:anim calcmode="lin" valueType="num">
                                      <p:cBhvr>
                                        <p:cTn id="12" dur="500" fill="hold"/>
                                        <p:tgtEl>
                                          <p:spTgt spid="4">
                                            <p:graphicEl>
                                              <a:dgm id="{444B1B69-ABC5-C04E-AE6A-DB96D35712BF}"/>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444B1B69-ABC5-C04E-AE6A-DB96D35712BF}"/>
                                            </p:graphicEl>
                                          </p:spTgt>
                                        </p:tgtEl>
                                        <p:attrNameLst>
                                          <p:attrName>ppt_h</p:attrName>
                                        </p:attrNameLst>
                                      </p:cBhvr>
                                      <p:tavLst>
                                        <p:tav tm="0">
                                          <p:val>
                                            <p:fltVal val="0"/>
                                          </p:val>
                                        </p:tav>
                                        <p:tav tm="100000">
                                          <p:val>
                                            <p:strVal val="#ppt_h"/>
                                          </p:val>
                                        </p:tav>
                                      </p:tavLst>
                                    </p:anim>
                                    <p:animEffect transition="in" filter="fade">
                                      <p:cBhvr>
                                        <p:cTn id="14" dur="500"/>
                                        <p:tgtEl>
                                          <p:spTgt spid="4">
                                            <p:graphicEl>
                                              <a:dgm id="{444B1B69-ABC5-C04E-AE6A-DB96D35712BF}"/>
                                            </p:graphic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graphicEl>
                                              <a:dgm id="{881072DA-8924-AA4E-AA4A-822563FDE04F}"/>
                                            </p:graphicEl>
                                          </p:spTgt>
                                        </p:tgtEl>
                                        <p:attrNameLst>
                                          <p:attrName>style.visibility</p:attrName>
                                        </p:attrNameLst>
                                      </p:cBhvr>
                                      <p:to>
                                        <p:strVal val="visible"/>
                                      </p:to>
                                    </p:set>
                                    <p:anim calcmode="lin" valueType="num">
                                      <p:cBhvr>
                                        <p:cTn id="17" dur="500" fill="hold"/>
                                        <p:tgtEl>
                                          <p:spTgt spid="4">
                                            <p:graphicEl>
                                              <a:dgm id="{881072DA-8924-AA4E-AA4A-822563FDE04F}"/>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881072DA-8924-AA4E-AA4A-822563FDE04F}"/>
                                            </p:graphicEl>
                                          </p:spTgt>
                                        </p:tgtEl>
                                        <p:attrNameLst>
                                          <p:attrName>ppt_h</p:attrName>
                                        </p:attrNameLst>
                                      </p:cBhvr>
                                      <p:tavLst>
                                        <p:tav tm="0">
                                          <p:val>
                                            <p:fltVal val="0"/>
                                          </p:val>
                                        </p:tav>
                                        <p:tav tm="100000">
                                          <p:val>
                                            <p:strVal val="#ppt_h"/>
                                          </p:val>
                                        </p:tav>
                                      </p:tavLst>
                                    </p:anim>
                                    <p:animEffect transition="in" filter="fade">
                                      <p:cBhvr>
                                        <p:cTn id="19" dur="500"/>
                                        <p:tgtEl>
                                          <p:spTgt spid="4">
                                            <p:graphicEl>
                                              <a:dgm id="{881072DA-8924-AA4E-AA4A-822563FDE04F}"/>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4">
                                            <p:graphicEl>
                                              <a:dgm id="{D0402775-6E83-274D-807E-240CB0821074}"/>
                                            </p:graphicEl>
                                          </p:spTgt>
                                        </p:tgtEl>
                                        <p:attrNameLst>
                                          <p:attrName>style.visibility</p:attrName>
                                        </p:attrNameLst>
                                      </p:cBhvr>
                                      <p:to>
                                        <p:strVal val="visible"/>
                                      </p:to>
                                    </p:set>
                                    <p:anim calcmode="lin" valueType="num">
                                      <p:cBhvr>
                                        <p:cTn id="24" dur="500" fill="hold"/>
                                        <p:tgtEl>
                                          <p:spTgt spid="4">
                                            <p:graphicEl>
                                              <a:dgm id="{D0402775-6E83-274D-807E-240CB0821074}"/>
                                            </p:graphicEl>
                                          </p:spTgt>
                                        </p:tgtEl>
                                        <p:attrNameLst>
                                          <p:attrName>ppt_w</p:attrName>
                                        </p:attrNameLst>
                                      </p:cBhvr>
                                      <p:tavLst>
                                        <p:tav tm="0">
                                          <p:val>
                                            <p:fltVal val="0"/>
                                          </p:val>
                                        </p:tav>
                                        <p:tav tm="100000">
                                          <p:val>
                                            <p:strVal val="#ppt_w"/>
                                          </p:val>
                                        </p:tav>
                                      </p:tavLst>
                                    </p:anim>
                                    <p:anim calcmode="lin" valueType="num">
                                      <p:cBhvr>
                                        <p:cTn id="25" dur="500" fill="hold"/>
                                        <p:tgtEl>
                                          <p:spTgt spid="4">
                                            <p:graphicEl>
                                              <a:dgm id="{D0402775-6E83-274D-807E-240CB0821074}"/>
                                            </p:graphicEl>
                                          </p:spTgt>
                                        </p:tgtEl>
                                        <p:attrNameLst>
                                          <p:attrName>ppt_h</p:attrName>
                                        </p:attrNameLst>
                                      </p:cBhvr>
                                      <p:tavLst>
                                        <p:tav tm="0">
                                          <p:val>
                                            <p:fltVal val="0"/>
                                          </p:val>
                                        </p:tav>
                                        <p:tav tm="100000">
                                          <p:val>
                                            <p:strVal val="#ppt_h"/>
                                          </p:val>
                                        </p:tav>
                                      </p:tavLst>
                                    </p:anim>
                                    <p:animEffect transition="in" filter="fade">
                                      <p:cBhvr>
                                        <p:cTn id="26" dur="500"/>
                                        <p:tgtEl>
                                          <p:spTgt spid="4">
                                            <p:graphicEl>
                                              <a:dgm id="{D0402775-6E83-274D-807E-240CB0821074}"/>
                                            </p:graphicEl>
                                          </p:spTgt>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
                                            <p:graphicEl>
                                              <a:dgm id="{06DE7C20-0330-D149-945A-FA067133DB6A}"/>
                                            </p:graphicEl>
                                          </p:spTgt>
                                        </p:tgtEl>
                                        <p:attrNameLst>
                                          <p:attrName>style.visibility</p:attrName>
                                        </p:attrNameLst>
                                      </p:cBhvr>
                                      <p:to>
                                        <p:strVal val="visible"/>
                                      </p:to>
                                    </p:set>
                                    <p:anim calcmode="lin" valueType="num">
                                      <p:cBhvr>
                                        <p:cTn id="29" dur="500" fill="hold"/>
                                        <p:tgtEl>
                                          <p:spTgt spid="4">
                                            <p:graphicEl>
                                              <a:dgm id="{06DE7C20-0330-D149-945A-FA067133DB6A}"/>
                                            </p:graphicEl>
                                          </p:spTgt>
                                        </p:tgtEl>
                                        <p:attrNameLst>
                                          <p:attrName>ppt_w</p:attrName>
                                        </p:attrNameLst>
                                      </p:cBhvr>
                                      <p:tavLst>
                                        <p:tav tm="0">
                                          <p:val>
                                            <p:fltVal val="0"/>
                                          </p:val>
                                        </p:tav>
                                        <p:tav tm="100000">
                                          <p:val>
                                            <p:strVal val="#ppt_w"/>
                                          </p:val>
                                        </p:tav>
                                      </p:tavLst>
                                    </p:anim>
                                    <p:anim calcmode="lin" valueType="num">
                                      <p:cBhvr>
                                        <p:cTn id="30" dur="500" fill="hold"/>
                                        <p:tgtEl>
                                          <p:spTgt spid="4">
                                            <p:graphicEl>
                                              <a:dgm id="{06DE7C20-0330-D149-945A-FA067133DB6A}"/>
                                            </p:graphicEl>
                                          </p:spTgt>
                                        </p:tgtEl>
                                        <p:attrNameLst>
                                          <p:attrName>ppt_h</p:attrName>
                                        </p:attrNameLst>
                                      </p:cBhvr>
                                      <p:tavLst>
                                        <p:tav tm="0">
                                          <p:val>
                                            <p:fltVal val="0"/>
                                          </p:val>
                                        </p:tav>
                                        <p:tav tm="100000">
                                          <p:val>
                                            <p:strVal val="#ppt_h"/>
                                          </p:val>
                                        </p:tav>
                                      </p:tavLst>
                                    </p:anim>
                                    <p:animEffect transition="in" filter="fade">
                                      <p:cBhvr>
                                        <p:cTn id="31" dur="500"/>
                                        <p:tgtEl>
                                          <p:spTgt spid="4">
                                            <p:graphicEl>
                                              <a:dgm id="{06DE7C20-0330-D149-945A-FA067133DB6A}"/>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4">
                                            <p:graphicEl>
                                              <a:dgm id="{EA65580C-66C9-F44C-9D89-D4C3AF30365F}"/>
                                            </p:graphicEl>
                                          </p:spTgt>
                                        </p:tgtEl>
                                        <p:attrNameLst>
                                          <p:attrName>style.visibility</p:attrName>
                                        </p:attrNameLst>
                                      </p:cBhvr>
                                      <p:to>
                                        <p:strVal val="visible"/>
                                      </p:to>
                                    </p:set>
                                    <p:anim calcmode="lin" valueType="num">
                                      <p:cBhvr>
                                        <p:cTn id="36" dur="500" fill="hold"/>
                                        <p:tgtEl>
                                          <p:spTgt spid="4">
                                            <p:graphicEl>
                                              <a:dgm id="{EA65580C-66C9-F44C-9D89-D4C3AF30365F}"/>
                                            </p:graphicEl>
                                          </p:spTgt>
                                        </p:tgtEl>
                                        <p:attrNameLst>
                                          <p:attrName>ppt_w</p:attrName>
                                        </p:attrNameLst>
                                      </p:cBhvr>
                                      <p:tavLst>
                                        <p:tav tm="0">
                                          <p:val>
                                            <p:fltVal val="0"/>
                                          </p:val>
                                        </p:tav>
                                        <p:tav tm="100000">
                                          <p:val>
                                            <p:strVal val="#ppt_w"/>
                                          </p:val>
                                        </p:tav>
                                      </p:tavLst>
                                    </p:anim>
                                    <p:anim calcmode="lin" valueType="num">
                                      <p:cBhvr>
                                        <p:cTn id="37" dur="500" fill="hold"/>
                                        <p:tgtEl>
                                          <p:spTgt spid="4">
                                            <p:graphicEl>
                                              <a:dgm id="{EA65580C-66C9-F44C-9D89-D4C3AF30365F}"/>
                                            </p:graphicEl>
                                          </p:spTgt>
                                        </p:tgtEl>
                                        <p:attrNameLst>
                                          <p:attrName>ppt_h</p:attrName>
                                        </p:attrNameLst>
                                      </p:cBhvr>
                                      <p:tavLst>
                                        <p:tav tm="0">
                                          <p:val>
                                            <p:fltVal val="0"/>
                                          </p:val>
                                        </p:tav>
                                        <p:tav tm="100000">
                                          <p:val>
                                            <p:strVal val="#ppt_h"/>
                                          </p:val>
                                        </p:tav>
                                      </p:tavLst>
                                    </p:anim>
                                    <p:animEffect transition="in" filter="fade">
                                      <p:cBhvr>
                                        <p:cTn id="38" dur="500"/>
                                        <p:tgtEl>
                                          <p:spTgt spid="4">
                                            <p:graphicEl>
                                              <a:dgm id="{EA65580C-66C9-F44C-9D89-D4C3AF30365F}"/>
                                            </p:graphicEl>
                                          </p:spTgt>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
                                            <p:graphicEl>
                                              <a:dgm id="{75B42F6C-1497-5E48-8919-E0AD752EB7E5}"/>
                                            </p:graphicEl>
                                          </p:spTgt>
                                        </p:tgtEl>
                                        <p:attrNameLst>
                                          <p:attrName>style.visibility</p:attrName>
                                        </p:attrNameLst>
                                      </p:cBhvr>
                                      <p:to>
                                        <p:strVal val="visible"/>
                                      </p:to>
                                    </p:set>
                                    <p:anim calcmode="lin" valueType="num">
                                      <p:cBhvr>
                                        <p:cTn id="41" dur="500" fill="hold"/>
                                        <p:tgtEl>
                                          <p:spTgt spid="4">
                                            <p:graphicEl>
                                              <a:dgm id="{75B42F6C-1497-5E48-8919-E0AD752EB7E5}"/>
                                            </p:graphicEl>
                                          </p:spTgt>
                                        </p:tgtEl>
                                        <p:attrNameLst>
                                          <p:attrName>ppt_w</p:attrName>
                                        </p:attrNameLst>
                                      </p:cBhvr>
                                      <p:tavLst>
                                        <p:tav tm="0">
                                          <p:val>
                                            <p:fltVal val="0"/>
                                          </p:val>
                                        </p:tav>
                                        <p:tav tm="100000">
                                          <p:val>
                                            <p:strVal val="#ppt_w"/>
                                          </p:val>
                                        </p:tav>
                                      </p:tavLst>
                                    </p:anim>
                                    <p:anim calcmode="lin" valueType="num">
                                      <p:cBhvr>
                                        <p:cTn id="42" dur="500" fill="hold"/>
                                        <p:tgtEl>
                                          <p:spTgt spid="4">
                                            <p:graphicEl>
                                              <a:dgm id="{75B42F6C-1497-5E48-8919-E0AD752EB7E5}"/>
                                            </p:graphicEl>
                                          </p:spTgt>
                                        </p:tgtEl>
                                        <p:attrNameLst>
                                          <p:attrName>ppt_h</p:attrName>
                                        </p:attrNameLst>
                                      </p:cBhvr>
                                      <p:tavLst>
                                        <p:tav tm="0">
                                          <p:val>
                                            <p:fltVal val="0"/>
                                          </p:val>
                                        </p:tav>
                                        <p:tav tm="100000">
                                          <p:val>
                                            <p:strVal val="#ppt_h"/>
                                          </p:val>
                                        </p:tav>
                                      </p:tavLst>
                                    </p:anim>
                                    <p:animEffect transition="in" filter="fade">
                                      <p:cBhvr>
                                        <p:cTn id="43" dur="500"/>
                                        <p:tgtEl>
                                          <p:spTgt spid="4">
                                            <p:graphicEl>
                                              <a:dgm id="{75B42F6C-1497-5E48-8919-E0AD752EB7E5}"/>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4">
                                            <p:graphicEl>
                                              <a:dgm id="{B36D964C-2754-DB43-82B2-6F7E5FC93490}"/>
                                            </p:graphicEl>
                                          </p:spTgt>
                                        </p:tgtEl>
                                        <p:attrNameLst>
                                          <p:attrName>style.visibility</p:attrName>
                                        </p:attrNameLst>
                                      </p:cBhvr>
                                      <p:to>
                                        <p:strVal val="visible"/>
                                      </p:to>
                                    </p:set>
                                    <p:anim calcmode="lin" valueType="num">
                                      <p:cBhvr>
                                        <p:cTn id="48" dur="500" fill="hold"/>
                                        <p:tgtEl>
                                          <p:spTgt spid="4">
                                            <p:graphicEl>
                                              <a:dgm id="{B36D964C-2754-DB43-82B2-6F7E5FC93490}"/>
                                            </p:graphicEl>
                                          </p:spTgt>
                                        </p:tgtEl>
                                        <p:attrNameLst>
                                          <p:attrName>ppt_w</p:attrName>
                                        </p:attrNameLst>
                                      </p:cBhvr>
                                      <p:tavLst>
                                        <p:tav tm="0">
                                          <p:val>
                                            <p:fltVal val="0"/>
                                          </p:val>
                                        </p:tav>
                                        <p:tav tm="100000">
                                          <p:val>
                                            <p:strVal val="#ppt_w"/>
                                          </p:val>
                                        </p:tav>
                                      </p:tavLst>
                                    </p:anim>
                                    <p:anim calcmode="lin" valueType="num">
                                      <p:cBhvr>
                                        <p:cTn id="49" dur="500" fill="hold"/>
                                        <p:tgtEl>
                                          <p:spTgt spid="4">
                                            <p:graphicEl>
                                              <a:dgm id="{B36D964C-2754-DB43-82B2-6F7E5FC93490}"/>
                                            </p:graphicEl>
                                          </p:spTgt>
                                        </p:tgtEl>
                                        <p:attrNameLst>
                                          <p:attrName>ppt_h</p:attrName>
                                        </p:attrNameLst>
                                      </p:cBhvr>
                                      <p:tavLst>
                                        <p:tav tm="0">
                                          <p:val>
                                            <p:fltVal val="0"/>
                                          </p:val>
                                        </p:tav>
                                        <p:tav tm="100000">
                                          <p:val>
                                            <p:strVal val="#ppt_h"/>
                                          </p:val>
                                        </p:tav>
                                      </p:tavLst>
                                    </p:anim>
                                    <p:animEffect transition="in" filter="fade">
                                      <p:cBhvr>
                                        <p:cTn id="50" dur="500"/>
                                        <p:tgtEl>
                                          <p:spTgt spid="4">
                                            <p:graphicEl>
                                              <a:dgm id="{B36D964C-2754-DB43-82B2-6F7E5FC93490}"/>
                                            </p:graphicEl>
                                          </p:spTgt>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
                                            <p:graphicEl>
                                              <a:dgm id="{7903A604-5F25-9F47-8E8F-4594D3648EA4}"/>
                                            </p:graphicEl>
                                          </p:spTgt>
                                        </p:tgtEl>
                                        <p:attrNameLst>
                                          <p:attrName>style.visibility</p:attrName>
                                        </p:attrNameLst>
                                      </p:cBhvr>
                                      <p:to>
                                        <p:strVal val="visible"/>
                                      </p:to>
                                    </p:set>
                                    <p:anim calcmode="lin" valueType="num">
                                      <p:cBhvr>
                                        <p:cTn id="53" dur="500" fill="hold"/>
                                        <p:tgtEl>
                                          <p:spTgt spid="4">
                                            <p:graphicEl>
                                              <a:dgm id="{7903A604-5F25-9F47-8E8F-4594D3648EA4}"/>
                                            </p:graphicEl>
                                          </p:spTgt>
                                        </p:tgtEl>
                                        <p:attrNameLst>
                                          <p:attrName>ppt_w</p:attrName>
                                        </p:attrNameLst>
                                      </p:cBhvr>
                                      <p:tavLst>
                                        <p:tav tm="0">
                                          <p:val>
                                            <p:fltVal val="0"/>
                                          </p:val>
                                        </p:tav>
                                        <p:tav tm="100000">
                                          <p:val>
                                            <p:strVal val="#ppt_w"/>
                                          </p:val>
                                        </p:tav>
                                      </p:tavLst>
                                    </p:anim>
                                    <p:anim calcmode="lin" valueType="num">
                                      <p:cBhvr>
                                        <p:cTn id="54" dur="500" fill="hold"/>
                                        <p:tgtEl>
                                          <p:spTgt spid="4">
                                            <p:graphicEl>
                                              <a:dgm id="{7903A604-5F25-9F47-8E8F-4594D3648EA4}"/>
                                            </p:graphicEl>
                                          </p:spTgt>
                                        </p:tgtEl>
                                        <p:attrNameLst>
                                          <p:attrName>ppt_h</p:attrName>
                                        </p:attrNameLst>
                                      </p:cBhvr>
                                      <p:tavLst>
                                        <p:tav tm="0">
                                          <p:val>
                                            <p:fltVal val="0"/>
                                          </p:val>
                                        </p:tav>
                                        <p:tav tm="100000">
                                          <p:val>
                                            <p:strVal val="#ppt_h"/>
                                          </p:val>
                                        </p:tav>
                                      </p:tavLst>
                                    </p:anim>
                                    <p:animEffect transition="in" filter="fade">
                                      <p:cBhvr>
                                        <p:cTn id="55" dur="500"/>
                                        <p:tgtEl>
                                          <p:spTgt spid="4">
                                            <p:graphicEl>
                                              <a:dgm id="{7903A604-5F25-9F47-8E8F-4594D3648EA4}"/>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4">
                                            <p:graphicEl>
                                              <a:dgm id="{6117877E-02F6-A342-8F1E-E786471BDB3C}"/>
                                            </p:graphicEl>
                                          </p:spTgt>
                                        </p:tgtEl>
                                        <p:attrNameLst>
                                          <p:attrName>style.visibility</p:attrName>
                                        </p:attrNameLst>
                                      </p:cBhvr>
                                      <p:to>
                                        <p:strVal val="visible"/>
                                      </p:to>
                                    </p:set>
                                    <p:anim calcmode="lin" valueType="num">
                                      <p:cBhvr>
                                        <p:cTn id="60" dur="500" fill="hold"/>
                                        <p:tgtEl>
                                          <p:spTgt spid="4">
                                            <p:graphicEl>
                                              <a:dgm id="{6117877E-02F6-A342-8F1E-E786471BDB3C}"/>
                                            </p:graphicEl>
                                          </p:spTgt>
                                        </p:tgtEl>
                                        <p:attrNameLst>
                                          <p:attrName>ppt_w</p:attrName>
                                        </p:attrNameLst>
                                      </p:cBhvr>
                                      <p:tavLst>
                                        <p:tav tm="0">
                                          <p:val>
                                            <p:fltVal val="0"/>
                                          </p:val>
                                        </p:tav>
                                        <p:tav tm="100000">
                                          <p:val>
                                            <p:strVal val="#ppt_w"/>
                                          </p:val>
                                        </p:tav>
                                      </p:tavLst>
                                    </p:anim>
                                    <p:anim calcmode="lin" valueType="num">
                                      <p:cBhvr>
                                        <p:cTn id="61" dur="500" fill="hold"/>
                                        <p:tgtEl>
                                          <p:spTgt spid="4">
                                            <p:graphicEl>
                                              <a:dgm id="{6117877E-02F6-A342-8F1E-E786471BDB3C}"/>
                                            </p:graphicEl>
                                          </p:spTgt>
                                        </p:tgtEl>
                                        <p:attrNameLst>
                                          <p:attrName>ppt_h</p:attrName>
                                        </p:attrNameLst>
                                      </p:cBhvr>
                                      <p:tavLst>
                                        <p:tav tm="0">
                                          <p:val>
                                            <p:fltVal val="0"/>
                                          </p:val>
                                        </p:tav>
                                        <p:tav tm="100000">
                                          <p:val>
                                            <p:strVal val="#ppt_h"/>
                                          </p:val>
                                        </p:tav>
                                      </p:tavLst>
                                    </p:anim>
                                    <p:animEffect transition="in" filter="fade">
                                      <p:cBhvr>
                                        <p:cTn id="62" dur="500"/>
                                        <p:tgtEl>
                                          <p:spTgt spid="4">
                                            <p:graphicEl>
                                              <a:dgm id="{6117877E-02F6-A342-8F1E-E786471BDB3C}"/>
                                            </p:graphicEl>
                                          </p:spTgt>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4">
                                            <p:graphicEl>
                                              <a:dgm id="{D3B853FA-47A7-9942-88C0-1FE603A83AF4}"/>
                                            </p:graphicEl>
                                          </p:spTgt>
                                        </p:tgtEl>
                                        <p:attrNameLst>
                                          <p:attrName>style.visibility</p:attrName>
                                        </p:attrNameLst>
                                      </p:cBhvr>
                                      <p:to>
                                        <p:strVal val="visible"/>
                                      </p:to>
                                    </p:set>
                                    <p:anim calcmode="lin" valueType="num">
                                      <p:cBhvr>
                                        <p:cTn id="65" dur="500" fill="hold"/>
                                        <p:tgtEl>
                                          <p:spTgt spid="4">
                                            <p:graphicEl>
                                              <a:dgm id="{D3B853FA-47A7-9942-88C0-1FE603A83AF4}"/>
                                            </p:graphicEl>
                                          </p:spTgt>
                                        </p:tgtEl>
                                        <p:attrNameLst>
                                          <p:attrName>ppt_w</p:attrName>
                                        </p:attrNameLst>
                                      </p:cBhvr>
                                      <p:tavLst>
                                        <p:tav tm="0">
                                          <p:val>
                                            <p:fltVal val="0"/>
                                          </p:val>
                                        </p:tav>
                                        <p:tav tm="100000">
                                          <p:val>
                                            <p:strVal val="#ppt_w"/>
                                          </p:val>
                                        </p:tav>
                                      </p:tavLst>
                                    </p:anim>
                                    <p:anim calcmode="lin" valueType="num">
                                      <p:cBhvr>
                                        <p:cTn id="66" dur="500" fill="hold"/>
                                        <p:tgtEl>
                                          <p:spTgt spid="4">
                                            <p:graphicEl>
                                              <a:dgm id="{D3B853FA-47A7-9942-88C0-1FE603A83AF4}"/>
                                            </p:graphicEl>
                                          </p:spTgt>
                                        </p:tgtEl>
                                        <p:attrNameLst>
                                          <p:attrName>ppt_h</p:attrName>
                                        </p:attrNameLst>
                                      </p:cBhvr>
                                      <p:tavLst>
                                        <p:tav tm="0">
                                          <p:val>
                                            <p:fltVal val="0"/>
                                          </p:val>
                                        </p:tav>
                                        <p:tav tm="100000">
                                          <p:val>
                                            <p:strVal val="#ppt_h"/>
                                          </p:val>
                                        </p:tav>
                                      </p:tavLst>
                                    </p:anim>
                                    <p:animEffect transition="in" filter="fade">
                                      <p:cBhvr>
                                        <p:cTn id="67" dur="500"/>
                                        <p:tgtEl>
                                          <p:spTgt spid="4">
                                            <p:graphicEl>
                                              <a:dgm id="{D3B853FA-47A7-9942-88C0-1FE603A83AF4}"/>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4">
                                            <p:graphicEl>
                                              <a:dgm id="{2C753180-006D-AE42-B393-BD68BFAE28EB}"/>
                                            </p:graphicEl>
                                          </p:spTgt>
                                        </p:tgtEl>
                                        <p:attrNameLst>
                                          <p:attrName>style.visibility</p:attrName>
                                        </p:attrNameLst>
                                      </p:cBhvr>
                                      <p:to>
                                        <p:strVal val="visible"/>
                                      </p:to>
                                    </p:set>
                                    <p:anim calcmode="lin" valueType="num">
                                      <p:cBhvr>
                                        <p:cTn id="72" dur="500" fill="hold"/>
                                        <p:tgtEl>
                                          <p:spTgt spid="4">
                                            <p:graphicEl>
                                              <a:dgm id="{2C753180-006D-AE42-B393-BD68BFAE28EB}"/>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2C753180-006D-AE42-B393-BD68BFAE28EB}"/>
                                            </p:graphicEl>
                                          </p:spTgt>
                                        </p:tgtEl>
                                        <p:attrNameLst>
                                          <p:attrName>ppt_h</p:attrName>
                                        </p:attrNameLst>
                                      </p:cBhvr>
                                      <p:tavLst>
                                        <p:tav tm="0">
                                          <p:val>
                                            <p:fltVal val="0"/>
                                          </p:val>
                                        </p:tav>
                                        <p:tav tm="100000">
                                          <p:val>
                                            <p:strVal val="#ppt_h"/>
                                          </p:val>
                                        </p:tav>
                                      </p:tavLst>
                                    </p:anim>
                                    <p:animEffect transition="in" filter="fade">
                                      <p:cBhvr>
                                        <p:cTn id="74" dur="500"/>
                                        <p:tgtEl>
                                          <p:spTgt spid="4">
                                            <p:graphicEl>
                                              <a:dgm id="{2C753180-006D-AE42-B393-BD68BFAE28EB}"/>
                                            </p:graphicEl>
                                          </p:spTgt>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
                                            <p:graphicEl>
                                              <a:dgm id="{5B78DAB7-6560-2946-85E8-F993B5098C7D}"/>
                                            </p:graphicEl>
                                          </p:spTgt>
                                        </p:tgtEl>
                                        <p:attrNameLst>
                                          <p:attrName>style.visibility</p:attrName>
                                        </p:attrNameLst>
                                      </p:cBhvr>
                                      <p:to>
                                        <p:strVal val="visible"/>
                                      </p:to>
                                    </p:set>
                                    <p:anim calcmode="lin" valueType="num">
                                      <p:cBhvr>
                                        <p:cTn id="77" dur="500" fill="hold"/>
                                        <p:tgtEl>
                                          <p:spTgt spid="4">
                                            <p:graphicEl>
                                              <a:dgm id="{5B78DAB7-6560-2946-85E8-F993B5098C7D}"/>
                                            </p:graphicEl>
                                          </p:spTgt>
                                        </p:tgtEl>
                                        <p:attrNameLst>
                                          <p:attrName>ppt_w</p:attrName>
                                        </p:attrNameLst>
                                      </p:cBhvr>
                                      <p:tavLst>
                                        <p:tav tm="0">
                                          <p:val>
                                            <p:fltVal val="0"/>
                                          </p:val>
                                        </p:tav>
                                        <p:tav tm="100000">
                                          <p:val>
                                            <p:strVal val="#ppt_w"/>
                                          </p:val>
                                        </p:tav>
                                      </p:tavLst>
                                    </p:anim>
                                    <p:anim calcmode="lin" valueType="num">
                                      <p:cBhvr>
                                        <p:cTn id="78" dur="500" fill="hold"/>
                                        <p:tgtEl>
                                          <p:spTgt spid="4">
                                            <p:graphicEl>
                                              <a:dgm id="{5B78DAB7-6560-2946-85E8-F993B5098C7D}"/>
                                            </p:graphicEl>
                                          </p:spTgt>
                                        </p:tgtEl>
                                        <p:attrNameLst>
                                          <p:attrName>ppt_h</p:attrName>
                                        </p:attrNameLst>
                                      </p:cBhvr>
                                      <p:tavLst>
                                        <p:tav tm="0">
                                          <p:val>
                                            <p:fltVal val="0"/>
                                          </p:val>
                                        </p:tav>
                                        <p:tav tm="100000">
                                          <p:val>
                                            <p:strVal val="#ppt_h"/>
                                          </p:val>
                                        </p:tav>
                                      </p:tavLst>
                                    </p:anim>
                                    <p:animEffect transition="in" filter="fade">
                                      <p:cBhvr>
                                        <p:cTn id="79" dur="500"/>
                                        <p:tgtEl>
                                          <p:spTgt spid="4">
                                            <p:graphicEl>
                                              <a:dgm id="{5B78DAB7-6560-2946-85E8-F993B5098C7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624" y="936430"/>
            <a:ext cx="7381253" cy="508872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10197225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2035" y="1762539"/>
            <a:ext cx="8680174" cy="4655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60059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ím 1"/>
          <p:cNvSpPr txBox="1">
            <a:spLocks/>
          </p:cNvSpPr>
          <p:nvPr/>
        </p:nvSpPr>
        <p:spPr>
          <a:xfrm>
            <a:off x="0" y="226916"/>
            <a:ext cx="8495928"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hu-HU" sz="2400" b="1" dirty="0">
                <a:latin typeface="Arial" panose="020B0604020202020204" pitchFamily="34" charset="0"/>
                <a:cs typeface="Arial" panose="020B0604020202020204" pitchFamily="34" charset="0"/>
              </a:rPr>
              <a:t>„Szándékos önártalom (BNO: X60-X84)” okozta korai halálozás (15-64) alakulása (2008-2012)</a:t>
            </a:r>
            <a:endParaRPr lang="hu-HU" sz="2400" dirty="0">
              <a:latin typeface="Arial" panose="020B0604020202020204" pitchFamily="34" charset="0"/>
              <a:cs typeface="Arial" panose="020B0604020202020204" pitchFamily="34" charset="0"/>
            </a:endParaRPr>
          </a:p>
        </p:txBody>
      </p:sp>
      <p:pic>
        <p:nvPicPr>
          <p:cNvPr id="8" name="Kép 7" descr="SHHlegend.JPG"/>
          <p:cNvPicPr>
            <a:picLocks noChangeAspect="1"/>
          </p:cNvPicPr>
          <p:nvPr/>
        </p:nvPicPr>
        <p:blipFill>
          <a:blip r:embed="rId2" cstate="print"/>
          <a:stretch>
            <a:fillRect/>
          </a:stretch>
        </p:blipFill>
        <p:spPr>
          <a:xfrm>
            <a:off x="7812360" y="4293096"/>
            <a:ext cx="1043608" cy="1754150"/>
          </a:xfrm>
          <a:prstGeom prst="rect">
            <a:avLst/>
          </a:prstGeom>
        </p:spPr>
      </p:pic>
      <p:pic>
        <p:nvPicPr>
          <p:cNvPr id="9" name="Tartalom helye 3" descr="x60x84_1564_20082012_ffi_bymprec1_HUN.png"/>
          <p:cNvPicPr>
            <a:picLocks noChangeAspect="1"/>
          </p:cNvPicPr>
          <p:nvPr/>
        </p:nvPicPr>
        <p:blipFill>
          <a:blip r:embed="rId3" cstate="print">
            <a:clrChange>
              <a:clrFrom>
                <a:srgbClr val="FFFFFF"/>
              </a:clrFrom>
              <a:clrTo>
                <a:srgbClr val="FFFFFF">
                  <a:alpha val="0"/>
                </a:srgbClr>
              </a:clrTo>
            </a:clrChange>
          </a:blip>
          <a:stretch>
            <a:fillRect/>
          </a:stretch>
        </p:blipFill>
        <p:spPr>
          <a:xfrm>
            <a:off x="107504" y="1967030"/>
            <a:ext cx="8388424" cy="4652131"/>
          </a:xfrm>
          <a:prstGeom prst="rect">
            <a:avLst/>
          </a:prstGeom>
        </p:spPr>
      </p:pic>
    </p:spTree>
    <p:extLst>
      <p:ext uri="{BB962C8B-B14F-4D97-AF65-F5344CB8AC3E}">
        <p14:creationId xmlns:p14="http://schemas.microsoft.com/office/powerpoint/2010/main" val="24626307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62233" y="254308"/>
            <a:ext cx="8229600" cy="1143000"/>
          </a:xfrm>
        </p:spPr>
        <p:txBody>
          <a:bodyPr>
            <a:noAutofit/>
          </a:bodyPr>
          <a:lstStyle/>
          <a:p>
            <a:pPr algn="l"/>
            <a:r>
              <a:rPr lang="hu-HU" sz="2400" b="1" dirty="0">
                <a:latin typeface="Arial" panose="020B0604020202020204" pitchFamily="34" charset="0"/>
                <a:cs typeface="Arial" panose="020B0604020202020204" pitchFamily="34" charset="0"/>
              </a:rPr>
              <a:t>A befejezett öngyilkosság leggyakoribb módszerei hazánkban</a:t>
            </a:r>
          </a:p>
        </p:txBody>
      </p:sp>
      <p:sp>
        <p:nvSpPr>
          <p:cNvPr id="6" name="Tartalom helye 4"/>
          <p:cNvSpPr txBox="1">
            <a:spLocks/>
          </p:cNvSpPr>
          <p:nvPr/>
        </p:nvSpPr>
        <p:spPr>
          <a:xfrm>
            <a:off x="457200" y="1880393"/>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514350">
              <a:buFont typeface="Arial" charset="0"/>
              <a:buAutoNum type="arabicPeriod"/>
            </a:pPr>
            <a:r>
              <a:rPr lang="hu-HU" altLang="hu-HU" sz="2800" dirty="0">
                <a:latin typeface="Arial" panose="020B0604020202020204" pitchFamily="34" charset="0"/>
                <a:cs typeface="Arial" panose="020B0604020202020204" pitchFamily="34" charset="0"/>
              </a:rPr>
              <a:t>Önakasztás </a:t>
            </a:r>
          </a:p>
          <a:p>
            <a:pPr marL="514350" indent="-514350">
              <a:buFont typeface="Arial" charset="0"/>
              <a:buAutoNum type="arabicPeriod"/>
            </a:pPr>
            <a:r>
              <a:rPr lang="hu-HU" altLang="hu-HU" sz="2800" dirty="0">
                <a:latin typeface="Arial" panose="020B0604020202020204" pitchFamily="34" charset="0"/>
                <a:cs typeface="Arial" panose="020B0604020202020204" pitchFamily="34" charset="0"/>
              </a:rPr>
              <a:t>Szándékos önmérgezés</a:t>
            </a:r>
          </a:p>
          <a:p>
            <a:pPr marL="514350" indent="-514350">
              <a:buFont typeface="Arial" charset="0"/>
              <a:buAutoNum type="arabicPeriod"/>
            </a:pPr>
            <a:r>
              <a:rPr lang="hu-HU" altLang="hu-HU" sz="2800" dirty="0">
                <a:latin typeface="Arial" panose="020B0604020202020204" pitchFamily="34" charset="0"/>
                <a:cs typeface="Arial" panose="020B0604020202020204" pitchFamily="34" charset="0"/>
              </a:rPr>
              <a:t>Magas helyről leugrás</a:t>
            </a:r>
          </a:p>
          <a:p>
            <a:pPr marL="514350" indent="-514350">
              <a:buFont typeface="Arial" charset="0"/>
              <a:buAutoNum type="arabicPeriod"/>
            </a:pPr>
            <a:r>
              <a:rPr lang="hu-HU" altLang="hu-HU" sz="2800" dirty="0">
                <a:latin typeface="Arial" panose="020B0604020202020204" pitchFamily="34" charset="0"/>
                <a:cs typeface="Arial" panose="020B0604020202020204" pitchFamily="34" charset="0"/>
              </a:rPr>
              <a:t>Mozgó jármű elé ugrás</a:t>
            </a:r>
          </a:p>
          <a:p>
            <a:pPr marL="514350" indent="-514350">
              <a:buFont typeface="Arial" charset="0"/>
              <a:buAutoNum type="arabicPeriod"/>
            </a:pPr>
            <a:r>
              <a:rPr lang="hu-HU" altLang="hu-HU" sz="2800" dirty="0">
                <a:latin typeface="Arial" panose="020B0604020202020204" pitchFamily="34" charset="0"/>
                <a:cs typeface="Arial" panose="020B0604020202020204" pitchFamily="34" charset="0"/>
              </a:rPr>
              <a:t>Lőfegyver</a:t>
            </a:r>
          </a:p>
          <a:p>
            <a:pPr marL="514350" indent="-514350">
              <a:buFont typeface="Arial" charset="0"/>
              <a:buAutoNum type="arabicPeriod"/>
            </a:pPr>
            <a:r>
              <a:rPr lang="hu-HU" altLang="hu-HU" sz="2800" dirty="0">
                <a:latin typeface="Arial" panose="020B0604020202020204" pitchFamily="34" charset="0"/>
                <a:cs typeface="Arial" panose="020B0604020202020204" pitchFamily="34" charset="0"/>
              </a:rPr>
              <a:t>Vágó, szúró eszköz</a:t>
            </a:r>
          </a:p>
          <a:p>
            <a:pPr marL="514350" indent="-514350">
              <a:buFont typeface="Arial" charset="0"/>
              <a:buAutoNum type="arabicPeriod"/>
            </a:pPr>
            <a:r>
              <a:rPr lang="hu-HU" altLang="hu-HU" sz="2800" dirty="0">
                <a:latin typeface="Arial" panose="020B0604020202020204" pitchFamily="34" charset="0"/>
                <a:cs typeface="Arial" panose="020B0604020202020204" pitchFamily="34" charset="0"/>
              </a:rPr>
              <a:t>Vízbefulladás</a:t>
            </a:r>
          </a:p>
          <a:p>
            <a:pPr marL="514350" indent="-514350">
              <a:buFont typeface="Arial" charset="0"/>
              <a:buAutoNum type="arabicPeriod"/>
            </a:pPr>
            <a:r>
              <a:rPr lang="hu-HU" altLang="hu-HU" sz="2800" dirty="0">
                <a:latin typeface="Arial" panose="020B0604020202020204" pitchFamily="34" charset="0"/>
                <a:cs typeface="Arial" panose="020B0604020202020204" pitchFamily="34" charset="0"/>
              </a:rPr>
              <a:t>Áramütés, egyéb</a:t>
            </a:r>
          </a:p>
        </p:txBody>
      </p:sp>
      <p:pic>
        <p:nvPicPr>
          <p:cNvPr id="7" name="Picture 4" descr="C:\Users\Móni\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2188" y="4143375"/>
            <a:ext cx="247650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49246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23274" y="200819"/>
            <a:ext cx="8229600" cy="625475"/>
          </a:xfrm>
        </p:spPr>
        <p:txBody>
          <a:bodyPr>
            <a:normAutofit/>
          </a:bodyPr>
          <a:lstStyle/>
          <a:p>
            <a:pPr algn="l"/>
            <a:r>
              <a:rPr lang="hu-HU" sz="2400" b="1" dirty="0">
                <a:latin typeface="Arial" panose="020B0604020202020204" pitchFamily="34" charset="0"/>
                <a:cs typeface="Arial" panose="020B0604020202020204" pitchFamily="34" charset="0"/>
              </a:rPr>
              <a:t>Az öngyilkosság </a:t>
            </a:r>
            <a:r>
              <a:rPr lang="hu-HU" sz="2400" b="1" dirty="0" err="1">
                <a:latin typeface="Arial" panose="020B0604020202020204" pitchFamily="34" charset="0"/>
                <a:cs typeface="Arial" panose="020B0604020202020204" pitchFamily="34" charset="0"/>
              </a:rPr>
              <a:t>multikauzális</a:t>
            </a:r>
            <a:endParaRPr lang="hu-HU" sz="2400" b="1" dirty="0">
              <a:latin typeface="Arial" panose="020B0604020202020204" pitchFamily="34" charset="0"/>
              <a:cs typeface="Arial" panose="020B0604020202020204" pitchFamily="34" charset="0"/>
            </a:endParaRPr>
          </a:p>
        </p:txBody>
      </p:sp>
      <p:sp>
        <p:nvSpPr>
          <p:cNvPr id="4" name="Rectangle 2"/>
          <p:cNvSpPr>
            <a:spLocks noChangeArrowheads="1"/>
          </p:cNvSpPr>
          <p:nvPr/>
        </p:nvSpPr>
        <p:spPr bwMode="auto">
          <a:xfrm>
            <a:off x="444500" y="288925"/>
            <a:ext cx="8458200"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8956" tIns="39478" rIns="78956" bIns="39478" anchor="ctr"/>
          <a:lstStyle>
            <a:lvl1pPr defTabSz="784225" eaLnBrk="0" hangingPunct="0">
              <a:defRPr>
                <a:solidFill>
                  <a:schemeClr val="tx1"/>
                </a:solidFill>
                <a:latin typeface="Arial" charset="0"/>
              </a:defRPr>
            </a:lvl1pPr>
            <a:lvl2pPr marL="742950" indent="-285750" defTabSz="784225" eaLnBrk="0" hangingPunct="0">
              <a:defRPr>
                <a:solidFill>
                  <a:schemeClr val="tx1"/>
                </a:solidFill>
                <a:latin typeface="Arial" charset="0"/>
              </a:defRPr>
            </a:lvl2pPr>
            <a:lvl3pPr marL="1143000" indent="-228600" defTabSz="784225" eaLnBrk="0" hangingPunct="0">
              <a:defRPr>
                <a:solidFill>
                  <a:schemeClr val="tx1"/>
                </a:solidFill>
                <a:latin typeface="Arial" charset="0"/>
              </a:defRPr>
            </a:lvl3pPr>
            <a:lvl4pPr marL="1600200" indent="-228600" defTabSz="784225" eaLnBrk="0" hangingPunct="0">
              <a:defRPr>
                <a:solidFill>
                  <a:schemeClr val="tx1"/>
                </a:solidFill>
                <a:latin typeface="Arial" charset="0"/>
              </a:defRPr>
            </a:lvl4pPr>
            <a:lvl5pPr marL="2057400" indent="-228600" defTabSz="784225" eaLnBrk="0" hangingPunct="0">
              <a:defRPr>
                <a:solidFill>
                  <a:schemeClr val="tx1"/>
                </a:solidFill>
                <a:latin typeface="Arial" charset="0"/>
              </a:defRPr>
            </a:lvl5pPr>
            <a:lvl6pPr marL="2514600" indent="-228600" defTabSz="784225" eaLnBrk="0" fontAlgn="base" hangingPunct="0">
              <a:spcBef>
                <a:spcPct val="0"/>
              </a:spcBef>
              <a:spcAft>
                <a:spcPct val="0"/>
              </a:spcAft>
              <a:defRPr>
                <a:solidFill>
                  <a:schemeClr val="tx1"/>
                </a:solidFill>
                <a:latin typeface="Arial" charset="0"/>
              </a:defRPr>
            </a:lvl6pPr>
            <a:lvl7pPr marL="2971800" indent="-228600" defTabSz="784225" eaLnBrk="0" fontAlgn="base" hangingPunct="0">
              <a:spcBef>
                <a:spcPct val="0"/>
              </a:spcBef>
              <a:spcAft>
                <a:spcPct val="0"/>
              </a:spcAft>
              <a:defRPr>
                <a:solidFill>
                  <a:schemeClr val="tx1"/>
                </a:solidFill>
                <a:latin typeface="Arial" charset="0"/>
              </a:defRPr>
            </a:lvl7pPr>
            <a:lvl8pPr marL="3429000" indent="-228600" defTabSz="784225" eaLnBrk="0" fontAlgn="base" hangingPunct="0">
              <a:spcBef>
                <a:spcPct val="0"/>
              </a:spcBef>
              <a:spcAft>
                <a:spcPct val="0"/>
              </a:spcAft>
              <a:defRPr>
                <a:solidFill>
                  <a:schemeClr val="tx1"/>
                </a:solidFill>
                <a:latin typeface="Arial" charset="0"/>
              </a:defRPr>
            </a:lvl8pPr>
            <a:lvl9pPr marL="3886200" indent="-228600" defTabSz="784225" eaLnBrk="0" fontAlgn="base" hangingPunct="0">
              <a:spcBef>
                <a:spcPct val="0"/>
              </a:spcBef>
              <a:spcAft>
                <a:spcPct val="0"/>
              </a:spcAft>
              <a:defRPr>
                <a:solidFill>
                  <a:schemeClr val="tx1"/>
                </a:solidFill>
                <a:latin typeface="Arial" charset="0"/>
              </a:defRPr>
            </a:lvl9pPr>
          </a:lstStyle>
          <a:p>
            <a:endParaRPr lang="en-US" altLang="hu-HU" sz="2900" b="1" dirty="0">
              <a:solidFill>
                <a:schemeClr val="bg1"/>
              </a:solidFill>
            </a:endParaRPr>
          </a:p>
        </p:txBody>
      </p:sp>
      <p:sp>
        <p:nvSpPr>
          <p:cNvPr id="5" name="Oval 3"/>
          <p:cNvSpPr>
            <a:spLocks noChangeArrowheads="1"/>
          </p:cNvSpPr>
          <p:nvPr/>
        </p:nvSpPr>
        <p:spPr bwMode="auto">
          <a:xfrm>
            <a:off x="3236913" y="2643188"/>
            <a:ext cx="2605087" cy="2206625"/>
          </a:xfrm>
          <a:prstGeom prst="ellipse">
            <a:avLst/>
          </a:prstGeom>
          <a:solidFill>
            <a:schemeClr val="accent1">
              <a:alpha val="50195"/>
            </a:schemeClr>
          </a:solidFill>
          <a:ln w="9525">
            <a:round/>
            <a:headEnd/>
            <a:tailEnd/>
          </a:ln>
          <a:scene3d>
            <a:camera prst="legacyPerspectiveBottom"/>
            <a:lightRig rig="legacyFlat3" dir="t"/>
          </a:scene3d>
          <a:sp3d extrusionH="887400" prstMaterial="legacyMatte">
            <a:bevelT w="13500" h="13500" prst="angle"/>
            <a:bevelB w="13500" h="13500" prst="angle"/>
            <a:extrusionClr>
              <a:schemeClr val="accent1"/>
            </a:extrusionClr>
          </a:sp3d>
        </p:spPr>
        <p:txBody>
          <a:bodyPr wrap="none" lIns="98806" tIns="49403" rIns="98806" bIns="49403" anchor="ctr">
            <a:flatTx/>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6" name="Oval 4"/>
          <p:cNvSpPr>
            <a:spLocks noChangeArrowheads="1"/>
          </p:cNvSpPr>
          <p:nvPr/>
        </p:nvSpPr>
        <p:spPr bwMode="blackWhite">
          <a:xfrm>
            <a:off x="5397500" y="1674813"/>
            <a:ext cx="1841500" cy="660400"/>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en-US" sz="1700" b="1"/>
              <a:t>Neurobiol</a:t>
            </a:r>
            <a:r>
              <a:rPr lang="hu-HU" sz="1700" b="1"/>
              <a:t>ógia</a:t>
            </a:r>
            <a:endParaRPr lang="en-US" sz="1700" b="1"/>
          </a:p>
        </p:txBody>
      </p:sp>
      <p:sp>
        <p:nvSpPr>
          <p:cNvPr id="7" name="Oval 5"/>
          <p:cNvSpPr>
            <a:spLocks noChangeArrowheads="1"/>
          </p:cNvSpPr>
          <p:nvPr/>
        </p:nvSpPr>
        <p:spPr bwMode="blackWhite">
          <a:xfrm>
            <a:off x="254000" y="3521075"/>
            <a:ext cx="2090738" cy="896938"/>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hu-HU" sz="1700" b="1"/>
              <a:t>Organikus betegség</a:t>
            </a:r>
            <a:endParaRPr lang="en-US" sz="1700" b="1"/>
          </a:p>
        </p:txBody>
      </p:sp>
      <p:sp>
        <p:nvSpPr>
          <p:cNvPr id="8" name="Oval 6"/>
          <p:cNvSpPr>
            <a:spLocks noChangeArrowheads="1"/>
          </p:cNvSpPr>
          <p:nvPr/>
        </p:nvSpPr>
        <p:spPr bwMode="blackWhite">
          <a:xfrm>
            <a:off x="6604000" y="2309813"/>
            <a:ext cx="2157413" cy="576262"/>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en-US" sz="1700" b="1"/>
              <a:t>Impul</a:t>
            </a:r>
            <a:r>
              <a:rPr lang="hu-HU" sz="1700" b="1"/>
              <a:t>zivitás</a:t>
            </a:r>
            <a:endParaRPr lang="en-US" sz="1700" b="1"/>
          </a:p>
        </p:txBody>
      </p:sp>
      <p:sp>
        <p:nvSpPr>
          <p:cNvPr id="9" name="Oval 7"/>
          <p:cNvSpPr>
            <a:spLocks noChangeArrowheads="1"/>
          </p:cNvSpPr>
          <p:nvPr/>
        </p:nvSpPr>
        <p:spPr bwMode="blackWhite">
          <a:xfrm>
            <a:off x="0" y="4560888"/>
            <a:ext cx="2919413" cy="717550"/>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hu-HU" sz="1700" b="1"/>
              <a:t>Módszerek elérhetősége</a:t>
            </a:r>
            <a:endParaRPr lang="en-US" sz="1700" b="1"/>
          </a:p>
        </p:txBody>
      </p:sp>
      <p:sp>
        <p:nvSpPr>
          <p:cNvPr id="10" name="Oval 8"/>
          <p:cNvSpPr>
            <a:spLocks noChangeArrowheads="1"/>
          </p:cNvSpPr>
          <p:nvPr/>
        </p:nvSpPr>
        <p:spPr bwMode="blackWhite">
          <a:xfrm>
            <a:off x="6859588" y="3059113"/>
            <a:ext cx="2030412" cy="520700"/>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hu-HU" sz="1700" b="1"/>
              <a:t>Reménytelenség</a:t>
            </a:r>
            <a:endParaRPr lang="en-US" sz="1700" b="1"/>
          </a:p>
        </p:txBody>
      </p:sp>
      <p:sp>
        <p:nvSpPr>
          <p:cNvPr id="11" name="Oval 9"/>
          <p:cNvSpPr>
            <a:spLocks noChangeArrowheads="1"/>
          </p:cNvSpPr>
          <p:nvPr/>
        </p:nvSpPr>
        <p:spPr bwMode="blackWhite">
          <a:xfrm>
            <a:off x="1970088" y="5311775"/>
            <a:ext cx="1924050" cy="738188"/>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hu-HU" sz="1700" b="1"/>
              <a:t>Súlyos életesemények</a:t>
            </a:r>
            <a:endParaRPr lang="en-US" sz="1700" b="1"/>
          </a:p>
        </p:txBody>
      </p:sp>
      <p:sp>
        <p:nvSpPr>
          <p:cNvPr id="12" name="Oval 10"/>
          <p:cNvSpPr>
            <a:spLocks noChangeArrowheads="1"/>
          </p:cNvSpPr>
          <p:nvPr/>
        </p:nvSpPr>
        <p:spPr bwMode="blackWhite">
          <a:xfrm>
            <a:off x="6921500" y="3752850"/>
            <a:ext cx="1714500" cy="704850"/>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hu-HU" sz="1700" b="1"/>
              <a:t>Betegség a családban</a:t>
            </a:r>
            <a:endParaRPr lang="en-US" sz="1700" b="1"/>
          </a:p>
        </p:txBody>
      </p:sp>
      <p:sp>
        <p:nvSpPr>
          <p:cNvPr id="13" name="Oval 11"/>
          <p:cNvSpPr>
            <a:spLocks noChangeArrowheads="1"/>
          </p:cNvSpPr>
          <p:nvPr/>
        </p:nvSpPr>
        <p:spPr bwMode="blackWhite">
          <a:xfrm>
            <a:off x="4140200" y="5589588"/>
            <a:ext cx="2382838" cy="809625"/>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hu-HU" sz="1700" b="1"/>
              <a:t>Korábbi öngyilkossági magatartás</a:t>
            </a:r>
            <a:endParaRPr lang="en-US" sz="1700" b="1"/>
          </a:p>
        </p:txBody>
      </p:sp>
      <p:sp>
        <p:nvSpPr>
          <p:cNvPr id="14" name="Oval 12"/>
          <p:cNvSpPr>
            <a:spLocks noChangeArrowheads="1"/>
          </p:cNvSpPr>
          <p:nvPr/>
        </p:nvSpPr>
        <p:spPr bwMode="blackWhite">
          <a:xfrm>
            <a:off x="1079500" y="1731963"/>
            <a:ext cx="2474913" cy="692150"/>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hu-HU" sz="1700" b="1"/>
              <a:t>Személyiségzavarok</a:t>
            </a:r>
            <a:endParaRPr lang="en-US" sz="1700" b="1"/>
          </a:p>
        </p:txBody>
      </p:sp>
      <p:sp>
        <p:nvSpPr>
          <p:cNvPr id="15" name="Oval 13"/>
          <p:cNvSpPr>
            <a:spLocks noChangeArrowheads="1"/>
          </p:cNvSpPr>
          <p:nvPr/>
        </p:nvSpPr>
        <p:spPr bwMode="blackWhite">
          <a:xfrm>
            <a:off x="3048000" y="1039813"/>
            <a:ext cx="2794000" cy="808037"/>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hu-HU" sz="1700" b="1"/>
              <a:t>Pszichiátriai betegség</a:t>
            </a:r>
            <a:endParaRPr lang="en-US" sz="1700" b="1"/>
          </a:p>
        </p:txBody>
      </p:sp>
      <p:sp>
        <p:nvSpPr>
          <p:cNvPr id="16" name="Oval 14"/>
          <p:cNvSpPr>
            <a:spLocks noChangeArrowheads="1"/>
          </p:cNvSpPr>
          <p:nvPr/>
        </p:nvSpPr>
        <p:spPr bwMode="blackWhite">
          <a:xfrm>
            <a:off x="5907088" y="4676775"/>
            <a:ext cx="3236912" cy="865188"/>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hu-HU" sz="1700" b="1"/>
              <a:t>Pszichológiai tényezők</a:t>
            </a:r>
            <a:endParaRPr lang="en-US" sz="1700" b="1"/>
          </a:p>
        </p:txBody>
      </p:sp>
      <p:sp>
        <p:nvSpPr>
          <p:cNvPr id="17" name="Oval 15"/>
          <p:cNvSpPr>
            <a:spLocks noChangeArrowheads="1"/>
          </p:cNvSpPr>
          <p:nvPr/>
        </p:nvSpPr>
        <p:spPr bwMode="blackWhite">
          <a:xfrm>
            <a:off x="254000" y="2597150"/>
            <a:ext cx="2179638" cy="773113"/>
          </a:xfrm>
          <a:prstGeom prst="ellipse">
            <a:avLst/>
          </a:prstGeom>
          <a:gradFill rotWithShape="0">
            <a:gsLst>
              <a:gs pos="0">
                <a:schemeClr val="bg1"/>
              </a:gs>
              <a:gs pos="100000">
                <a:schemeClr val="bg1">
                  <a:gamma/>
                  <a:tint val="53725"/>
                  <a:invGamma/>
                </a:schemeClr>
              </a:gs>
            </a:gsLst>
            <a:lin ang="5400000" scaled="1"/>
          </a:gradFill>
          <a:ln w="12700">
            <a:round/>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0" tIns="0" rIns="0" bIns="0" anchor="ctr" anchorCtr="1">
            <a:flatTx/>
          </a:bodyPr>
          <a:lstStyle/>
          <a:p>
            <a:pPr algn="ctr" defTabSz="854075" eaLnBrk="0" hangingPunct="0">
              <a:lnSpc>
                <a:spcPct val="85000"/>
              </a:lnSpc>
              <a:defRPr/>
            </a:pPr>
            <a:r>
              <a:rPr lang="hu-HU" sz="1700" b="1"/>
              <a:t>Alkohol és drogfüggés</a:t>
            </a:r>
            <a:endParaRPr lang="en-US" sz="1700" b="1"/>
          </a:p>
        </p:txBody>
      </p:sp>
      <p:sp>
        <p:nvSpPr>
          <p:cNvPr id="18" name="Oval 16"/>
          <p:cNvSpPr>
            <a:spLocks noChangeArrowheads="1"/>
          </p:cNvSpPr>
          <p:nvPr/>
        </p:nvSpPr>
        <p:spPr bwMode="auto">
          <a:xfrm>
            <a:off x="3683000" y="3001963"/>
            <a:ext cx="1778000" cy="1501775"/>
          </a:xfrm>
          <a:prstGeom prst="ellipse">
            <a:avLst/>
          </a:prstGeom>
          <a:solidFill>
            <a:srgbClr val="CC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98806" tIns="49403" rIns="98806" bIns="49403"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19" name="Text Box 17"/>
          <p:cNvSpPr txBox="1">
            <a:spLocks noChangeArrowheads="1"/>
          </p:cNvSpPr>
          <p:nvPr/>
        </p:nvSpPr>
        <p:spPr bwMode="auto">
          <a:xfrm>
            <a:off x="3132138" y="3500438"/>
            <a:ext cx="2971800" cy="52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8956" tIns="39478" rIns="78956" bIns="39478">
            <a:spAutoFit/>
          </a:bodyPr>
          <a:lstStyle>
            <a:lvl1pPr defTabSz="730250" eaLnBrk="0" hangingPunct="0">
              <a:defRPr>
                <a:solidFill>
                  <a:schemeClr val="tx1"/>
                </a:solidFill>
                <a:latin typeface="Arial" charset="0"/>
              </a:defRPr>
            </a:lvl1pPr>
            <a:lvl2pPr marL="742950" indent="-285750" defTabSz="730250" eaLnBrk="0" hangingPunct="0">
              <a:defRPr>
                <a:solidFill>
                  <a:schemeClr val="tx1"/>
                </a:solidFill>
                <a:latin typeface="Arial" charset="0"/>
              </a:defRPr>
            </a:lvl2pPr>
            <a:lvl3pPr marL="1143000" indent="-228600" defTabSz="730250" eaLnBrk="0" hangingPunct="0">
              <a:defRPr>
                <a:solidFill>
                  <a:schemeClr val="tx1"/>
                </a:solidFill>
                <a:latin typeface="Arial" charset="0"/>
              </a:defRPr>
            </a:lvl3pPr>
            <a:lvl4pPr marL="1600200" indent="-228600" defTabSz="730250" eaLnBrk="0" hangingPunct="0">
              <a:defRPr>
                <a:solidFill>
                  <a:schemeClr val="tx1"/>
                </a:solidFill>
                <a:latin typeface="Arial" charset="0"/>
              </a:defRPr>
            </a:lvl4pPr>
            <a:lvl5pPr marL="2057400" indent="-228600" defTabSz="730250" eaLnBrk="0" hangingPunct="0">
              <a:defRPr>
                <a:solidFill>
                  <a:schemeClr val="tx1"/>
                </a:solidFill>
                <a:latin typeface="Arial" charset="0"/>
              </a:defRPr>
            </a:lvl5pPr>
            <a:lvl6pPr marL="2514600" indent="-228600" defTabSz="730250" eaLnBrk="0" fontAlgn="base" hangingPunct="0">
              <a:spcBef>
                <a:spcPct val="0"/>
              </a:spcBef>
              <a:spcAft>
                <a:spcPct val="0"/>
              </a:spcAft>
              <a:defRPr>
                <a:solidFill>
                  <a:schemeClr val="tx1"/>
                </a:solidFill>
                <a:latin typeface="Arial" charset="0"/>
              </a:defRPr>
            </a:lvl6pPr>
            <a:lvl7pPr marL="2971800" indent="-228600" defTabSz="730250" eaLnBrk="0" fontAlgn="base" hangingPunct="0">
              <a:spcBef>
                <a:spcPct val="0"/>
              </a:spcBef>
              <a:spcAft>
                <a:spcPct val="0"/>
              </a:spcAft>
              <a:defRPr>
                <a:solidFill>
                  <a:schemeClr val="tx1"/>
                </a:solidFill>
                <a:latin typeface="Arial" charset="0"/>
              </a:defRPr>
            </a:lvl7pPr>
            <a:lvl8pPr marL="3429000" indent="-228600" defTabSz="730250" eaLnBrk="0" fontAlgn="base" hangingPunct="0">
              <a:spcBef>
                <a:spcPct val="0"/>
              </a:spcBef>
              <a:spcAft>
                <a:spcPct val="0"/>
              </a:spcAft>
              <a:defRPr>
                <a:solidFill>
                  <a:schemeClr val="tx1"/>
                </a:solidFill>
                <a:latin typeface="Arial" charset="0"/>
              </a:defRPr>
            </a:lvl8pPr>
            <a:lvl9pPr marL="3886200" indent="-228600" defTabSz="730250" eaLnBrk="0" fontAlgn="base" hangingPunct="0">
              <a:spcBef>
                <a:spcPct val="0"/>
              </a:spcBef>
              <a:spcAft>
                <a:spcPct val="0"/>
              </a:spcAft>
              <a:defRPr>
                <a:solidFill>
                  <a:schemeClr val="tx1"/>
                </a:solidFill>
                <a:latin typeface="Arial" charset="0"/>
              </a:defRPr>
            </a:lvl9pPr>
          </a:lstStyle>
          <a:p>
            <a:pPr>
              <a:lnSpc>
                <a:spcPct val="90000"/>
              </a:lnSpc>
              <a:spcBef>
                <a:spcPct val="50000"/>
              </a:spcBef>
              <a:buSzPct val="100000"/>
            </a:pPr>
            <a:r>
              <a:rPr lang="hu-HU" altLang="hu-HU" sz="3200" b="1" dirty="0"/>
              <a:t>Öngyilkosság</a:t>
            </a:r>
            <a:endParaRPr lang="en-US" altLang="hu-HU" sz="3200" b="1" dirty="0"/>
          </a:p>
        </p:txBody>
      </p:sp>
      <p:sp>
        <p:nvSpPr>
          <p:cNvPr id="20" name="Line 18"/>
          <p:cNvSpPr>
            <a:spLocks noChangeShapeType="1"/>
          </p:cNvSpPr>
          <p:nvPr/>
        </p:nvSpPr>
        <p:spPr bwMode="auto">
          <a:xfrm>
            <a:off x="4508500" y="1847850"/>
            <a:ext cx="0" cy="808038"/>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
        <p:nvSpPr>
          <p:cNvPr id="21" name="Line 19"/>
          <p:cNvSpPr>
            <a:spLocks noChangeShapeType="1"/>
          </p:cNvSpPr>
          <p:nvPr/>
        </p:nvSpPr>
        <p:spPr bwMode="auto">
          <a:xfrm flipH="1">
            <a:off x="5778500" y="2771775"/>
            <a:ext cx="952500" cy="63500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
        <p:nvSpPr>
          <p:cNvPr id="22" name="Line 20"/>
          <p:cNvSpPr>
            <a:spLocks noChangeShapeType="1"/>
          </p:cNvSpPr>
          <p:nvPr/>
        </p:nvSpPr>
        <p:spPr bwMode="auto">
          <a:xfrm flipH="1">
            <a:off x="5842000" y="3463925"/>
            <a:ext cx="1143000" cy="346075"/>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
        <p:nvSpPr>
          <p:cNvPr id="23" name="Line 21"/>
          <p:cNvSpPr>
            <a:spLocks noChangeShapeType="1"/>
          </p:cNvSpPr>
          <p:nvPr/>
        </p:nvSpPr>
        <p:spPr bwMode="auto">
          <a:xfrm flipH="1">
            <a:off x="5778500" y="4005263"/>
            <a:ext cx="1169988" cy="3651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
        <p:nvSpPr>
          <p:cNvPr id="24" name="Line 22"/>
          <p:cNvSpPr>
            <a:spLocks noChangeShapeType="1"/>
          </p:cNvSpPr>
          <p:nvPr/>
        </p:nvSpPr>
        <p:spPr bwMode="auto">
          <a:xfrm flipH="1" flipV="1">
            <a:off x="5524500" y="4503738"/>
            <a:ext cx="508000" cy="346075"/>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
        <p:nvSpPr>
          <p:cNvPr id="25" name="Line 23"/>
          <p:cNvSpPr>
            <a:spLocks noChangeShapeType="1"/>
          </p:cNvSpPr>
          <p:nvPr/>
        </p:nvSpPr>
        <p:spPr bwMode="auto">
          <a:xfrm flipV="1">
            <a:off x="3429000" y="4733925"/>
            <a:ext cx="508000" cy="461963"/>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
        <p:nvSpPr>
          <p:cNvPr id="26" name="Line 24"/>
          <p:cNvSpPr>
            <a:spLocks noChangeShapeType="1"/>
          </p:cNvSpPr>
          <p:nvPr/>
        </p:nvSpPr>
        <p:spPr bwMode="auto">
          <a:xfrm flipV="1">
            <a:off x="2730500" y="4271963"/>
            <a:ext cx="698500" cy="288925"/>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
        <p:nvSpPr>
          <p:cNvPr id="27" name="Line 25"/>
          <p:cNvSpPr>
            <a:spLocks noChangeShapeType="1"/>
          </p:cNvSpPr>
          <p:nvPr/>
        </p:nvSpPr>
        <p:spPr bwMode="auto">
          <a:xfrm>
            <a:off x="2476500" y="3868738"/>
            <a:ext cx="760413"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
        <p:nvSpPr>
          <p:cNvPr id="28" name="Line 26"/>
          <p:cNvSpPr>
            <a:spLocks noChangeShapeType="1"/>
          </p:cNvSpPr>
          <p:nvPr/>
        </p:nvSpPr>
        <p:spPr bwMode="auto">
          <a:xfrm>
            <a:off x="2540000" y="3059113"/>
            <a:ext cx="762000" cy="231775"/>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
        <p:nvSpPr>
          <p:cNvPr id="29" name="Line 27"/>
          <p:cNvSpPr>
            <a:spLocks noChangeShapeType="1"/>
          </p:cNvSpPr>
          <p:nvPr/>
        </p:nvSpPr>
        <p:spPr bwMode="auto">
          <a:xfrm rot="20567913">
            <a:off x="3302000" y="2251075"/>
            <a:ext cx="444500" cy="57785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
        <p:nvSpPr>
          <p:cNvPr id="30" name="Line 28"/>
          <p:cNvSpPr>
            <a:spLocks noChangeShapeType="1"/>
          </p:cNvSpPr>
          <p:nvPr/>
        </p:nvSpPr>
        <p:spPr bwMode="auto">
          <a:xfrm>
            <a:off x="4826000" y="4849813"/>
            <a:ext cx="177800" cy="59531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
        <p:nvSpPr>
          <p:cNvPr id="31" name="Line 29"/>
          <p:cNvSpPr>
            <a:spLocks noChangeShapeType="1"/>
          </p:cNvSpPr>
          <p:nvPr/>
        </p:nvSpPr>
        <p:spPr bwMode="auto">
          <a:xfrm flipH="1">
            <a:off x="5397500" y="2309813"/>
            <a:ext cx="444500" cy="63500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lIns="98806" tIns="49403" rIns="98806" bIns="49403"/>
          <a:lstStyle/>
          <a:p>
            <a:endParaRPr lang="hu-HU"/>
          </a:p>
        </p:txBody>
      </p:sp>
    </p:spTree>
    <p:extLst>
      <p:ext uri="{BB962C8B-B14F-4D97-AF65-F5344CB8AC3E}">
        <p14:creationId xmlns:p14="http://schemas.microsoft.com/office/powerpoint/2010/main" val="34285333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454" y="191551"/>
            <a:ext cx="8229600" cy="1143000"/>
          </a:xfrm>
        </p:spPr>
        <p:txBody>
          <a:bodyPr/>
          <a:lstStyle/>
          <a:p>
            <a:pPr algn="l"/>
            <a:r>
              <a:rPr lang="hu-HU" sz="2400" b="1" dirty="0">
                <a:latin typeface="Arial" panose="020B0604020202020204" pitchFamily="34" charset="0"/>
                <a:cs typeface="Arial" panose="020B0604020202020204" pitchFamily="34" charset="0"/>
              </a:rPr>
              <a:t>Elsődleges rizikófaktorok</a:t>
            </a:r>
          </a:p>
        </p:txBody>
      </p:sp>
      <p:graphicFrame>
        <p:nvGraphicFramePr>
          <p:cNvPr id="4" name="Diagram 3"/>
          <p:cNvGraphicFramePr/>
          <p:nvPr>
            <p:extLst>
              <p:ext uri="{D42A27DB-BD31-4B8C-83A1-F6EECF244321}">
                <p14:modId xmlns:p14="http://schemas.microsoft.com/office/powerpoint/2010/main" val="1502771614"/>
              </p:ext>
            </p:extLst>
          </p:nvPr>
        </p:nvGraphicFramePr>
        <p:xfrm>
          <a:off x="359454" y="763051"/>
          <a:ext cx="8418786" cy="56258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7180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graphicEl>
                                              <a:dgm id="{FBE1447E-A549-4245-9DD3-602E75CF574F}"/>
                                            </p:graphicEl>
                                          </p:spTgt>
                                        </p:tgtEl>
                                        <p:attrNameLst>
                                          <p:attrName>style.visibility</p:attrName>
                                        </p:attrNameLst>
                                      </p:cBhvr>
                                      <p:to>
                                        <p:strVal val="visible"/>
                                      </p:to>
                                    </p:set>
                                    <p:anim calcmode="lin" valueType="num">
                                      <p:cBhvr>
                                        <p:cTn id="7" dur="500" fill="hold"/>
                                        <p:tgtEl>
                                          <p:spTgt spid="4">
                                            <p:graphicEl>
                                              <a:dgm id="{FBE1447E-A549-4245-9DD3-602E75CF574F}"/>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FBE1447E-A549-4245-9DD3-602E75CF574F}"/>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FBE1447E-A549-4245-9DD3-602E75CF574F}"/>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graphicEl>
                                              <a:dgm id="{8376C329-0FA2-834D-985A-D0EA61274F04}"/>
                                            </p:graphicEl>
                                          </p:spTgt>
                                        </p:tgtEl>
                                        <p:attrNameLst>
                                          <p:attrName>style.visibility</p:attrName>
                                        </p:attrNameLst>
                                      </p:cBhvr>
                                      <p:to>
                                        <p:strVal val="visible"/>
                                      </p:to>
                                    </p:set>
                                    <p:anim calcmode="lin" valueType="num">
                                      <p:cBhvr>
                                        <p:cTn id="14" dur="500" fill="hold"/>
                                        <p:tgtEl>
                                          <p:spTgt spid="4">
                                            <p:graphicEl>
                                              <a:dgm id="{8376C329-0FA2-834D-985A-D0EA61274F04}"/>
                                            </p:graphicEl>
                                          </p:spTgt>
                                        </p:tgtEl>
                                        <p:attrNameLst>
                                          <p:attrName>ppt_w</p:attrName>
                                        </p:attrNameLst>
                                      </p:cBhvr>
                                      <p:tavLst>
                                        <p:tav tm="0">
                                          <p:val>
                                            <p:fltVal val="0"/>
                                          </p:val>
                                        </p:tav>
                                        <p:tav tm="100000">
                                          <p:val>
                                            <p:strVal val="#ppt_w"/>
                                          </p:val>
                                        </p:tav>
                                      </p:tavLst>
                                    </p:anim>
                                    <p:anim calcmode="lin" valueType="num">
                                      <p:cBhvr>
                                        <p:cTn id="15" dur="500" fill="hold"/>
                                        <p:tgtEl>
                                          <p:spTgt spid="4">
                                            <p:graphicEl>
                                              <a:dgm id="{8376C329-0FA2-834D-985A-D0EA61274F04}"/>
                                            </p:graphicEl>
                                          </p:spTgt>
                                        </p:tgtEl>
                                        <p:attrNameLst>
                                          <p:attrName>ppt_h</p:attrName>
                                        </p:attrNameLst>
                                      </p:cBhvr>
                                      <p:tavLst>
                                        <p:tav tm="0">
                                          <p:val>
                                            <p:fltVal val="0"/>
                                          </p:val>
                                        </p:tav>
                                        <p:tav tm="100000">
                                          <p:val>
                                            <p:strVal val="#ppt_h"/>
                                          </p:val>
                                        </p:tav>
                                      </p:tavLst>
                                    </p:anim>
                                    <p:animEffect transition="in" filter="fade">
                                      <p:cBhvr>
                                        <p:cTn id="16" dur="500"/>
                                        <p:tgtEl>
                                          <p:spTgt spid="4">
                                            <p:graphicEl>
                                              <a:dgm id="{8376C329-0FA2-834D-985A-D0EA61274F04}"/>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graphicEl>
                                              <a:dgm id="{69D0A918-C1ED-1C47-B029-C50A1F3DC723}"/>
                                            </p:graphicEl>
                                          </p:spTgt>
                                        </p:tgtEl>
                                        <p:attrNameLst>
                                          <p:attrName>style.visibility</p:attrName>
                                        </p:attrNameLst>
                                      </p:cBhvr>
                                      <p:to>
                                        <p:strVal val="visible"/>
                                      </p:to>
                                    </p:set>
                                    <p:anim calcmode="lin" valueType="num">
                                      <p:cBhvr>
                                        <p:cTn id="21" dur="500" fill="hold"/>
                                        <p:tgtEl>
                                          <p:spTgt spid="4">
                                            <p:graphicEl>
                                              <a:dgm id="{69D0A918-C1ED-1C47-B029-C50A1F3DC723}"/>
                                            </p:graphicEl>
                                          </p:spTgt>
                                        </p:tgtEl>
                                        <p:attrNameLst>
                                          <p:attrName>ppt_w</p:attrName>
                                        </p:attrNameLst>
                                      </p:cBhvr>
                                      <p:tavLst>
                                        <p:tav tm="0">
                                          <p:val>
                                            <p:fltVal val="0"/>
                                          </p:val>
                                        </p:tav>
                                        <p:tav tm="100000">
                                          <p:val>
                                            <p:strVal val="#ppt_w"/>
                                          </p:val>
                                        </p:tav>
                                      </p:tavLst>
                                    </p:anim>
                                    <p:anim calcmode="lin" valueType="num">
                                      <p:cBhvr>
                                        <p:cTn id="22" dur="500" fill="hold"/>
                                        <p:tgtEl>
                                          <p:spTgt spid="4">
                                            <p:graphicEl>
                                              <a:dgm id="{69D0A918-C1ED-1C47-B029-C50A1F3DC723}"/>
                                            </p:graphicEl>
                                          </p:spTgt>
                                        </p:tgtEl>
                                        <p:attrNameLst>
                                          <p:attrName>ppt_h</p:attrName>
                                        </p:attrNameLst>
                                      </p:cBhvr>
                                      <p:tavLst>
                                        <p:tav tm="0">
                                          <p:val>
                                            <p:fltVal val="0"/>
                                          </p:val>
                                        </p:tav>
                                        <p:tav tm="100000">
                                          <p:val>
                                            <p:strVal val="#ppt_h"/>
                                          </p:val>
                                        </p:tav>
                                      </p:tavLst>
                                    </p:anim>
                                    <p:animEffect transition="in" filter="fade">
                                      <p:cBhvr>
                                        <p:cTn id="23" dur="500"/>
                                        <p:tgtEl>
                                          <p:spTgt spid="4">
                                            <p:graphicEl>
                                              <a:dgm id="{69D0A918-C1ED-1C47-B029-C50A1F3DC723}"/>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
                                            <p:graphicEl>
                                              <a:dgm id="{36ADF982-2FEE-C34A-9860-275BC93E9B2A}"/>
                                            </p:graphicEl>
                                          </p:spTgt>
                                        </p:tgtEl>
                                        <p:attrNameLst>
                                          <p:attrName>style.visibility</p:attrName>
                                        </p:attrNameLst>
                                      </p:cBhvr>
                                      <p:to>
                                        <p:strVal val="visible"/>
                                      </p:to>
                                    </p:set>
                                    <p:anim calcmode="lin" valueType="num">
                                      <p:cBhvr>
                                        <p:cTn id="28" dur="500" fill="hold"/>
                                        <p:tgtEl>
                                          <p:spTgt spid="4">
                                            <p:graphicEl>
                                              <a:dgm id="{36ADF982-2FEE-C34A-9860-275BC93E9B2A}"/>
                                            </p:graphicEl>
                                          </p:spTgt>
                                        </p:tgtEl>
                                        <p:attrNameLst>
                                          <p:attrName>ppt_w</p:attrName>
                                        </p:attrNameLst>
                                      </p:cBhvr>
                                      <p:tavLst>
                                        <p:tav tm="0">
                                          <p:val>
                                            <p:fltVal val="0"/>
                                          </p:val>
                                        </p:tav>
                                        <p:tav tm="100000">
                                          <p:val>
                                            <p:strVal val="#ppt_w"/>
                                          </p:val>
                                        </p:tav>
                                      </p:tavLst>
                                    </p:anim>
                                    <p:anim calcmode="lin" valueType="num">
                                      <p:cBhvr>
                                        <p:cTn id="29" dur="500" fill="hold"/>
                                        <p:tgtEl>
                                          <p:spTgt spid="4">
                                            <p:graphicEl>
                                              <a:dgm id="{36ADF982-2FEE-C34A-9860-275BC93E9B2A}"/>
                                            </p:graphicEl>
                                          </p:spTgt>
                                        </p:tgtEl>
                                        <p:attrNameLst>
                                          <p:attrName>ppt_h</p:attrName>
                                        </p:attrNameLst>
                                      </p:cBhvr>
                                      <p:tavLst>
                                        <p:tav tm="0">
                                          <p:val>
                                            <p:fltVal val="0"/>
                                          </p:val>
                                        </p:tav>
                                        <p:tav tm="100000">
                                          <p:val>
                                            <p:strVal val="#ppt_h"/>
                                          </p:val>
                                        </p:tav>
                                      </p:tavLst>
                                    </p:anim>
                                    <p:animEffect transition="in" filter="fade">
                                      <p:cBhvr>
                                        <p:cTn id="30" dur="500"/>
                                        <p:tgtEl>
                                          <p:spTgt spid="4">
                                            <p:graphicEl>
                                              <a:dgm id="{36ADF982-2FEE-C34A-9860-275BC93E9B2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24011"/>
            <a:ext cx="8229600" cy="1143000"/>
          </a:xfrm>
        </p:spPr>
        <p:txBody>
          <a:bodyPr/>
          <a:lstStyle/>
          <a:p>
            <a:pPr algn="l"/>
            <a:r>
              <a:rPr lang="hu-HU" sz="3000" b="1" dirty="0">
                <a:latin typeface="Arial" panose="020B0604020202020204" pitchFamily="34" charset="0"/>
                <a:cs typeface="Arial" panose="020B0604020202020204" pitchFamily="34" charset="0"/>
              </a:rPr>
              <a:t>Másodlagos rizikófaktorok</a:t>
            </a:r>
          </a:p>
        </p:txBody>
      </p:sp>
      <p:graphicFrame>
        <p:nvGraphicFramePr>
          <p:cNvPr id="5" name="Diagram 4"/>
          <p:cNvGraphicFramePr/>
          <p:nvPr>
            <p:extLst>
              <p:ext uri="{D42A27DB-BD31-4B8C-83A1-F6EECF244321}">
                <p14:modId xmlns:p14="http://schemas.microsoft.com/office/powerpoint/2010/main" val="473007406"/>
              </p:ext>
            </p:extLst>
          </p:nvPr>
        </p:nvGraphicFramePr>
        <p:xfrm>
          <a:off x="323528" y="1769806"/>
          <a:ext cx="8488155" cy="49727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075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graphicEl>
                                              <a:dgm id="{9052A92B-2023-F447-8509-3FBB4D6B8316}"/>
                                            </p:graphicEl>
                                          </p:spTgt>
                                        </p:tgtEl>
                                        <p:attrNameLst>
                                          <p:attrName>style.visibility</p:attrName>
                                        </p:attrNameLst>
                                      </p:cBhvr>
                                      <p:to>
                                        <p:strVal val="visible"/>
                                      </p:to>
                                    </p:set>
                                    <p:anim calcmode="lin" valueType="num">
                                      <p:cBhvr>
                                        <p:cTn id="7" dur="500" fill="hold"/>
                                        <p:tgtEl>
                                          <p:spTgt spid="5">
                                            <p:graphicEl>
                                              <a:dgm id="{9052A92B-2023-F447-8509-3FBB4D6B8316}"/>
                                            </p:graphicEl>
                                          </p:spTgt>
                                        </p:tgtEl>
                                        <p:attrNameLst>
                                          <p:attrName>ppt_w</p:attrName>
                                        </p:attrNameLst>
                                      </p:cBhvr>
                                      <p:tavLst>
                                        <p:tav tm="0">
                                          <p:val>
                                            <p:fltVal val="0"/>
                                          </p:val>
                                        </p:tav>
                                        <p:tav tm="100000">
                                          <p:val>
                                            <p:strVal val="#ppt_w"/>
                                          </p:val>
                                        </p:tav>
                                      </p:tavLst>
                                    </p:anim>
                                    <p:anim calcmode="lin" valueType="num">
                                      <p:cBhvr>
                                        <p:cTn id="8" dur="500" fill="hold"/>
                                        <p:tgtEl>
                                          <p:spTgt spid="5">
                                            <p:graphicEl>
                                              <a:dgm id="{9052A92B-2023-F447-8509-3FBB4D6B8316}"/>
                                            </p:graphicEl>
                                          </p:spTgt>
                                        </p:tgtEl>
                                        <p:attrNameLst>
                                          <p:attrName>ppt_h</p:attrName>
                                        </p:attrNameLst>
                                      </p:cBhvr>
                                      <p:tavLst>
                                        <p:tav tm="0">
                                          <p:val>
                                            <p:fltVal val="0"/>
                                          </p:val>
                                        </p:tav>
                                        <p:tav tm="100000">
                                          <p:val>
                                            <p:strVal val="#ppt_h"/>
                                          </p:val>
                                        </p:tav>
                                      </p:tavLst>
                                    </p:anim>
                                    <p:animEffect transition="in" filter="fade">
                                      <p:cBhvr>
                                        <p:cTn id="9" dur="500"/>
                                        <p:tgtEl>
                                          <p:spTgt spid="5">
                                            <p:graphicEl>
                                              <a:dgm id="{9052A92B-2023-F447-8509-3FBB4D6B8316}"/>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graphicEl>
                                              <a:dgm id="{75A932DE-BFDA-2A40-93E7-7596EA3BBADD}"/>
                                            </p:graphicEl>
                                          </p:spTgt>
                                        </p:tgtEl>
                                        <p:attrNameLst>
                                          <p:attrName>style.visibility</p:attrName>
                                        </p:attrNameLst>
                                      </p:cBhvr>
                                      <p:to>
                                        <p:strVal val="visible"/>
                                      </p:to>
                                    </p:set>
                                    <p:anim calcmode="lin" valueType="num">
                                      <p:cBhvr>
                                        <p:cTn id="14" dur="500" fill="hold"/>
                                        <p:tgtEl>
                                          <p:spTgt spid="5">
                                            <p:graphicEl>
                                              <a:dgm id="{75A932DE-BFDA-2A40-93E7-7596EA3BBADD}"/>
                                            </p:graphicEl>
                                          </p:spTgt>
                                        </p:tgtEl>
                                        <p:attrNameLst>
                                          <p:attrName>ppt_w</p:attrName>
                                        </p:attrNameLst>
                                      </p:cBhvr>
                                      <p:tavLst>
                                        <p:tav tm="0">
                                          <p:val>
                                            <p:fltVal val="0"/>
                                          </p:val>
                                        </p:tav>
                                        <p:tav tm="100000">
                                          <p:val>
                                            <p:strVal val="#ppt_w"/>
                                          </p:val>
                                        </p:tav>
                                      </p:tavLst>
                                    </p:anim>
                                    <p:anim calcmode="lin" valueType="num">
                                      <p:cBhvr>
                                        <p:cTn id="15" dur="500" fill="hold"/>
                                        <p:tgtEl>
                                          <p:spTgt spid="5">
                                            <p:graphicEl>
                                              <a:dgm id="{75A932DE-BFDA-2A40-93E7-7596EA3BBADD}"/>
                                            </p:graphicEl>
                                          </p:spTgt>
                                        </p:tgtEl>
                                        <p:attrNameLst>
                                          <p:attrName>ppt_h</p:attrName>
                                        </p:attrNameLst>
                                      </p:cBhvr>
                                      <p:tavLst>
                                        <p:tav tm="0">
                                          <p:val>
                                            <p:fltVal val="0"/>
                                          </p:val>
                                        </p:tav>
                                        <p:tav tm="100000">
                                          <p:val>
                                            <p:strVal val="#ppt_h"/>
                                          </p:val>
                                        </p:tav>
                                      </p:tavLst>
                                    </p:anim>
                                    <p:animEffect transition="in" filter="fade">
                                      <p:cBhvr>
                                        <p:cTn id="16" dur="500"/>
                                        <p:tgtEl>
                                          <p:spTgt spid="5">
                                            <p:graphicEl>
                                              <a:dgm id="{75A932DE-BFDA-2A40-93E7-7596EA3BBADD}"/>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5">
                                            <p:graphicEl>
                                              <a:dgm id="{04C8E5CB-4EA0-3547-BE09-77217B80A0A9}"/>
                                            </p:graphicEl>
                                          </p:spTgt>
                                        </p:tgtEl>
                                        <p:attrNameLst>
                                          <p:attrName>style.visibility</p:attrName>
                                        </p:attrNameLst>
                                      </p:cBhvr>
                                      <p:to>
                                        <p:strVal val="visible"/>
                                      </p:to>
                                    </p:set>
                                    <p:anim calcmode="lin" valueType="num">
                                      <p:cBhvr>
                                        <p:cTn id="21" dur="500" fill="hold"/>
                                        <p:tgtEl>
                                          <p:spTgt spid="5">
                                            <p:graphicEl>
                                              <a:dgm id="{04C8E5CB-4EA0-3547-BE09-77217B80A0A9}"/>
                                            </p:graphicEl>
                                          </p:spTgt>
                                        </p:tgtEl>
                                        <p:attrNameLst>
                                          <p:attrName>ppt_w</p:attrName>
                                        </p:attrNameLst>
                                      </p:cBhvr>
                                      <p:tavLst>
                                        <p:tav tm="0">
                                          <p:val>
                                            <p:fltVal val="0"/>
                                          </p:val>
                                        </p:tav>
                                        <p:tav tm="100000">
                                          <p:val>
                                            <p:strVal val="#ppt_w"/>
                                          </p:val>
                                        </p:tav>
                                      </p:tavLst>
                                    </p:anim>
                                    <p:anim calcmode="lin" valueType="num">
                                      <p:cBhvr>
                                        <p:cTn id="22" dur="500" fill="hold"/>
                                        <p:tgtEl>
                                          <p:spTgt spid="5">
                                            <p:graphicEl>
                                              <a:dgm id="{04C8E5CB-4EA0-3547-BE09-77217B80A0A9}"/>
                                            </p:graphicEl>
                                          </p:spTgt>
                                        </p:tgtEl>
                                        <p:attrNameLst>
                                          <p:attrName>ppt_h</p:attrName>
                                        </p:attrNameLst>
                                      </p:cBhvr>
                                      <p:tavLst>
                                        <p:tav tm="0">
                                          <p:val>
                                            <p:fltVal val="0"/>
                                          </p:val>
                                        </p:tav>
                                        <p:tav tm="100000">
                                          <p:val>
                                            <p:strVal val="#ppt_h"/>
                                          </p:val>
                                        </p:tav>
                                      </p:tavLst>
                                    </p:anim>
                                    <p:animEffect transition="in" filter="fade">
                                      <p:cBhvr>
                                        <p:cTn id="23" dur="500"/>
                                        <p:tgtEl>
                                          <p:spTgt spid="5">
                                            <p:graphicEl>
                                              <a:dgm id="{04C8E5CB-4EA0-3547-BE09-77217B80A0A9}"/>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5">
                                            <p:graphicEl>
                                              <a:dgm id="{5F3BAE32-F5D2-494D-AF6A-9E1910B61D45}"/>
                                            </p:graphicEl>
                                          </p:spTgt>
                                        </p:tgtEl>
                                        <p:attrNameLst>
                                          <p:attrName>style.visibility</p:attrName>
                                        </p:attrNameLst>
                                      </p:cBhvr>
                                      <p:to>
                                        <p:strVal val="visible"/>
                                      </p:to>
                                    </p:set>
                                    <p:anim calcmode="lin" valueType="num">
                                      <p:cBhvr>
                                        <p:cTn id="28" dur="500" fill="hold"/>
                                        <p:tgtEl>
                                          <p:spTgt spid="5">
                                            <p:graphicEl>
                                              <a:dgm id="{5F3BAE32-F5D2-494D-AF6A-9E1910B61D45}"/>
                                            </p:graphicEl>
                                          </p:spTgt>
                                        </p:tgtEl>
                                        <p:attrNameLst>
                                          <p:attrName>ppt_w</p:attrName>
                                        </p:attrNameLst>
                                      </p:cBhvr>
                                      <p:tavLst>
                                        <p:tav tm="0">
                                          <p:val>
                                            <p:fltVal val="0"/>
                                          </p:val>
                                        </p:tav>
                                        <p:tav tm="100000">
                                          <p:val>
                                            <p:strVal val="#ppt_w"/>
                                          </p:val>
                                        </p:tav>
                                      </p:tavLst>
                                    </p:anim>
                                    <p:anim calcmode="lin" valueType="num">
                                      <p:cBhvr>
                                        <p:cTn id="29" dur="500" fill="hold"/>
                                        <p:tgtEl>
                                          <p:spTgt spid="5">
                                            <p:graphicEl>
                                              <a:dgm id="{5F3BAE32-F5D2-494D-AF6A-9E1910B61D45}"/>
                                            </p:graphicEl>
                                          </p:spTgt>
                                        </p:tgtEl>
                                        <p:attrNameLst>
                                          <p:attrName>ppt_h</p:attrName>
                                        </p:attrNameLst>
                                      </p:cBhvr>
                                      <p:tavLst>
                                        <p:tav tm="0">
                                          <p:val>
                                            <p:fltVal val="0"/>
                                          </p:val>
                                        </p:tav>
                                        <p:tav tm="100000">
                                          <p:val>
                                            <p:strVal val="#ppt_h"/>
                                          </p:val>
                                        </p:tav>
                                      </p:tavLst>
                                    </p:anim>
                                    <p:animEffect transition="in" filter="fade">
                                      <p:cBhvr>
                                        <p:cTn id="30" dur="500"/>
                                        <p:tgtEl>
                                          <p:spTgt spid="5">
                                            <p:graphicEl>
                                              <a:dgm id="{5F3BAE32-F5D2-494D-AF6A-9E1910B61D45}"/>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5">
                                            <p:graphicEl>
                                              <a:dgm id="{F4DE6C17-BA41-7947-A078-CE9E80FDC629}"/>
                                            </p:graphicEl>
                                          </p:spTgt>
                                        </p:tgtEl>
                                        <p:attrNameLst>
                                          <p:attrName>style.visibility</p:attrName>
                                        </p:attrNameLst>
                                      </p:cBhvr>
                                      <p:to>
                                        <p:strVal val="visible"/>
                                      </p:to>
                                    </p:set>
                                    <p:anim calcmode="lin" valueType="num">
                                      <p:cBhvr>
                                        <p:cTn id="35" dur="500" fill="hold"/>
                                        <p:tgtEl>
                                          <p:spTgt spid="5">
                                            <p:graphicEl>
                                              <a:dgm id="{F4DE6C17-BA41-7947-A078-CE9E80FDC629}"/>
                                            </p:graphicEl>
                                          </p:spTgt>
                                        </p:tgtEl>
                                        <p:attrNameLst>
                                          <p:attrName>ppt_w</p:attrName>
                                        </p:attrNameLst>
                                      </p:cBhvr>
                                      <p:tavLst>
                                        <p:tav tm="0">
                                          <p:val>
                                            <p:fltVal val="0"/>
                                          </p:val>
                                        </p:tav>
                                        <p:tav tm="100000">
                                          <p:val>
                                            <p:strVal val="#ppt_w"/>
                                          </p:val>
                                        </p:tav>
                                      </p:tavLst>
                                    </p:anim>
                                    <p:anim calcmode="lin" valueType="num">
                                      <p:cBhvr>
                                        <p:cTn id="36" dur="500" fill="hold"/>
                                        <p:tgtEl>
                                          <p:spTgt spid="5">
                                            <p:graphicEl>
                                              <a:dgm id="{F4DE6C17-BA41-7947-A078-CE9E80FDC629}"/>
                                            </p:graphicEl>
                                          </p:spTgt>
                                        </p:tgtEl>
                                        <p:attrNameLst>
                                          <p:attrName>ppt_h</p:attrName>
                                        </p:attrNameLst>
                                      </p:cBhvr>
                                      <p:tavLst>
                                        <p:tav tm="0">
                                          <p:val>
                                            <p:fltVal val="0"/>
                                          </p:val>
                                        </p:tav>
                                        <p:tav tm="100000">
                                          <p:val>
                                            <p:strVal val="#ppt_h"/>
                                          </p:val>
                                        </p:tav>
                                      </p:tavLst>
                                    </p:anim>
                                    <p:animEffect transition="in" filter="fade">
                                      <p:cBhvr>
                                        <p:cTn id="37" dur="500"/>
                                        <p:tgtEl>
                                          <p:spTgt spid="5">
                                            <p:graphicEl>
                                              <a:dgm id="{F4DE6C17-BA41-7947-A078-CE9E80FDC62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lstStyle/>
          <a:p>
            <a:pPr algn="l"/>
            <a:r>
              <a:rPr lang="hu-HU" sz="2400" b="1" dirty="0">
                <a:latin typeface="Arial" panose="020B0604020202020204" pitchFamily="34" charset="0"/>
                <a:cs typeface="Arial" panose="020B0604020202020204" pitchFamily="34" charset="0"/>
              </a:rPr>
              <a:t>Harmadlagos rizikófaktorok</a:t>
            </a:r>
          </a:p>
        </p:txBody>
      </p:sp>
      <p:graphicFrame>
        <p:nvGraphicFramePr>
          <p:cNvPr id="4" name="Diagram 3"/>
          <p:cNvGraphicFramePr/>
          <p:nvPr>
            <p:extLst>
              <p:ext uri="{D42A27DB-BD31-4B8C-83A1-F6EECF244321}">
                <p14:modId xmlns:p14="http://schemas.microsoft.com/office/powerpoint/2010/main" val="3786037668"/>
              </p:ext>
            </p:extLst>
          </p:nvPr>
        </p:nvGraphicFramePr>
        <p:xfrm>
          <a:off x="467544" y="1799303"/>
          <a:ext cx="8229600" cy="47514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0579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graphicEl>
                                              <a:dgm id="{FD04699E-CBDF-EA45-8095-1B39E2D8404B}"/>
                                            </p:graphicEl>
                                          </p:spTgt>
                                        </p:tgtEl>
                                        <p:attrNameLst>
                                          <p:attrName>style.visibility</p:attrName>
                                        </p:attrNameLst>
                                      </p:cBhvr>
                                      <p:to>
                                        <p:strVal val="visible"/>
                                      </p:to>
                                    </p:set>
                                    <p:anim calcmode="lin" valueType="num">
                                      <p:cBhvr>
                                        <p:cTn id="7" dur="500" fill="hold"/>
                                        <p:tgtEl>
                                          <p:spTgt spid="4">
                                            <p:graphicEl>
                                              <a:dgm id="{FD04699E-CBDF-EA45-8095-1B39E2D8404B}"/>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FD04699E-CBDF-EA45-8095-1B39E2D8404B}"/>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FD04699E-CBDF-EA45-8095-1B39E2D8404B}"/>
                                            </p:graphic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graphicEl>
                                              <a:dgm id="{AB9D0F79-2802-CB4B-B142-5A4E0B4886AB}"/>
                                            </p:graphicEl>
                                          </p:spTgt>
                                        </p:tgtEl>
                                        <p:attrNameLst>
                                          <p:attrName>style.visibility</p:attrName>
                                        </p:attrNameLst>
                                      </p:cBhvr>
                                      <p:to>
                                        <p:strVal val="visible"/>
                                      </p:to>
                                    </p:set>
                                    <p:anim calcmode="lin" valueType="num">
                                      <p:cBhvr>
                                        <p:cTn id="12" dur="500" fill="hold"/>
                                        <p:tgtEl>
                                          <p:spTgt spid="4">
                                            <p:graphicEl>
                                              <a:dgm id="{AB9D0F79-2802-CB4B-B142-5A4E0B4886AB}"/>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AB9D0F79-2802-CB4B-B142-5A4E0B4886AB}"/>
                                            </p:graphicEl>
                                          </p:spTgt>
                                        </p:tgtEl>
                                        <p:attrNameLst>
                                          <p:attrName>ppt_h</p:attrName>
                                        </p:attrNameLst>
                                      </p:cBhvr>
                                      <p:tavLst>
                                        <p:tav tm="0">
                                          <p:val>
                                            <p:fltVal val="0"/>
                                          </p:val>
                                        </p:tav>
                                        <p:tav tm="100000">
                                          <p:val>
                                            <p:strVal val="#ppt_h"/>
                                          </p:val>
                                        </p:tav>
                                      </p:tavLst>
                                    </p:anim>
                                    <p:animEffect transition="in" filter="fade">
                                      <p:cBhvr>
                                        <p:cTn id="14" dur="500"/>
                                        <p:tgtEl>
                                          <p:spTgt spid="4">
                                            <p:graphicEl>
                                              <a:dgm id="{AB9D0F79-2802-CB4B-B142-5A4E0B4886AB}"/>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
                                            <p:graphicEl>
                                              <a:dgm id="{8E252F8F-C77C-4643-9112-C0FFCC680F4E}"/>
                                            </p:graphicEl>
                                          </p:spTgt>
                                        </p:tgtEl>
                                        <p:attrNameLst>
                                          <p:attrName>style.visibility</p:attrName>
                                        </p:attrNameLst>
                                      </p:cBhvr>
                                      <p:to>
                                        <p:strVal val="visible"/>
                                      </p:to>
                                    </p:set>
                                    <p:anim calcmode="lin" valueType="num">
                                      <p:cBhvr>
                                        <p:cTn id="19" dur="500" fill="hold"/>
                                        <p:tgtEl>
                                          <p:spTgt spid="4">
                                            <p:graphicEl>
                                              <a:dgm id="{8E252F8F-C77C-4643-9112-C0FFCC680F4E}"/>
                                            </p:graphicEl>
                                          </p:spTgt>
                                        </p:tgtEl>
                                        <p:attrNameLst>
                                          <p:attrName>ppt_w</p:attrName>
                                        </p:attrNameLst>
                                      </p:cBhvr>
                                      <p:tavLst>
                                        <p:tav tm="0">
                                          <p:val>
                                            <p:fltVal val="0"/>
                                          </p:val>
                                        </p:tav>
                                        <p:tav tm="100000">
                                          <p:val>
                                            <p:strVal val="#ppt_w"/>
                                          </p:val>
                                        </p:tav>
                                      </p:tavLst>
                                    </p:anim>
                                    <p:anim calcmode="lin" valueType="num">
                                      <p:cBhvr>
                                        <p:cTn id="20" dur="500" fill="hold"/>
                                        <p:tgtEl>
                                          <p:spTgt spid="4">
                                            <p:graphicEl>
                                              <a:dgm id="{8E252F8F-C77C-4643-9112-C0FFCC680F4E}"/>
                                            </p:graphicEl>
                                          </p:spTgt>
                                        </p:tgtEl>
                                        <p:attrNameLst>
                                          <p:attrName>ppt_h</p:attrName>
                                        </p:attrNameLst>
                                      </p:cBhvr>
                                      <p:tavLst>
                                        <p:tav tm="0">
                                          <p:val>
                                            <p:fltVal val="0"/>
                                          </p:val>
                                        </p:tav>
                                        <p:tav tm="100000">
                                          <p:val>
                                            <p:strVal val="#ppt_h"/>
                                          </p:val>
                                        </p:tav>
                                      </p:tavLst>
                                    </p:anim>
                                    <p:animEffect transition="in" filter="fade">
                                      <p:cBhvr>
                                        <p:cTn id="21" dur="500"/>
                                        <p:tgtEl>
                                          <p:spTgt spid="4">
                                            <p:graphicEl>
                                              <a:dgm id="{8E252F8F-C77C-4643-9112-C0FFCC680F4E}"/>
                                            </p:graphicEl>
                                          </p:spTgt>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graphicEl>
                                              <a:dgm id="{FF32CAD3-56FE-3148-8D09-5002653F500F}"/>
                                            </p:graphicEl>
                                          </p:spTgt>
                                        </p:tgtEl>
                                        <p:attrNameLst>
                                          <p:attrName>style.visibility</p:attrName>
                                        </p:attrNameLst>
                                      </p:cBhvr>
                                      <p:to>
                                        <p:strVal val="visible"/>
                                      </p:to>
                                    </p:set>
                                    <p:anim calcmode="lin" valueType="num">
                                      <p:cBhvr>
                                        <p:cTn id="24" dur="500" fill="hold"/>
                                        <p:tgtEl>
                                          <p:spTgt spid="4">
                                            <p:graphicEl>
                                              <a:dgm id="{FF32CAD3-56FE-3148-8D09-5002653F500F}"/>
                                            </p:graphicEl>
                                          </p:spTgt>
                                        </p:tgtEl>
                                        <p:attrNameLst>
                                          <p:attrName>ppt_w</p:attrName>
                                        </p:attrNameLst>
                                      </p:cBhvr>
                                      <p:tavLst>
                                        <p:tav tm="0">
                                          <p:val>
                                            <p:fltVal val="0"/>
                                          </p:val>
                                        </p:tav>
                                        <p:tav tm="100000">
                                          <p:val>
                                            <p:strVal val="#ppt_w"/>
                                          </p:val>
                                        </p:tav>
                                      </p:tavLst>
                                    </p:anim>
                                    <p:anim calcmode="lin" valueType="num">
                                      <p:cBhvr>
                                        <p:cTn id="25" dur="500" fill="hold"/>
                                        <p:tgtEl>
                                          <p:spTgt spid="4">
                                            <p:graphicEl>
                                              <a:dgm id="{FF32CAD3-56FE-3148-8D09-5002653F500F}"/>
                                            </p:graphicEl>
                                          </p:spTgt>
                                        </p:tgtEl>
                                        <p:attrNameLst>
                                          <p:attrName>ppt_h</p:attrName>
                                        </p:attrNameLst>
                                      </p:cBhvr>
                                      <p:tavLst>
                                        <p:tav tm="0">
                                          <p:val>
                                            <p:fltVal val="0"/>
                                          </p:val>
                                        </p:tav>
                                        <p:tav tm="100000">
                                          <p:val>
                                            <p:strVal val="#ppt_h"/>
                                          </p:val>
                                        </p:tav>
                                      </p:tavLst>
                                    </p:anim>
                                    <p:animEffect transition="in" filter="fade">
                                      <p:cBhvr>
                                        <p:cTn id="26" dur="500"/>
                                        <p:tgtEl>
                                          <p:spTgt spid="4">
                                            <p:graphicEl>
                                              <a:dgm id="{FF32CAD3-56FE-3148-8D09-5002653F500F}"/>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4">
                                            <p:graphicEl>
                                              <a:dgm id="{CD0FFC17-CB31-8B49-A860-10E01FE59566}"/>
                                            </p:graphicEl>
                                          </p:spTgt>
                                        </p:tgtEl>
                                        <p:attrNameLst>
                                          <p:attrName>style.visibility</p:attrName>
                                        </p:attrNameLst>
                                      </p:cBhvr>
                                      <p:to>
                                        <p:strVal val="visible"/>
                                      </p:to>
                                    </p:set>
                                    <p:anim calcmode="lin" valueType="num">
                                      <p:cBhvr>
                                        <p:cTn id="31" dur="500" fill="hold"/>
                                        <p:tgtEl>
                                          <p:spTgt spid="4">
                                            <p:graphicEl>
                                              <a:dgm id="{CD0FFC17-CB31-8B49-A860-10E01FE59566}"/>
                                            </p:graphicEl>
                                          </p:spTgt>
                                        </p:tgtEl>
                                        <p:attrNameLst>
                                          <p:attrName>ppt_w</p:attrName>
                                        </p:attrNameLst>
                                      </p:cBhvr>
                                      <p:tavLst>
                                        <p:tav tm="0">
                                          <p:val>
                                            <p:fltVal val="0"/>
                                          </p:val>
                                        </p:tav>
                                        <p:tav tm="100000">
                                          <p:val>
                                            <p:strVal val="#ppt_w"/>
                                          </p:val>
                                        </p:tav>
                                      </p:tavLst>
                                    </p:anim>
                                    <p:anim calcmode="lin" valueType="num">
                                      <p:cBhvr>
                                        <p:cTn id="32" dur="500" fill="hold"/>
                                        <p:tgtEl>
                                          <p:spTgt spid="4">
                                            <p:graphicEl>
                                              <a:dgm id="{CD0FFC17-CB31-8B49-A860-10E01FE59566}"/>
                                            </p:graphicEl>
                                          </p:spTgt>
                                        </p:tgtEl>
                                        <p:attrNameLst>
                                          <p:attrName>ppt_h</p:attrName>
                                        </p:attrNameLst>
                                      </p:cBhvr>
                                      <p:tavLst>
                                        <p:tav tm="0">
                                          <p:val>
                                            <p:fltVal val="0"/>
                                          </p:val>
                                        </p:tav>
                                        <p:tav tm="100000">
                                          <p:val>
                                            <p:strVal val="#ppt_h"/>
                                          </p:val>
                                        </p:tav>
                                      </p:tavLst>
                                    </p:anim>
                                    <p:animEffect transition="in" filter="fade">
                                      <p:cBhvr>
                                        <p:cTn id="33" dur="500"/>
                                        <p:tgtEl>
                                          <p:spTgt spid="4">
                                            <p:graphicEl>
                                              <a:dgm id="{CD0FFC17-CB31-8B49-A860-10E01FE59566}"/>
                                            </p:graphicEl>
                                          </p:spTgt>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
                                            <p:graphicEl>
                                              <a:dgm id="{D78F4D18-A965-1641-81ED-2A4DED90A221}"/>
                                            </p:graphicEl>
                                          </p:spTgt>
                                        </p:tgtEl>
                                        <p:attrNameLst>
                                          <p:attrName>style.visibility</p:attrName>
                                        </p:attrNameLst>
                                      </p:cBhvr>
                                      <p:to>
                                        <p:strVal val="visible"/>
                                      </p:to>
                                    </p:set>
                                    <p:anim calcmode="lin" valueType="num">
                                      <p:cBhvr>
                                        <p:cTn id="36" dur="500" fill="hold"/>
                                        <p:tgtEl>
                                          <p:spTgt spid="4">
                                            <p:graphicEl>
                                              <a:dgm id="{D78F4D18-A965-1641-81ED-2A4DED90A221}"/>
                                            </p:graphicEl>
                                          </p:spTgt>
                                        </p:tgtEl>
                                        <p:attrNameLst>
                                          <p:attrName>ppt_w</p:attrName>
                                        </p:attrNameLst>
                                      </p:cBhvr>
                                      <p:tavLst>
                                        <p:tav tm="0">
                                          <p:val>
                                            <p:fltVal val="0"/>
                                          </p:val>
                                        </p:tav>
                                        <p:tav tm="100000">
                                          <p:val>
                                            <p:strVal val="#ppt_w"/>
                                          </p:val>
                                        </p:tav>
                                      </p:tavLst>
                                    </p:anim>
                                    <p:anim calcmode="lin" valueType="num">
                                      <p:cBhvr>
                                        <p:cTn id="37" dur="500" fill="hold"/>
                                        <p:tgtEl>
                                          <p:spTgt spid="4">
                                            <p:graphicEl>
                                              <a:dgm id="{D78F4D18-A965-1641-81ED-2A4DED90A221}"/>
                                            </p:graphicEl>
                                          </p:spTgt>
                                        </p:tgtEl>
                                        <p:attrNameLst>
                                          <p:attrName>ppt_h</p:attrName>
                                        </p:attrNameLst>
                                      </p:cBhvr>
                                      <p:tavLst>
                                        <p:tav tm="0">
                                          <p:val>
                                            <p:fltVal val="0"/>
                                          </p:val>
                                        </p:tav>
                                        <p:tav tm="100000">
                                          <p:val>
                                            <p:strVal val="#ppt_h"/>
                                          </p:val>
                                        </p:tav>
                                      </p:tavLst>
                                    </p:anim>
                                    <p:animEffect transition="in" filter="fade">
                                      <p:cBhvr>
                                        <p:cTn id="38" dur="500"/>
                                        <p:tgtEl>
                                          <p:spTgt spid="4">
                                            <p:graphicEl>
                                              <a:dgm id="{D78F4D18-A965-1641-81ED-2A4DED90A221}"/>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4">
                                            <p:graphicEl>
                                              <a:dgm id="{CC773E74-EA18-804D-B35F-D8AFDC9D0EAB}"/>
                                            </p:graphicEl>
                                          </p:spTgt>
                                        </p:tgtEl>
                                        <p:attrNameLst>
                                          <p:attrName>style.visibility</p:attrName>
                                        </p:attrNameLst>
                                      </p:cBhvr>
                                      <p:to>
                                        <p:strVal val="visible"/>
                                      </p:to>
                                    </p:set>
                                    <p:anim calcmode="lin" valueType="num">
                                      <p:cBhvr>
                                        <p:cTn id="43" dur="500" fill="hold"/>
                                        <p:tgtEl>
                                          <p:spTgt spid="4">
                                            <p:graphicEl>
                                              <a:dgm id="{CC773E74-EA18-804D-B35F-D8AFDC9D0EAB}"/>
                                            </p:graphicEl>
                                          </p:spTgt>
                                        </p:tgtEl>
                                        <p:attrNameLst>
                                          <p:attrName>ppt_w</p:attrName>
                                        </p:attrNameLst>
                                      </p:cBhvr>
                                      <p:tavLst>
                                        <p:tav tm="0">
                                          <p:val>
                                            <p:fltVal val="0"/>
                                          </p:val>
                                        </p:tav>
                                        <p:tav tm="100000">
                                          <p:val>
                                            <p:strVal val="#ppt_w"/>
                                          </p:val>
                                        </p:tav>
                                      </p:tavLst>
                                    </p:anim>
                                    <p:anim calcmode="lin" valueType="num">
                                      <p:cBhvr>
                                        <p:cTn id="44" dur="500" fill="hold"/>
                                        <p:tgtEl>
                                          <p:spTgt spid="4">
                                            <p:graphicEl>
                                              <a:dgm id="{CC773E74-EA18-804D-B35F-D8AFDC9D0EAB}"/>
                                            </p:graphicEl>
                                          </p:spTgt>
                                        </p:tgtEl>
                                        <p:attrNameLst>
                                          <p:attrName>ppt_h</p:attrName>
                                        </p:attrNameLst>
                                      </p:cBhvr>
                                      <p:tavLst>
                                        <p:tav tm="0">
                                          <p:val>
                                            <p:fltVal val="0"/>
                                          </p:val>
                                        </p:tav>
                                        <p:tav tm="100000">
                                          <p:val>
                                            <p:strVal val="#ppt_h"/>
                                          </p:val>
                                        </p:tav>
                                      </p:tavLst>
                                    </p:anim>
                                    <p:animEffect transition="in" filter="fade">
                                      <p:cBhvr>
                                        <p:cTn id="45" dur="500"/>
                                        <p:tgtEl>
                                          <p:spTgt spid="4">
                                            <p:graphicEl>
                                              <a:dgm id="{CC773E74-EA18-804D-B35F-D8AFDC9D0EAB}"/>
                                            </p:graphicEl>
                                          </p:spTgt>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
                                            <p:graphicEl>
                                              <a:dgm id="{3F10FC56-338E-D541-A177-C1CE3924A5A6}"/>
                                            </p:graphicEl>
                                          </p:spTgt>
                                        </p:tgtEl>
                                        <p:attrNameLst>
                                          <p:attrName>style.visibility</p:attrName>
                                        </p:attrNameLst>
                                      </p:cBhvr>
                                      <p:to>
                                        <p:strVal val="visible"/>
                                      </p:to>
                                    </p:set>
                                    <p:anim calcmode="lin" valueType="num">
                                      <p:cBhvr>
                                        <p:cTn id="48" dur="500" fill="hold"/>
                                        <p:tgtEl>
                                          <p:spTgt spid="4">
                                            <p:graphicEl>
                                              <a:dgm id="{3F10FC56-338E-D541-A177-C1CE3924A5A6}"/>
                                            </p:graphicEl>
                                          </p:spTgt>
                                        </p:tgtEl>
                                        <p:attrNameLst>
                                          <p:attrName>ppt_w</p:attrName>
                                        </p:attrNameLst>
                                      </p:cBhvr>
                                      <p:tavLst>
                                        <p:tav tm="0">
                                          <p:val>
                                            <p:fltVal val="0"/>
                                          </p:val>
                                        </p:tav>
                                        <p:tav tm="100000">
                                          <p:val>
                                            <p:strVal val="#ppt_w"/>
                                          </p:val>
                                        </p:tav>
                                      </p:tavLst>
                                    </p:anim>
                                    <p:anim calcmode="lin" valueType="num">
                                      <p:cBhvr>
                                        <p:cTn id="49" dur="500" fill="hold"/>
                                        <p:tgtEl>
                                          <p:spTgt spid="4">
                                            <p:graphicEl>
                                              <a:dgm id="{3F10FC56-338E-D541-A177-C1CE3924A5A6}"/>
                                            </p:graphicEl>
                                          </p:spTgt>
                                        </p:tgtEl>
                                        <p:attrNameLst>
                                          <p:attrName>ppt_h</p:attrName>
                                        </p:attrNameLst>
                                      </p:cBhvr>
                                      <p:tavLst>
                                        <p:tav tm="0">
                                          <p:val>
                                            <p:fltVal val="0"/>
                                          </p:val>
                                        </p:tav>
                                        <p:tav tm="100000">
                                          <p:val>
                                            <p:strVal val="#ppt_h"/>
                                          </p:val>
                                        </p:tav>
                                      </p:tavLst>
                                    </p:anim>
                                    <p:animEffect transition="in" filter="fade">
                                      <p:cBhvr>
                                        <p:cTn id="50" dur="500"/>
                                        <p:tgtEl>
                                          <p:spTgt spid="4">
                                            <p:graphicEl>
                                              <a:dgm id="{3F10FC56-338E-D541-A177-C1CE3924A5A6}"/>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4">
                                            <p:graphicEl>
                                              <a:dgm id="{F0E8EA77-DB57-CA41-A8A0-13581620E173}"/>
                                            </p:graphicEl>
                                          </p:spTgt>
                                        </p:tgtEl>
                                        <p:attrNameLst>
                                          <p:attrName>style.visibility</p:attrName>
                                        </p:attrNameLst>
                                      </p:cBhvr>
                                      <p:to>
                                        <p:strVal val="visible"/>
                                      </p:to>
                                    </p:set>
                                    <p:anim calcmode="lin" valueType="num">
                                      <p:cBhvr>
                                        <p:cTn id="55" dur="500" fill="hold"/>
                                        <p:tgtEl>
                                          <p:spTgt spid="4">
                                            <p:graphicEl>
                                              <a:dgm id="{F0E8EA77-DB57-CA41-A8A0-13581620E173}"/>
                                            </p:graphicEl>
                                          </p:spTgt>
                                        </p:tgtEl>
                                        <p:attrNameLst>
                                          <p:attrName>ppt_w</p:attrName>
                                        </p:attrNameLst>
                                      </p:cBhvr>
                                      <p:tavLst>
                                        <p:tav tm="0">
                                          <p:val>
                                            <p:fltVal val="0"/>
                                          </p:val>
                                        </p:tav>
                                        <p:tav tm="100000">
                                          <p:val>
                                            <p:strVal val="#ppt_w"/>
                                          </p:val>
                                        </p:tav>
                                      </p:tavLst>
                                    </p:anim>
                                    <p:anim calcmode="lin" valueType="num">
                                      <p:cBhvr>
                                        <p:cTn id="56" dur="500" fill="hold"/>
                                        <p:tgtEl>
                                          <p:spTgt spid="4">
                                            <p:graphicEl>
                                              <a:dgm id="{F0E8EA77-DB57-CA41-A8A0-13581620E173}"/>
                                            </p:graphicEl>
                                          </p:spTgt>
                                        </p:tgtEl>
                                        <p:attrNameLst>
                                          <p:attrName>ppt_h</p:attrName>
                                        </p:attrNameLst>
                                      </p:cBhvr>
                                      <p:tavLst>
                                        <p:tav tm="0">
                                          <p:val>
                                            <p:fltVal val="0"/>
                                          </p:val>
                                        </p:tav>
                                        <p:tav tm="100000">
                                          <p:val>
                                            <p:strVal val="#ppt_h"/>
                                          </p:val>
                                        </p:tav>
                                      </p:tavLst>
                                    </p:anim>
                                    <p:animEffect transition="in" filter="fade">
                                      <p:cBhvr>
                                        <p:cTn id="57" dur="500"/>
                                        <p:tgtEl>
                                          <p:spTgt spid="4">
                                            <p:graphicEl>
                                              <a:dgm id="{F0E8EA77-DB57-CA41-A8A0-13581620E173}"/>
                                            </p:graphicEl>
                                          </p:spTgt>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4">
                                            <p:graphicEl>
                                              <a:dgm id="{522806C6-A44D-1446-AE1C-839E1A14FA2C}"/>
                                            </p:graphicEl>
                                          </p:spTgt>
                                        </p:tgtEl>
                                        <p:attrNameLst>
                                          <p:attrName>style.visibility</p:attrName>
                                        </p:attrNameLst>
                                      </p:cBhvr>
                                      <p:to>
                                        <p:strVal val="visible"/>
                                      </p:to>
                                    </p:set>
                                    <p:anim calcmode="lin" valueType="num">
                                      <p:cBhvr>
                                        <p:cTn id="60" dur="500" fill="hold"/>
                                        <p:tgtEl>
                                          <p:spTgt spid="4">
                                            <p:graphicEl>
                                              <a:dgm id="{522806C6-A44D-1446-AE1C-839E1A14FA2C}"/>
                                            </p:graphicEl>
                                          </p:spTgt>
                                        </p:tgtEl>
                                        <p:attrNameLst>
                                          <p:attrName>ppt_w</p:attrName>
                                        </p:attrNameLst>
                                      </p:cBhvr>
                                      <p:tavLst>
                                        <p:tav tm="0">
                                          <p:val>
                                            <p:fltVal val="0"/>
                                          </p:val>
                                        </p:tav>
                                        <p:tav tm="100000">
                                          <p:val>
                                            <p:strVal val="#ppt_w"/>
                                          </p:val>
                                        </p:tav>
                                      </p:tavLst>
                                    </p:anim>
                                    <p:anim calcmode="lin" valueType="num">
                                      <p:cBhvr>
                                        <p:cTn id="61" dur="500" fill="hold"/>
                                        <p:tgtEl>
                                          <p:spTgt spid="4">
                                            <p:graphicEl>
                                              <a:dgm id="{522806C6-A44D-1446-AE1C-839E1A14FA2C}"/>
                                            </p:graphicEl>
                                          </p:spTgt>
                                        </p:tgtEl>
                                        <p:attrNameLst>
                                          <p:attrName>ppt_h</p:attrName>
                                        </p:attrNameLst>
                                      </p:cBhvr>
                                      <p:tavLst>
                                        <p:tav tm="0">
                                          <p:val>
                                            <p:fltVal val="0"/>
                                          </p:val>
                                        </p:tav>
                                        <p:tav tm="100000">
                                          <p:val>
                                            <p:strVal val="#ppt_h"/>
                                          </p:val>
                                        </p:tav>
                                      </p:tavLst>
                                    </p:anim>
                                    <p:animEffect transition="in" filter="fade">
                                      <p:cBhvr>
                                        <p:cTn id="62" dur="500"/>
                                        <p:tgtEl>
                                          <p:spTgt spid="4">
                                            <p:graphicEl>
                                              <a:dgm id="{522806C6-A44D-1446-AE1C-839E1A14FA2C}"/>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4">
                                            <p:graphicEl>
                                              <a:dgm id="{7BB651E6-9647-444C-AEF9-36F269172329}"/>
                                            </p:graphicEl>
                                          </p:spTgt>
                                        </p:tgtEl>
                                        <p:attrNameLst>
                                          <p:attrName>style.visibility</p:attrName>
                                        </p:attrNameLst>
                                      </p:cBhvr>
                                      <p:to>
                                        <p:strVal val="visible"/>
                                      </p:to>
                                    </p:set>
                                    <p:anim calcmode="lin" valueType="num">
                                      <p:cBhvr>
                                        <p:cTn id="67" dur="500" fill="hold"/>
                                        <p:tgtEl>
                                          <p:spTgt spid="4">
                                            <p:graphicEl>
                                              <a:dgm id="{7BB651E6-9647-444C-AEF9-36F269172329}"/>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7BB651E6-9647-444C-AEF9-36F269172329}"/>
                                            </p:graphicEl>
                                          </p:spTgt>
                                        </p:tgtEl>
                                        <p:attrNameLst>
                                          <p:attrName>ppt_h</p:attrName>
                                        </p:attrNameLst>
                                      </p:cBhvr>
                                      <p:tavLst>
                                        <p:tav tm="0">
                                          <p:val>
                                            <p:fltVal val="0"/>
                                          </p:val>
                                        </p:tav>
                                        <p:tav tm="100000">
                                          <p:val>
                                            <p:strVal val="#ppt_h"/>
                                          </p:val>
                                        </p:tav>
                                      </p:tavLst>
                                    </p:anim>
                                    <p:animEffect transition="in" filter="fade">
                                      <p:cBhvr>
                                        <p:cTn id="69" dur="500"/>
                                        <p:tgtEl>
                                          <p:spTgt spid="4">
                                            <p:graphicEl>
                                              <a:dgm id="{7BB651E6-9647-444C-AEF9-36F269172329}"/>
                                            </p:graphicEl>
                                          </p:spTgt>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
                                            <p:graphicEl>
                                              <a:dgm id="{E66DD766-58E5-964E-B65C-2E4CABC8568D}"/>
                                            </p:graphicEl>
                                          </p:spTgt>
                                        </p:tgtEl>
                                        <p:attrNameLst>
                                          <p:attrName>style.visibility</p:attrName>
                                        </p:attrNameLst>
                                      </p:cBhvr>
                                      <p:to>
                                        <p:strVal val="visible"/>
                                      </p:to>
                                    </p:set>
                                    <p:anim calcmode="lin" valueType="num">
                                      <p:cBhvr>
                                        <p:cTn id="72" dur="500" fill="hold"/>
                                        <p:tgtEl>
                                          <p:spTgt spid="4">
                                            <p:graphicEl>
                                              <a:dgm id="{E66DD766-58E5-964E-B65C-2E4CABC8568D}"/>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E66DD766-58E5-964E-B65C-2E4CABC8568D}"/>
                                            </p:graphicEl>
                                          </p:spTgt>
                                        </p:tgtEl>
                                        <p:attrNameLst>
                                          <p:attrName>ppt_h</p:attrName>
                                        </p:attrNameLst>
                                      </p:cBhvr>
                                      <p:tavLst>
                                        <p:tav tm="0">
                                          <p:val>
                                            <p:fltVal val="0"/>
                                          </p:val>
                                        </p:tav>
                                        <p:tav tm="100000">
                                          <p:val>
                                            <p:strVal val="#ppt_h"/>
                                          </p:val>
                                        </p:tav>
                                      </p:tavLst>
                                    </p:anim>
                                    <p:animEffect transition="in" filter="fade">
                                      <p:cBhvr>
                                        <p:cTn id="74" dur="500"/>
                                        <p:tgtEl>
                                          <p:spTgt spid="4">
                                            <p:graphicEl>
                                              <a:dgm id="{E66DD766-58E5-964E-B65C-2E4CABC8568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162232" y="0"/>
            <a:ext cx="8981768" cy="120020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hu-HU" altLang="hu-HU" sz="2400" b="1" dirty="0">
                <a:latin typeface="Arial" panose="020B0604020202020204" pitchFamily="34" charset="0"/>
                <a:cs typeface="Arial" panose="020B0604020202020204" pitchFamily="34" charset="0"/>
              </a:rPr>
              <a:t>Az öngyilkosság leggyakoribb két oka</a:t>
            </a:r>
          </a:p>
        </p:txBody>
      </p:sp>
      <p:sp>
        <p:nvSpPr>
          <p:cNvPr id="5" name="Rectangle 3"/>
          <p:cNvSpPr txBox="1">
            <a:spLocks noChangeArrowheads="1"/>
          </p:cNvSpPr>
          <p:nvPr/>
        </p:nvSpPr>
        <p:spPr>
          <a:xfrm>
            <a:off x="457200" y="2420938"/>
            <a:ext cx="8229600" cy="37052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hu-HU" altLang="hu-HU" sz="4000" dirty="0"/>
              <a:t>Depresszió</a:t>
            </a:r>
          </a:p>
          <a:p>
            <a:pPr algn="ctr"/>
            <a:endParaRPr lang="hu-HU" altLang="hu-HU" sz="4000" dirty="0"/>
          </a:p>
          <a:p>
            <a:pPr algn="ctr"/>
            <a:r>
              <a:rPr lang="hu-HU" altLang="hu-HU" sz="4000" dirty="0"/>
              <a:t>Krízisállapot</a:t>
            </a:r>
          </a:p>
        </p:txBody>
      </p:sp>
    </p:spTree>
    <p:extLst>
      <p:ext uri="{BB962C8B-B14F-4D97-AF65-F5344CB8AC3E}">
        <p14:creationId xmlns:p14="http://schemas.microsoft.com/office/powerpoint/2010/main" val="32022769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Text Box 2"/>
          <p:cNvSpPr txBox="1">
            <a:spLocks noChangeArrowheads="1"/>
          </p:cNvSpPr>
          <p:nvPr/>
        </p:nvSpPr>
        <p:spPr bwMode="auto">
          <a:xfrm>
            <a:off x="179388" y="325918"/>
            <a:ext cx="7224303" cy="461665"/>
          </a:xfrm>
          <a:prstGeom prst="rect">
            <a:avLst/>
          </a:prstGeom>
          <a:noFill/>
          <a:ln w="9525">
            <a:noFill/>
            <a:miter lim="800000"/>
            <a:headEnd/>
            <a:tailEnd/>
          </a:ln>
          <a:effectLst/>
        </p:spPr>
        <p:txBody>
          <a:bodyPr wrap="square">
            <a:spAutoFit/>
          </a:bodyPr>
          <a:lstStyle/>
          <a:p>
            <a:pPr eaLnBrk="0" hangingPunct="0">
              <a:spcBef>
                <a:spcPct val="50000"/>
              </a:spcBef>
              <a:defRPr/>
            </a:pPr>
            <a:r>
              <a:rPr lang="hu-HU" sz="2400" b="1" dirty="0">
                <a:latin typeface="Arial" panose="020B0604020202020204" pitchFamily="34" charset="0"/>
                <a:cs typeface="Arial" panose="020B0604020202020204" pitchFamily="34" charset="0"/>
              </a:rPr>
              <a:t>Az akut öngyilkossági veszély indikátorai</a:t>
            </a:r>
            <a:endParaRPr lang="de-DE" sz="2400" b="1" dirty="0">
              <a:latin typeface="Arial" panose="020B0604020202020204" pitchFamily="34" charset="0"/>
              <a:cs typeface="Arial" panose="020B0604020202020204" pitchFamily="34" charset="0"/>
            </a:endParaRPr>
          </a:p>
        </p:txBody>
      </p:sp>
      <p:sp>
        <p:nvSpPr>
          <p:cNvPr id="239619" name="Text Box 3"/>
          <p:cNvSpPr txBox="1">
            <a:spLocks noChangeArrowheads="1"/>
          </p:cNvSpPr>
          <p:nvPr/>
        </p:nvSpPr>
        <p:spPr bwMode="auto">
          <a:xfrm>
            <a:off x="179388" y="1748826"/>
            <a:ext cx="8610600" cy="498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spcBef>
                <a:spcPct val="50000"/>
              </a:spcBef>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Öngyilkossági gondolatok.</a:t>
            </a:r>
            <a:endParaRPr lang="de-DE" altLang="hu-HU" sz="2000" dirty="0">
              <a:latin typeface="Arial" panose="020B0604020202020204" pitchFamily="34" charset="0"/>
              <a:cs typeface="Arial" panose="020B0604020202020204" pitchFamily="34" charset="0"/>
            </a:endParaRPr>
          </a:p>
          <a:p>
            <a:pPr algn="just">
              <a:spcBef>
                <a:spcPct val="70000"/>
              </a:spcBef>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Reményvesztettség és bűntudat. A cselekvés kényszerítő érzése</a:t>
            </a:r>
            <a:r>
              <a:rPr lang="de-DE" altLang="hu-HU" sz="2000" dirty="0">
                <a:solidFill>
                  <a:srgbClr val="000000"/>
                </a:solidFill>
                <a:latin typeface="Arial" panose="020B0604020202020204" pitchFamily="34" charset="0"/>
                <a:cs typeface="Arial" panose="020B0604020202020204" pitchFamily="34" charset="0"/>
              </a:rPr>
              <a:t> („</a:t>
            </a:r>
            <a:r>
              <a:rPr lang="hu-HU" altLang="hu-HU" sz="2000" dirty="0">
                <a:solidFill>
                  <a:srgbClr val="000000"/>
                </a:solidFill>
                <a:latin typeface="Arial" panose="020B0604020202020204" pitchFamily="34" charset="0"/>
                <a:cs typeface="Arial" panose="020B0604020202020204" pitchFamily="34" charset="0"/>
              </a:rPr>
              <a:t>Nem bírom tovább</a:t>
            </a:r>
            <a:r>
              <a:rPr lang="de-DE" altLang="hu-HU" sz="2000" dirty="0">
                <a:solidFill>
                  <a:srgbClr val="000000"/>
                </a:solidFill>
                <a:latin typeface="Arial" panose="020B0604020202020204" pitchFamily="34" charset="0"/>
                <a:cs typeface="Arial" panose="020B0604020202020204" pitchFamily="34" charset="0"/>
              </a:rPr>
              <a:t>!“)</a:t>
            </a:r>
            <a:r>
              <a:rPr lang="hu-HU" altLang="hu-HU" sz="2000" dirty="0">
                <a:solidFill>
                  <a:srgbClr val="000000"/>
                </a:solidFill>
                <a:latin typeface="Arial" panose="020B0604020202020204" pitchFamily="34" charset="0"/>
                <a:cs typeface="Arial" panose="020B0604020202020204" pitchFamily="34" charset="0"/>
              </a:rPr>
              <a:t>.</a:t>
            </a:r>
            <a:endParaRPr lang="de-DE" altLang="hu-HU" sz="2000" dirty="0">
              <a:latin typeface="Arial" panose="020B0604020202020204" pitchFamily="34" charset="0"/>
              <a:cs typeface="Arial" panose="020B0604020202020204" pitchFamily="34" charset="0"/>
            </a:endParaRPr>
          </a:p>
          <a:p>
            <a:pPr algn="just">
              <a:spcBef>
                <a:spcPct val="70000"/>
              </a:spcBef>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Erős narcisztikus sértettség. </a:t>
            </a:r>
          </a:p>
          <a:p>
            <a:pPr algn="just">
              <a:spcBef>
                <a:spcPct val="70000"/>
              </a:spcBef>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Izgatott</a:t>
            </a:r>
            <a:r>
              <a:rPr lang="de-DE" altLang="hu-HU" sz="2000" dirty="0">
                <a:solidFill>
                  <a:srgbClr val="000000"/>
                </a:solidFill>
                <a:latin typeface="Arial" panose="020B0604020202020204" pitchFamily="34" charset="0"/>
                <a:cs typeface="Arial" panose="020B0604020202020204" pitchFamily="34" charset="0"/>
              </a:rPr>
              <a:t>,</a:t>
            </a:r>
            <a:r>
              <a:rPr lang="hu-HU" altLang="hu-HU" sz="2000" dirty="0">
                <a:solidFill>
                  <a:srgbClr val="000000"/>
                </a:solidFill>
                <a:latin typeface="Arial" panose="020B0604020202020204" pitchFamily="34" charset="0"/>
                <a:cs typeface="Arial" panose="020B0604020202020204" pitchFamily="34" charset="0"/>
              </a:rPr>
              <a:t> agresszív viselkedés </a:t>
            </a:r>
            <a:r>
              <a:rPr lang="de-DE" altLang="hu-HU" sz="2000" dirty="0">
                <a:solidFill>
                  <a:srgbClr val="000000"/>
                </a:solidFill>
                <a:latin typeface="Arial" panose="020B0604020202020204" pitchFamily="34" charset="0"/>
                <a:cs typeface="Arial" panose="020B0604020202020204" pitchFamily="34" charset="0"/>
              </a:rPr>
              <a:t>(</a:t>
            </a:r>
            <a:r>
              <a:rPr lang="hu-HU" altLang="hu-HU" sz="2000" dirty="0">
                <a:solidFill>
                  <a:srgbClr val="000000"/>
                </a:solidFill>
                <a:latin typeface="Arial" panose="020B0604020202020204" pitchFamily="34" charset="0"/>
                <a:cs typeface="Arial" panose="020B0604020202020204" pitchFamily="34" charset="0"/>
              </a:rPr>
              <a:t>Drog-és alkoholfüggőségben emelkedett rizikó</a:t>
            </a:r>
            <a:r>
              <a:rPr lang="de-DE" altLang="hu-HU" sz="2000" dirty="0">
                <a:solidFill>
                  <a:srgbClr val="000000"/>
                </a:solidFill>
                <a:latin typeface="Arial" panose="020B0604020202020204" pitchFamily="34" charset="0"/>
                <a:cs typeface="Arial" panose="020B0604020202020204" pitchFamily="34" charset="0"/>
              </a:rPr>
              <a:t>)</a:t>
            </a:r>
            <a:r>
              <a:rPr lang="hu-HU" altLang="hu-HU" sz="2000" dirty="0">
                <a:solidFill>
                  <a:srgbClr val="000000"/>
                </a:solidFill>
                <a:latin typeface="Arial" panose="020B0604020202020204" pitchFamily="34" charset="0"/>
                <a:cs typeface="Arial" panose="020B0604020202020204" pitchFamily="34" charset="0"/>
              </a:rPr>
              <a:t>.</a:t>
            </a:r>
          </a:p>
          <a:p>
            <a:pPr algn="just">
              <a:spcBef>
                <a:spcPct val="70000"/>
              </a:spcBef>
              <a:buFont typeface="Wingdings" pitchFamily="2" charset="2"/>
              <a:buChar char="Ø"/>
            </a:pPr>
            <a:r>
              <a:rPr lang="hu-HU" altLang="hu-HU" sz="2000" dirty="0">
                <a:latin typeface="Arial" panose="020B0604020202020204" pitchFamily="34" charset="0"/>
                <a:cs typeface="Arial" panose="020B0604020202020204" pitchFamily="34" charset="0"/>
              </a:rPr>
              <a:t>Erősödő visszahúzódás az emberektől, a közösségtől.</a:t>
            </a:r>
            <a:endParaRPr lang="de-DE" altLang="hu-HU" sz="2000" dirty="0">
              <a:latin typeface="Arial" panose="020B0604020202020204" pitchFamily="34" charset="0"/>
              <a:cs typeface="Arial" panose="020B0604020202020204" pitchFamily="34" charset="0"/>
            </a:endParaRPr>
          </a:p>
          <a:p>
            <a:pPr algn="just">
              <a:spcBef>
                <a:spcPct val="70000"/>
              </a:spcBef>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Búcsú az emberektől</a:t>
            </a:r>
            <a:r>
              <a:rPr lang="de-DE" altLang="hu-HU" sz="2000" dirty="0">
                <a:latin typeface="Arial" panose="020B0604020202020204" pitchFamily="34" charset="0"/>
                <a:cs typeface="Arial" panose="020B0604020202020204" pitchFamily="34" charset="0"/>
              </a:rPr>
              <a:t>,</a:t>
            </a:r>
            <a:r>
              <a:rPr lang="hu-HU" altLang="hu-HU" sz="2000" dirty="0">
                <a:latin typeface="Arial" panose="020B0604020202020204" pitchFamily="34" charset="0"/>
                <a:cs typeface="Arial" panose="020B0604020202020204" pitchFamily="34" charset="0"/>
              </a:rPr>
              <a:t> értéktárgyak elajándékozása, az utolsó lépésekre utaló cselekedetek </a:t>
            </a:r>
            <a:r>
              <a:rPr lang="de-DE" altLang="hu-HU" sz="2000" dirty="0">
                <a:latin typeface="Arial" panose="020B0604020202020204" pitchFamily="34" charset="0"/>
                <a:cs typeface="Arial" panose="020B0604020202020204" pitchFamily="34" charset="0"/>
              </a:rPr>
              <a:t> (</a:t>
            </a:r>
            <a:r>
              <a:rPr lang="hu-HU" altLang="hu-HU" sz="2000" dirty="0">
                <a:latin typeface="Arial" panose="020B0604020202020204" pitchFamily="34" charset="0"/>
                <a:cs typeface="Arial" panose="020B0604020202020204" pitchFamily="34" charset="0"/>
              </a:rPr>
              <a:t>végrendelet</a:t>
            </a:r>
            <a:r>
              <a:rPr lang="de-DE" altLang="hu-HU" sz="2000" dirty="0">
                <a:latin typeface="Arial" panose="020B0604020202020204" pitchFamily="34" charset="0"/>
                <a:cs typeface="Arial" panose="020B0604020202020204" pitchFamily="34" charset="0"/>
              </a:rPr>
              <a:t>,</a:t>
            </a:r>
            <a:r>
              <a:rPr lang="hu-HU" altLang="hu-HU" sz="2000" dirty="0">
                <a:latin typeface="Arial" panose="020B0604020202020204" pitchFamily="34" charset="0"/>
                <a:cs typeface="Arial" panose="020B0604020202020204" pitchFamily="34" charset="0"/>
              </a:rPr>
              <a:t> biztosítás, iratok</a:t>
            </a:r>
            <a:r>
              <a:rPr lang="de-DE" altLang="hu-HU" sz="2000" dirty="0">
                <a:latin typeface="Arial" panose="020B0604020202020204" pitchFamily="34" charset="0"/>
                <a:cs typeface="Arial" panose="020B0604020202020204" pitchFamily="34" charset="0"/>
              </a:rPr>
              <a:t>)</a:t>
            </a:r>
            <a:r>
              <a:rPr lang="hu-HU" altLang="hu-HU" sz="2000" dirty="0">
                <a:latin typeface="Arial" panose="020B0604020202020204" pitchFamily="34" charset="0"/>
                <a:cs typeface="Arial" panose="020B0604020202020204" pitchFamily="34" charset="0"/>
              </a:rPr>
              <a:t>.</a:t>
            </a:r>
            <a:endParaRPr lang="de-DE" altLang="hu-HU" sz="2000" dirty="0">
              <a:latin typeface="Arial" panose="020B0604020202020204" pitchFamily="34" charset="0"/>
              <a:cs typeface="Arial" panose="020B0604020202020204" pitchFamily="34" charset="0"/>
            </a:endParaRPr>
          </a:p>
          <a:p>
            <a:pPr algn="just">
              <a:spcBef>
                <a:spcPct val="70000"/>
              </a:spcBef>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Öngyilkosságra utaló nyílt vagy rejtett közlések.</a:t>
            </a:r>
          </a:p>
          <a:p>
            <a:pPr algn="just">
              <a:spcBef>
                <a:spcPct val="70000"/>
              </a:spcBef>
              <a:buFont typeface="Wingdings" pitchFamily="2" charset="2"/>
              <a:buChar char="Ø"/>
            </a:pPr>
            <a:r>
              <a:rPr lang="de-DE" altLang="hu-HU" sz="2000" dirty="0" err="1">
                <a:solidFill>
                  <a:srgbClr val="000000"/>
                </a:solidFill>
                <a:latin typeface="Arial" panose="020B0604020202020204" pitchFamily="34" charset="0"/>
                <a:cs typeface="Arial" panose="020B0604020202020204" pitchFamily="34" charset="0"/>
              </a:rPr>
              <a:t>Konkr</a:t>
            </a:r>
            <a:r>
              <a:rPr lang="hu-HU" altLang="hu-HU" sz="2000" dirty="0">
                <a:solidFill>
                  <a:srgbClr val="000000"/>
                </a:solidFill>
                <a:latin typeface="Arial" panose="020B0604020202020204" pitchFamily="34" charset="0"/>
                <a:cs typeface="Arial" panose="020B0604020202020204" pitchFamily="34" charset="0"/>
              </a:rPr>
              <a:t>ét öngyilkossági tervek vagy öngyilkossági előkészületek.</a:t>
            </a:r>
            <a:endParaRPr lang="de-DE" altLang="hu-HU" sz="20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3675734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animEffect transition="in" filter="box(out)">
                                      <p:cBhvr>
                                        <p:cTn id="7" dur="500"/>
                                        <p:tgtEl>
                                          <p:spTgt spid="2396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39619">
                                            <p:txEl>
                                              <p:pRg st="1" end="1"/>
                                            </p:txEl>
                                          </p:spTgt>
                                        </p:tgtEl>
                                        <p:attrNameLst>
                                          <p:attrName>style.visibility</p:attrName>
                                        </p:attrNameLst>
                                      </p:cBhvr>
                                      <p:to>
                                        <p:strVal val="visible"/>
                                      </p:to>
                                    </p:set>
                                    <p:animEffect transition="in" filter="box(out)">
                                      <p:cBhvr>
                                        <p:cTn id="12" dur="500"/>
                                        <p:tgtEl>
                                          <p:spTgt spid="23961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39619">
                                            <p:txEl>
                                              <p:pRg st="2" end="2"/>
                                            </p:txEl>
                                          </p:spTgt>
                                        </p:tgtEl>
                                        <p:attrNameLst>
                                          <p:attrName>style.visibility</p:attrName>
                                        </p:attrNameLst>
                                      </p:cBhvr>
                                      <p:to>
                                        <p:strVal val="visible"/>
                                      </p:to>
                                    </p:set>
                                    <p:animEffect transition="in" filter="box(out)">
                                      <p:cBhvr>
                                        <p:cTn id="17" dur="500"/>
                                        <p:tgtEl>
                                          <p:spTgt spid="23961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39619">
                                            <p:txEl>
                                              <p:pRg st="3" end="3"/>
                                            </p:txEl>
                                          </p:spTgt>
                                        </p:tgtEl>
                                        <p:attrNameLst>
                                          <p:attrName>style.visibility</p:attrName>
                                        </p:attrNameLst>
                                      </p:cBhvr>
                                      <p:to>
                                        <p:strVal val="visible"/>
                                      </p:to>
                                    </p:set>
                                    <p:animEffect transition="in" filter="box(out)">
                                      <p:cBhvr>
                                        <p:cTn id="22" dur="500"/>
                                        <p:tgtEl>
                                          <p:spTgt spid="23961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239619">
                                            <p:txEl>
                                              <p:pRg st="4" end="4"/>
                                            </p:txEl>
                                          </p:spTgt>
                                        </p:tgtEl>
                                        <p:attrNameLst>
                                          <p:attrName>style.visibility</p:attrName>
                                        </p:attrNameLst>
                                      </p:cBhvr>
                                      <p:to>
                                        <p:strVal val="visible"/>
                                      </p:to>
                                    </p:set>
                                    <p:animEffect transition="in" filter="box(out)">
                                      <p:cBhvr>
                                        <p:cTn id="27" dur="500"/>
                                        <p:tgtEl>
                                          <p:spTgt spid="23961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239619">
                                            <p:txEl>
                                              <p:pRg st="5" end="5"/>
                                            </p:txEl>
                                          </p:spTgt>
                                        </p:tgtEl>
                                        <p:attrNameLst>
                                          <p:attrName>style.visibility</p:attrName>
                                        </p:attrNameLst>
                                      </p:cBhvr>
                                      <p:to>
                                        <p:strVal val="visible"/>
                                      </p:to>
                                    </p:set>
                                    <p:animEffect transition="in" filter="box(out)">
                                      <p:cBhvr>
                                        <p:cTn id="32" dur="500"/>
                                        <p:tgtEl>
                                          <p:spTgt spid="239619">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239619">
                                            <p:txEl>
                                              <p:pRg st="6" end="6"/>
                                            </p:txEl>
                                          </p:spTgt>
                                        </p:tgtEl>
                                        <p:attrNameLst>
                                          <p:attrName>style.visibility</p:attrName>
                                        </p:attrNameLst>
                                      </p:cBhvr>
                                      <p:to>
                                        <p:strVal val="visible"/>
                                      </p:to>
                                    </p:set>
                                    <p:animEffect transition="in" filter="box(out)">
                                      <p:cBhvr>
                                        <p:cTn id="37" dur="500"/>
                                        <p:tgtEl>
                                          <p:spTgt spid="239619">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239619">
                                            <p:txEl>
                                              <p:pRg st="7" end="7"/>
                                            </p:txEl>
                                          </p:spTgt>
                                        </p:tgtEl>
                                        <p:attrNameLst>
                                          <p:attrName>style.visibility</p:attrName>
                                        </p:attrNameLst>
                                      </p:cBhvr>
                                      <p:to>
                                        <p:strVal val="visible"/>
                                      </p:to>
                                    </p:set>
                                    <p:animEffect transition="in" filter="box(out)">
                                      <p:cBhvr>
                                        <p:cTn id="42" dur="500"/>
                                        <p:tgtEl>
                                          <p:spTgt spid="2396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 y="224811"/>
            <a:ext cx="8082116" cy="1143000"/>
          </a:xfrm>
        </p:spPr>
        <p:txBody>
          <a:bodyPr/>
          <a:lstStyle/>
          <a:p>
            <a:pPr algn="l" eaLnBrk="1" hangingPunct="1"/>
            <a:r>
              <a:rPr lang="hu-HU" altLang="hu-HU" sz="2400" b="1" dirty="0">
                <a:latin typeface="Arial" panose="020B0604020202020204" pitchFamily="34" charset="0"/>
                <a:cs typeface="Arial" panose="020B0604020202020204" pitchFamily="34" charset="0"/>
              </a:rPr>
              <a:t>Leggyakoribb tévhitek az öngyilkossággal kapcsolatban</a:t>
            </a:r>
          </a:p>
        </p:txBody>
      </p:sp>
      <p:sp>
        <p:nvSpPr>
          <p:cNvPr id="37891" name="Rectangle 3"/>
          <p:cNvSpPr>
            <a:spLocks noGrp="1" noChangeArrowheads="1"/>
          </p:cNvSpPr>
          <p:nvPr>
            <p:ph type="body" idx="1"/>
          </p:nvPr>
        </p:nvSpPr>
        <p:spPr>
          <a:xfrm>
            <a:off x="290945" y="1956460"/>
            <a:ext cx="8229600" cy="4525963"/>
          </a:xfrm>
        </p:spPr>
        <p:txBody>
          <a:bodyPr>
            <a:noAutofit/>
          </a:bodyPr>
          <a:lstStyle/>
          <a:p>
            <a:pPr marL="457200" indent="-457200" algn="just" eaLnBrk="1" hangingPunct="1">
              <a:spcBef>
                <a:spcPts val="0"/>
              </a:spcBef>
              <a:buFont typeface="Wingdings" panose="05000000000000000000" pitchFamily="2" charset="2"/>
              <a:buChar char="Ø"/>
            </a:pPr>
            <a:r>
              <a:rPr lang="hu-HU" altLang="hu-HU" sz="2000" dirty="0">
                <a:latin typeface="Arial" panose="020B0604020202020204" pitchFamily="34" charset="0"/>
                <a:cs typeface="Arial" panose="020B0604020202020204" pitchFamily="34" charset="0"/>
              </a:rPr>
              <a:t>Semmilyen módon nem lehet rájönni, hogy ki készül öngyilkosságra.</a:t>
            </a:r>
          </a:p>
          <a:p>
            <a:pPr marL="0" indent="0" algn="just" eaLnBrk="1" hangingPunct="1">
              <a:spcBef>
                <a:spcPts val="0"/>
              </a:spcBef>
              <a:buNone/>
            </a:pPr>
            <a:endParaRPr lang="hu-HU" altLang="hu-HU" sz="2000" dirty="0">
              <a:latin typeface="Arial" panose="020B0604020202020204" pitchFamily="34" charset="0"/>
              <a:cs typeface="Arial" panose="020B0604020202020204" pitchFamily="34" charset="0"/>
            </a:endParaRPr>
          </a:p>
          <a:p>
            <a:pPr marL="457200" indent="-457200" algn="just" eaLnBrk="1" hangingPunct="1">
              <a:spcBef>
                <a:spcPts val="0"/>
              </a:spcBef>
              <a:buFont typeface="Wingdings" panose="05000000000000000000" pitchFamily="2" charset="2"/>
              <a:buChar char="Ø"/>
            </a:pPr>
            <a:r>
              <a:rPr lang="hu-HU" altLang="hu-HU" sz="2000" dirty="0">
                <a:latin typeface="Arial" panose="020B0604020202020204" pitchFamily="34" charset="0"/>
                <a:cs typeface="Arial" panose="020B0604020202020204" pitchFamily="34" charset="0"/>
              </a:rPr>
              <a:t>Aki komolyan gondolja, hogy önkezével vessen véget az életének, az nem beszél erről.</a:t>
            </a:r>
          </a:p>
          <a:p>
            <a:pPr marL="0" indent="0" algn="just" eaLnBrk="1" hangingPunct="1">
              <a:spcBef>
                <a:spcPts val="0"/>
              </a:spcBef>
              <a:buNone/>
            </a:pPr>
            <a:endParaRPr lang="hu-HU" altLang="hu-HU" sz="2000" dirty="0">
              <a:latin typeface="Arial" panose="020B0604020202020204" pitchFamily="34" charset="0"/>
              <a:cs typeface="Arial" panose="020B0604020202020204" pitchFamily="34" charset="0"/>
            </a:endParaRPr>
          </a:p>
          <a:p>
            <a:pPr marL="457200" indent="-457200" algn="just" eaLnBrk="1" hangingPunct="1">
              <a:spcBef>
                <a:spcPts val="0"/>
              </a:spcBef>
              <a:buFont typeface="Wingdings" panose="05000000000000000000" pitchFamily="2" charset="2"/>
              <a:buChar char="Ø"/>
            </a:pPr>
            <a:r>
              <a:rPr lang="hu-HU" altLang="hu-HU" sz="2000" dirty="0">
                <a:latin typeface="Arial" panose="020B0604020202020204" pitchFamily="34" charset="0"/>
                <a:cs typeface="Arial" panose="020B0604020202020204" pitchFamily="34" charset="0"/>
              </a:rPr>
              <a:t>Ha valaki túléli az öngyilkossági kísérletet, akkor csak a figyelmet akarta felhívni magára és manipulálni a környezetét.</a:t>
            </a:r>
          </a:p>
          <a:p>
            <a:pPr marL="0" indent="0" algn="just" eaLnBrk="1" hangingPunct="1">
              <a:spcBef>
                <a:spcPts val="0"/>
              </a:spcBef>
              <a:buNone/>
            </a:pPr>
            <a:endParaRPr lang="hu-HU" altLang="hu-HU" sz="2000" dirty="0">
              <a:latin typeface="Arial" panose="020B0604020202020204" pitchFamily="34" charset="0"/>
              <a:cs typeface="Arial" panose="020B0604020202020204" pitchFamily="34" charset="0"/>
            </a:endParaRPr>
          </a:p>
          <a:p>
            <a:pPr marL="457200" indent="-457200" algn="just" eaLnBrk="1" hangingPunct="1">
              <a:spcBef>
                <a:spcPts val="0"/>
              </a:spcBef>
              <a:buFont typeface="Wingdings" panose="05000000000000000000" pitchFamily="2" charset="2"/>
              <a:buChar char="Ø"/>
            </a:pPr>
            <a:r>
              <a:rPr lang="hu-HU" altLang="hu-HU" sz="2000" dirty="0">
                <a:latin typeface="Arial" panose="020B0604020202020204" pitchFamily="34" charset="0"/>
                <a:cs typeface="Arial" panose="020B0604020202020204" pitchFamily="34" charset="0"/>
              </a:rPr>
              <a:t>Aki öngyilkosságot követ el, az mentálisan beteg.</a:t>
            </a:r>
          </a:p>
          <a:p>
            <a:pPr marL="0" indent="0" algn="just" eaLnBrk="1" hangingPunct="1">
              <a:spcBef>
                <a:spcPts val="0"/>
              </a:spcBef>
              <a:buNone/>
            </a:pPr>
            <a:endParaRPr lang="hu-HU" altLang="hu-HU" sz="2000" dirty="0">
              <a:latin typeface="Arial" panose="020B0604020202020204" pitchFamily="34" charset="0"/>
              <a:cs typeface="Arial" panose="020B0604020202020204" pitchFamily="34" charset="0"/>
            </a:endParaRPr>
          </a:p>
          <a:p>
            <a:pPr marL="457200" indent="-457200" algn="just" eaLnBrk="1" hangingPunct="1">
              <a:spcBef>
                <a:spcPts val="0"/>
              </a:spcBef>
              <a:buFont typeface="Wingdings" panose="05000000000000000000" pitchFamily="2" charset="2"/>
              <a:buChar char="Ø"/>
            </a:pPr>
            <a:r>
              <a:rPr lang="hu-HU" altLang="hu-HU" sz="2000" dirty="0">
                <a:latin typeface="Arial" panose="020B0604020202020204" pitchFamily="34" charset="0"/>
                <a:cs typeface="Arial" panose="020B0604020202020204" pitchFamily="34" charset="0"/>
              </a:rPr>
              <a:t>Az öngyilkosság legfőbb oka a munkanélküliség és a szegénység, az egyén nem sokat tehet a megelőzés érdekében. </a:t>
            </a:r>
          </a:p>
          <a:p>
            <a:pPr marL="0" indent="0" algn="just" eaLnBrk="1" hangingPunct="1">
              <a:spcBef>
                <a:spcPts val="0"/>
              </a:spcBef>
              <a:buNone/>
            </a:pPr>
            <a:endParaRPr lang="hu-HU" altLang="hu-HU" sz="2000" dirty="0">
              <a:latin typeface="Arial" panose="020B0604020202020204" pitchFamily="34" charset="0"/>
              <a:cs typeface="Arial" panose="020B0604020202020204" pitchFamily="34" charset="0"/>
            </a:endParaRPr>
          </a:p>
          <a:p>
            <a:pPr marL="457200" indent="-457200" algn="just" eaLnBrk="1" hangingPunct="1">
              <a:spcBef>
                <a:spcPts val="0"/>
              </a:spcBef>
              <a:buFont typeface="Wingdings" panose="05000000000000000000" pitchFamily="2" charset="2"/>
              <a:buChar char="Ø"/>
            </a:pPr>
            <a:r>
              <a:rPr lang="hu-HU" altLang="hu-HU" sz="2000" dirty="0">
                <a:latin typeface="Arial" panose="020B0604020202020204" pitchFamily="34" charset="0"/>
                <a:cs typeface="Arial" panose="020B0604020202020204" pitchFamily="34" charset="0"/>
              </a:rPr>
              <a:t>Vannak olyan problémák amire csak az öngyilkosság a megoldás.</a:t>
            </a:r>
          </a:p>
        </p:txBody>
      </p:sp>
    </p:spTree>
    <p:extLst>
      <p:ext uri="{BB962C8B-B14F-4D97-AF65-F5344CB8AC3E}">
        <p14:creationId xmlns:p14="http://schemas.microsoft.com/office/powerpoint/2010/main" val="10669203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Text Box 2"/>
          <p:cNvSpPr txBox="1">
            <a:spLocks noChangeArrowheads="1"/>
          </p:cNvSpPr>
          <p:nvPr/>
        </p:nvSpPr>
        <p:spPr bwMode="auto">
          <a:xfrm>
            <a:off x="179388" y="188913"/>
            <a:ext cx="6400800" cy="461665"/>
          </a:xfrm>
          <a:prstGeom prst="rect">
            <a:avLst/>
          </a:prstGeom>
          <a:noFill/>
          <a:ln w="9525">
            <a:noFill/>
            <a:miter lim="800000"/>
            <a:headEnd/>
            <a:tailEnd/>
          </a:ln>
          <a:effectLst/>
        </p:spPr>
        <p:txBody>
          <a:bodyPr>
            <a:spAutoFit/>
          </a:bodyPr>
          <a:lstStyle/>
          <a:p>
            <a:pPr>
              <a:spcBef>
                <a:spcPct val="50000"/>
              </a:spcBef>
              <a:defRPr/>
            </a:pPr>
            <a:r>
              <a:rPr lang="hu-HU" sz="2400" b="1" dirty="0">
                <a:latin typeface="Arial" panose="020B0604020202020204" pitchFamily="34" charset="0"/>
                <a:cs typeface="Arial" panose="020B0604020202020204" pitchFamily="34" charset="0"/>
              </a:rPr>
              <a:t>A </a:t>
            </a:r>
            <a:r>
              <a:rPr lang="hu-HU" sz="2400" b="1" dirty="0" err="1">
                <a:latin typeface="Arial" panose="020B0604020202020204" pitchFamily="34" charset="0"/>
                <a:cs typeface="Arial" panose="020B0604020202020204" pitchFamily="34" charset="0"/>
              </a:rPr>
              <a:t>szuicidalitás</a:t>
            </a:r>
            <a:r>
              <a:rPr lang="hu-HU" sz="2400" b="1" dirty="0">
                <a:latin typeface="Arial" panose="020B0604020202020204" pitchFamily="34" charset="0"/>
                <a:cs typeface="Arial" panose="020B0604020202020204" pitchFamily="34" charset="0"/>
              </a:rPr>
              <a:t> különböző stádiumai</a:t>
            </a:r>
            <a:endParaRPr lang="de-DE" sz="2400" b="1" dirty="0">
              <a:latin typeface="Arial" panose="020B0604020202020204" pitchFamily="34" charset="0"/>
              <a:cs typeface="Arial" panose="020B0604020202020204" pitchFamily="34" charset="0"/>
            </a:endParaRPr>
          </a:p>
        </p:txBody>
      </p:sp>
      <p:sp>
        <p:nvSpPr>
          <p:cNvPr id="38915" name="Rectangle 3"/>
          <p:cNvSpPr>
            <a:spLocks noChangeArrowheads="1"/>
          </p:cNvSpPr>
          <p:nvPr/>
        </p:nvSpPr>
        <p:spPr bwMode="auto">
          <a:xfrm>
            <a:off x="2286000" y="1851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16" name="Freeform 4"/>
          <p:cNvSpPr>
            <a:spLocks/>
          </p:cNvSpPr>
          <p:nvPr/>
        </p:nvSpPr>
        <p:spPr bwMode="auto">
          <a:xfrm>
            <a:off x="1051124" y="1769691"/>
            <a:ext cx="7210425" cy="4257675"/>
          </a:xfrm>
          <a:custGeom>
            <a:avLst/>
            <a:gdLst>
              <a:gd name="T0" fmla="*/ 7210425 w 4542"/>
              <a:gd name="T1" fmla="*/ 4257675 h 3135"/>
              <a:gd name="T2" fmla="*/ 7210425 w 4542"/>
              <a:gd name="T3" fmla="*/ 0 h 3135"/>
              <a:gd name="T4" fmla="*/ 0 w 4542"/>
              <a:gd name="T5" fmla="*/ 0 h 3135"/>
              <a:gd name="T6" fmla="*/ 7210425 w 4542"/>
              <a:gd name="T7" fmla="*/ 4257675 h 3135"/>
              <a:gd name="T8" fmla="*/ 0 60000 65536"/>
              <a:gd name="T9" fmla="*/ 0 60000 65536"/>
              <a:gd name="T10" fmla="*/ 0 60000 65536"/>
              <a:gd name="T11" fmla="*/ 0 60000 65536"/>
              <a:gd name="T12" fmla="*/ 0 w 4542"/>
              <a:gd name="T13" fmla="*/ 0 h 3135"/>
              <a:gd name="T14" fmla="*/ 4542 w 4542"/>
              <a:gd name="T15" fmla="*/ 3135 h 3135"/>
            </a:gdLst>
            <a:ahLst/>
            <a:cxnLst>
              <a:cxn ang="T8">
                <a:pos x="T0" y="T1"/>
              </a:cxn>
              <a:cxn ang="T9">
                <a:pos x="T2" y="T3"/>
              </a:cxn>
              <a:cxn ang="T10">
                <a:pos x="T4" y="T5"/>
              </a:cxn>
              <a:cxn ang="T11">
                <a:pos x="T6" y="T7"/>
              </a:cxn>
            </a:cxnLst>
            <a:rect l="T12" t="T13" r="T14" b="T15"/>
            <a:pathLst>
              <a:path w="4542" h="3135">
                <a:moveTo>
                  <a:pt x="4542" y="3135"/>
                </a:moveTo>
                <a:lnTo>
                  <a:pt x="4542" y="0"/>
                </a:lnTo>
                <a:lnTo>
                  <a:pt x="0" y="0"/>
                </a:lnTo>
                <a:lnTo>
                  <a:pt x="4542" y="3135"/>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17" name="Freeform 5"/>
          <p:cNvSpPr>
            <a:spLocks/>
          </p:cNvSpPr>
          <p:nvPr/>
        </p:nvSpPr>
        <p:spPr bwMode="auto">
          <a:xfrm>
            <a:off x="1037432" y="1667908"/>
            <a:ext cx="7207250" cy="4257675"/>
          </a:xfrm>
          <a:custGeom>
            <a:avLst/>
            <a:gdLst>
              <a:gd name="T0" fmla="*/ 0 w 4540"/>
              <a:gd name="T1" fmla="*/ 0 h 3135"/>
              <a:gd name="T2" fmla="*/ 0 w 4540"/>
              <a:gd name="T3" fmla="*/ 4257675 h 3135"/>
              <a:gd name="T4" fmla="*/ 7207250 w 4540"/>
              <a:gd name="T5" fmla="*/ 4257675 h 3135"/>
              <a:gd name="T6" fmla="*/ 0 w 4540"/>
              <a:gd name="T7" fmla="*/ 0 h 3135"/>
              <a:gd name="T8" fmla="*/ 0 60000 65536"/>
              <a:gd name="T9" fmla="*/ 0 60000 65536"/>
              <a:gd name="T10" fmla="*/ 0 60000 65536"/>
              <a:gd name="T11" fmla="*/ 0 60000 65536"/>
              <a:gd name="T12" fmla="*/ 0 w 4540"/>
              <a:gd name="T13" fmla="*/ 0 h 3135"/>
              <a:gd name="T14" fmla="*/ 4540 w 4540"/>
              <a:gd name="T15" fmla="*/ 3135 h 3135"/>
            </a:gdLst>
            <a:ahLst/>
            <a:cxnLst>
              <a:cxn ang="T8">
                <a:pos x="T0" y="T1"/>
              </a:cxn>
              <a:cxn ang="T9">
                <a:pos x="T2" y="T3"/>
              </a:cxn>
              <a:cxn ang="T10">
                <a:pos x="T4" y="T5"/>
              </a:cxn>
              <a:cxn ang="T11">
                <a:pos x="T6" y="T7"/>
              </a:cxn>
            </a:cxnLst>
            <a:rect l="T12" t="T13" r="T14" b="T15"/>
            <a:pathLst>
              <a:path w="4540" h="3135">
                <a:moveTo>
                  <a:pt x="0" y="0"/>
                </a:moveTo>
                <a:lnTo>
                  <a:pt x="0" y="3135"/>
                </a:lnTo>
                <a:lnTo>
                  <a:pt x="4540" y="3135"/>
                </a:lnTo>
                <a:lnTo>
                  <a:pt x="0" y="0"/>
                </a:lnTo>
                <a:close/>
              </a:path>
            </a:pathLst>
          </a:custGeom>
          <a:solidFill>
            <a:srgbClr val="FFFF66"/>
          </a:solidFill>
          <a:ln w="7938">
            <a:solidFill>
              <a:srgbClr val="000000"/>
            </a:solidFill>
            <a:round/>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18" name="Rectangle 6"/>
          <p:cNvSpPr>
            <a:spLocks noChangeArrowheads="1"/>
          </p:cNvSpPr>
          <p:nvPr/>
        </p:nvSpPr>
        <p:spPr bwMode="auto">
          <a:xfrm>
            <a:off x="866775" y="4727575"/>
            <a:ext cx="1943100"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19" name="Rectangle 7"/>
          <p:cNvSpPr>
            <a:spLocks noChangeArrowheads="1"/>
          </p:cNvSpPr>
          <p:nvPr/>
        </p:nvSpPr>
        <p:spPr bwMode="auto">
          <a:xfrm>
            <a:off x="1230313" y="5333206"/>
            <a:ext cx="6508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e-DE" altLang="hu-HU" sz="1400" b="1" dirty="0" err="1">
                <a:solidFill>
                  <a:srgbClr val="000000"/>
                </a:solidFill>
              </a:rPr>
              <a:t>Pa</a:t>
            </a:r>
            <a:r>
              <a:rPr lang="hu-HU" altLang="hu-HU" sz="1400" b="1" dirty="0" err="1">
                <a:solidFill>
                  <a:srgbClr val="000000"/>
                </a:solidFill>
              </a:rPr>
              <a:t>sszív</a:t>
            </a:r>
            <a:endParaRPr lang="de-DE" altLang="hu-HU" sz="2400" dirty="0">
              <a:latin typeface="Times New Roman" pitchFamily="18" charset="0"/>
            </a:endParaRPr>
          </a:p>
        </p:txBody>
      </p:sp>
      <p:sp>
        <p:nvSpPr>
          <p:cNvPr id="38920" name="Rectangle 8"/>
          <p:cNvSpPr>
            <a:spLocks noChangeArrowheads="1"/>
          </p:cNvSpPr>
          <p:nvPr/>
        </p:nvSpPr>
        <p:spPr bwMode="auto">
          <a:xfrm>
            <a:off x="1251713" y="5571570"/>
            <a:ext cx="806450"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sz="1400" b="1" dirty="0">
                <a:solidFill>
                  <a:srgbClr val="000000"/>
                </a:solidFill>
              </a:rPr>
              <a:t>halálvágy</a:t>
            </a:r>
            <a:endParaRPr lang="de-DE" altLang="hu-HU" sz="2400" dirty="0">
              <a:latin typeface="Times New Roman" pitchFamily="18" charset="0"/>
            </a:endParaRPr>
          </a:p>
        </p:txBody>
      </p:sp>
      <p:sp>
        <p:nvSpPr>
          <p:cNvPr id="38921" name="Rectangle 9"/>
          <p:cNvSpPr>
            <a:spLocks noChangeArrowheads="1"/>
          </p:cNvSpPr>
          <p:nvPr/>
        </p:nvSpPr>
        <p:spPr bwMode="auto">
          <a:xfrm>
            <a:off x="2439988" y="4718050"/>
            <a:ext cx="25527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22" name="Rectangle 10"/>
          <p:cNvSpPr>
            <a:spLocks noChangeArrowheads="1"/>
          </p:cNvSpPr>
          <p:nvPr/>
        </p:nvSpPr>
        <p:spPr bwMode="auto">
          <a:xfrm>
            <a:off x="3846513" y="4494213"/>
            <a:ext cx="32258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23" name="Freeform 11"/>
          <p:cNvSpPr>
            <a:spLocks/>
          </p:cNvSpPr>
          <p:nvPr/>
        </p:nvSpPr>
        <p:spPr bwMode="auto">
          <a:xfrm>
            <a:off x="2302473" y="5516667"/>
            <a:ext cx="428625" cy="249237"/>
          </a:xfrm>
          <a:custGeom>
            <a:avLst/>
            <a:gdLst>
              <a:gd name="T0" fmla="*/ 322262 w 270"/>
              <a:gd name="T1" fmla="*/ 0 h 183"/>
              <a:gd name="T2" fmla="*/ 322262 w 270"/>
              <a:gd name="T3" fmla="*/ 59926 h 183"/>
              <a:gd name="T4" fmla="*/ 0 w 270"/>
              <a:gd name="T5" fmla="*/ 59926 h 183"/>
              <a:gd name="T6" fmla="*/ 0 w 270"/>
              <a:gd name="T7" fmla="*/ 186587 h 183"/>
              <a:gd name="T8" fmla="*/ 322262 w 270"/>
              <a:gd name="T9" fmla="*/ 186587 h 183"/>
              <a:gd name="T10" fmla="*/ 322262 w 270"/>
              <a:gd name="T11" fmla="*/ 249237 h 183"/>
              <a:gd name="T12" fmla="*/ 428625 w 270"/>
              <a:gd name="T13" fmla="*/ 123938 h 183"/>
              <a:gd name="T14" fmla="*/ 322262 w 270"/>
              <a:gd name="T15" fmla="*/ 0 h 183"/>
              <a:gd name="T16" fmla="*/ 0 60000 65536"/>
              <a:gd name="T17" fmla="*/ 0 60000 65536"/>
              <a:gd name="T18" fmla="*/ 0 60000 65536"/>
              <a:gd name="T19" fmla="*/ 0 60000 65536"/>
              <a:gd name="T20" fmla="*/ 0 60000 65536"/>
              <a:gd name="T21" fmla="*/ 0 60000 65536"/>
              <a:gd name="T22" fmla="*/ 0 60000 65536"/>
              <a:gd name="T23" fmla="*/ 0 60000 65536"/>
              <a:gd name="T24" fmla="*/ 0 w 270"/>
              <a:gd name="T25" fmla="*/ 0 h 183"/>
              <a:gd name="T26" fmla="*/ 270 w 270"/>
              <a:gd name="T27" fmla="*/ 183 h 1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0" h="183">
                <a:moveTo>
                  <a:pt x="203" y="0"/>
                </a:moveTo>
                <a:lnTo>
                  <a:pt x="203" y="44"/>
                </a:lnTo>
                <a:lnTo>
                  <a:pt x="0" y="44"/>
                </a:lnTo>
                <a:lnTo>
                  <a:pt x="0" y="137"/>
                </a:lnTo>
                <a:lnTo>
                  <a:pt x="203" y="137"/>
                </a:lnTo>
                <a:lnTo>
                  <a:pt x="203" y="183"/>
                </a:lnTo>
                <a:lnTo>
                  <a:pt x="270" y="91"/>
                </a:lnTo>
                <a:lnTo>
                  <a:pt x="203" y="0"/>
                </a:lnTo>
                <a:close/>
              </a:path>
            </a:pathLst>
          </a:custGeom>
          <a:solidFill>
            <a:srgbClr val="000000"/>
          </a:solidFill>
          <a:ln w="7938">
            <a:solidFill>
              <a:srgbClr val="000000"/>
            </a:solidFill>
            <a:round/>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grpSp>
        <p:nvGrpSpPr>
          <p:cNvPr id="38924" name="Group 12"/>
          <p:cNvGrpSpPr>
            <a:grpSpLocks/>
          </p:cNvGrpSpPr>
          <p:nvPr/>
        </p:nvGrpSpPr>
        <p:grpSpPr bwMode="auto">
          <a:xfrm>
            <a:off x="2809877" y="2701334"/>
            <a:ext cx="5303838" cy="3297829"/>
            <a:chOff x="1877" y="1512"/>
            <a:chExt cx="3341" cy="2398"/>
          </a:xfrm>
        </p:grpSpPr>
        <p:sp>
          <p:nvSpPr>
            <p:cNvPr id="38945" name="Freeform 13"/>
            <p:cNvSpPr>
              <a:spLocks/>
            </p:cNvSpPr>
            <p:nvPr/>
          </p:nvSpPr>
          <p:spPr bwMode="auto">
            <a:xfrm>
              <a:off x="1877" y="1512"/>
              <a:ext cx="3341" cy="2344"/>
            </a:xfrm>
            <a:custGeom>
              <a:avLst/>
              <a:gdLst>
                <a:gd name="T0" fmla="*/ 0 w 3352"/>
                <a:gd name="T1" fmla="*/ 0 h 2330"/>
                <a:gd name="T2" fmla="*/ 0 w 3352"/>
                <a:gd name="T3" fmla="*/ 2280 h 2330"/>
                <a:gd name="T4" fmla="*/ 3352 w 3352"/>
                <a:gd name="T5" fmla="*/ 2280 h 2330"/>
                <a:gd name="T6" fmla="*/ 0 w 3352"/>
                <a:gd name="T7" fmla="*/ 0 h 2330"/>
                <a:gd name="T8" fmla="*/ 0 60000 65536"/>
                <a:gd name="T9" fmla="*/ 0 60000 65536"/>
                <a:gd name="T10" fmla="*/ 0 60000 65536"/>
                <a:gd name="T11" fmla="*/ 0 60000 65536"/>
                <a:gd name="T12" fmla="*/ 0 w 3352"/>
                <a:gd name="T13" fmla="*/ 0 h 2330"/>
                <a:gd name="T14" fmla="*/ 3352 w 3352"/>
                <a:gd name="T15" fmla="*/ 2330 h 2330"/>
              </a:gdLst>
              <a:ahLst/>
              <a:cxnLst>
                <a:cxn ang="T8">
                  <a:pos x="T0" y="T1"/>
                </a:cxn>
                <a:cxn ang="T9">
                  <a:pos x="T2" y="T3"/>
                </a:cxn>
                <a:cxn ang="T10">
                  <a:pos x="T4" y="T5"/>
                </a:cxn>
                <a:cxn ang="T11">
                  <a:pos x="T6" y="T7"/>
                </a:cxn>
              </a:cxnLst>
              <a:rect l="T12" t="T13" r="T14" b="T15"/>
              <a:pathLst>
                <a:path w="3352" h="2330">
                  <a:moveTo>
                    <a:pt x="0" y="0"/>
                  </a:moveTo>
                  <a:lnTo>
                    <a:pt x="0" y="2330"/>
                  </a:lnTo>
                  <a:lnTo>
                    <a:pt x="3352" y="2330"/>
                  </a:lnTo>
                  <a:lnTo>
                    <a:pt x="0" y="0"/>
                  </a:lnTo>
                  <a:close/>
                </a:path>
              </a:pathLst>
            </a:custGeom>
            <a:solidFill>
              <a:srgbClr val="FFCC66"/>
            </a:solidFill>
            <a:ln w="7938">
              <a:solidFill>
                <a:srgbClr val="000000"/>
              </a:solidFill>
              <a:round/>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46" name="Rectangle 14"/>
            <p:cNvSpPr>
              <a:spLocks noChangeArrowheads="1"/>
            </p:cNvSpPr>
            <p:nvPr/>
          </p:nvSpPr>
          <p:spPr bwMode="auto">
            <a:xfrm>
              <a:off x="2029" y="3514"/>
              <a:ext cx="762" cy="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sz="1400" b="1">
                  <a:solidFill>
                    <a:srgbClr val="000000"/>
                  </a:solidFill>
                </a:rPr>
                <a:t>Öngyilkossági</a:t>
              </a:r>
            </a:p>
            <a:p>
              <a:r>
                <a:rPr lang="hu-HU" altLang="hu-HU" sz="1400" b="1">
                  <a:solidFill>
                    <a:srgbClr val="000000"/>
                  </a:solidFill>
                </a:rPr>
                <a:t>gondolatok </a:t>
              </a:r>
            </a:p>
          </p:txBody>
        </p:sp>
        <p:sp>
          <p:nvSpPr>
            <p:cNvPr id="38947" name="Rectangle 15"/>
            <p:cNvSpPr>
              <a:spLocks noChangeArrowheads="1"/>
            </p:cNvSpPr>
            <p:nvPr/>
          </p:nvSpPr>
          <p:spPr bwMode="auto">
            <a:xfrm>
              <a:off x="2156" y="3644"/>
              <a:ext cx="1"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hu-HU" altLang="hu-HU" sz="2400">
                <a:latin typeface="Times New Roman" pitchFamily="18" charset="0"/>
              </a:endParaRPr>
            </a:p>
          </p:txBody>
        </p:sp>
        <p:sp>
          <p:nvSpPr>
            <p:cNvPr id="38948" name="Freeform 16"/>
            <p:cNvSpPr>
              <a:spLocks/>
            </p:cNvSpPr>
            <p:nvPr/>
          </p:nvSpPr>
          <p:spPr bwMode="auto">
            <a:xfrm>
              <a:off x="2659" y="3655"/>
              <a:ext cx="269" cy="183"/>
            </a:xfrm>
            <a:custGeom>
              <a:avLst/>
              <a:gdLst>
                <a:gd name="T0" fmla="*/ 202 w 269"/>
                <a:gd name="T1" fmla="*/ 0 h 185"/>
                <a:gd name="T2" fmla="*/ 202 w 269"/>
                <a:gd name="T3" fmla="*/ 46 h 185"/>
                <a:gd name="T4" fmla="*/ 0 w 269"/>
                <a:gd name="T5" fmla="*/ 46 h 185"/>
                <a:gd name="T6" fmla="*/ 0 w 269"/>
                <a:gd name="T7" fmla="*/ 137 h 185"/>
                <a:gd name="T8" fmla="*/ 202 w 269"/>
                <a:gd name="T9" fmla="*/ 137 h 185"/>
                <a:gd name="T10" fmla="*/ 202 w 269"/>
                <a:gd name="T11" fmla="*/ 183 h 185"/>
                <a:gd name="T12" fmla="*/ 269 w 269"/>
                <a:gd name="T13" fmla="*/ 91 h 185"/>
                <a:gd name="T14" fmla="*/ 202 w 269"/>
                <a:gd name="T15" fmla="*/ 0 h 185"/>
                <a:gd name="T16" fmla="*/ 0 60000 65536"/>
                <a:gd name="T17" fmla="*/ 0 60000 65536"/>
                <a:gd name="T18" fmla="*/ 0 60000 65536"/>
                <a:gd name="T19" fmla="*/ 0 60000 65536"/>
                <a:gd name="T20" fmla="*/ 0 60000 65536"/>
                <a:gd name="T21" fmla="*/ 0 60000 65536"/>
                <a:gd name="T22" fmla="*/ 0 60000 65536"/>
                <a:gd name="T23" fmla="*/ 0 60000 65536"/>
                <a:gd name="T24" fmla="*/ 0 w 269"/>
                <a:gd name="T25" fmla="*/ 0 h 185"/>
                <a:gd name="T26" fmla="*/ 269 w 269"/>
                <a:gd name="T27" fmla="*/ 185 h 1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9" h="185">
                  <a:moveTo>
                    <a:pt x="202" y="0"/>
                  </a:moveTo>
                  <a:lnTo>
                    <a:pt x="202" y="46"/>
                  </a:lnTo>
                  <a:lnTo>
                    <a:pt x="0" y="46"/>
                  </a:lnTo>
                  <a:lnTo>
                    <a:pt x="0" y="139"/>
                  </a:lnTo>
                  <a:lnTo>
                    <a:pt x="202" y="139"/>
                  </a:lnTo>
                  <a:lnTo>
                    <a:pt x="202" y="185"/>
                  </a:lnTo>
                  <a:lnTo>
                    <a:pt x="269" y="92"/>
                  </a:lnTo>
                  <a:lnTo>
                    <a:pt x="202" y="0"/>
                  </a:lnTo>
                  <a:close/>
                </a:path>
              </a:pathLst>
            </a:custGeom>
            <a:solidFill>
              <a:srgbClr val="000000"/>
            </a:solidFill>
            <a:ln w="7938">
              <a:solidFill>
                <a:srgbClr val="000000"/>
              </a:solidFill>
              <a:round/>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grpSp>
      <p:sp>
        <p:nvSpPr>
          <p:cNvPr id="38925" name="Freeform 17"/>
          <p:cNvSpPr>
            <a:spLocks/>
          </p:cNvSpPr>
          <p:nvPr/>
        </p:nvSpPr>
        <p:spPr bwMode="auto">
          <a:xfrm>
            <a:off x="4621439" y="3780871"/>
            <a:ext cx="3590925" cy="2144712"/>
          </a:xfrm>
          <a:custGeom>
            <a:avLst/>
            <a:gdLst>
              <a:gd name="T0" fmla="*/ 0 w 2262"/>
              <a:gd name="T1" fmla="*/ 0 h 1583"/>
              <a:gd name="T2" fmla="*/ 0 w 2262"/>
              <a:gd name="T3" fmla="*/ 2144712 h 1583"/>
              <a:gd name="T4" fmla="*/ 3590925 w 2262"/>
              <a:gd name="T5" fmla="*/ 2144712 h 1583"/>
              <a:gd name="T6" fmla="*/ 0 w 2262"/>
              <a:gd name="T7" fmla="*/ 0 h 1583"/>
              <a:gd name="T8" fmla="*/ 0 60000 65536"/>
              <a:gd name="T9" fmla="*/ 0 60000 65536"/>
              <a:gd name="T10" fmla="*/ 0 60000 65536"/>
              <a:gd name="T11" fmla="*/ 0 60000 65536"/>
              <a:gd name="T12" fmla="*/ 0 w 2262"/>
              <a:gd name="T13" fmla="*/ 0 h 1583"/>
              <a:gd name="T14" fmla="*/ 2262 w 2262"/>
              <a:gd name="T15" fmla="*/ 1583 h 1583"/>
            </a:gdLst>
            <a:ahLst/>
            <a:cxnLst>
              <a:cxn ang="T8">
                <a:pos x="T0" y="T1"/>
              </a:cxn>
              <a:cxn ang="T9">
                <a:pos x="T2" y="T3"/>
              </a:cxn>
              <a:cxn ang="T10">
                <a:pos x="T4" y="T5"/>
              </a:cxn>
              <a:cxn ang="T11">
                <a:pos x="T6" y="T7"/>
              </a:cxn>
            </a:cxnLst>
            <a:rect l="T12" t="T13" r="T14" b="T15"/>
            <a:pathLst>
              <a:path w="2262" h="1583">
                <a:moveTo>
                  <a:pt x="0" y="0"/>
                </a:moveTo>
                <a:lnTo>
                  <a:pt x="0" y="1583"/>
                </a:lnTo>
                <a:lnTo>
                  <a:pt x="2262" y="1583"/>
                </a:lnTo>
                <a:lnTo>
                  <a:pt x="0" y="0"/>
                </a:lnTo>
                <a:close/>
              </a:path>
            </a:pathLst>
          </a:custGeom>
          <a:solidFill>
            <a:srgbClr val="FF9966"/>
          </a:solidFill>
          <a:ln w="7938">
            <a:solidFill>
              <a:srgbClr val="000000"/>
            </a:solidFill>
            <a:round/>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26" name="Rectangle 18"/>
          <p:cNvSpPr>
            <a:spLocks noChangeArrowheads="1"/>
          </p:cNvSpPr>
          <p:nvPr/>
        </p:nvSpPr>
        <p:spPr bwMode="auto">
          <a:xfrm>
            <a:off x="4756150" y="5156200"/>
            <a:ext cx="120967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sz="1400" b="1" dirty="0">
                <a:solidFill>
                  <a:srgbClr val="000000"/>
                </a:solidFill>
              </a:rPr>
              <a:t>Öngyilkossági</a:t>
            </a:r>
          </a:p>
          <a:p>
            <a:r>
              <a:rPr lang="hu-HU" altLang="hu-HU" sz="1400" b="1" dirty="0">
                <a:solidFill>
                  <a:srgbClr val="000000"/>
                </a:solidFill>
              </a:rPr>
              <a:t>tervek</a:t>
            </a:r>
            <a:endParaRPr lang="de-DE" altLang="hu-HU" sz="1400" b="1" dirty="0">
              <a:solidFill>
                <a:srgbClr val="000000"/>
              </a:solidFill>
            </a:endParaRPr>
          </a:p>
          <a:p>
            <a:r>
              <a:rPr lang="hu-HU" altLang="hu-HU" sz="1600" b="1" dirty="0">
                <a:latin typeface="Times New Roman" pitchFamily="18" charset="0"/>
              </a:rPr>
              <a:t>Előkészületek</a:t>
            </a:r>
            <a:endParaRPr lang="de-DE" altLang="hu-HU" sz="1600" b="1" dirty="0">
              <a:latin typeface="Times New Roman" pitchFamily="18" charset="0"/>
            </a:endParaRPr>
          </a:p>
        </p:txBody>
      </p:sp>
      <p:sp>
        <p:nvSpPr>
          <p:cNvPr id="38927" name="Freeform 19"/>
          <p:cNvSpPr>
            <a:spLocks/>
          </p:cNvSpPr>
          <p:nvPr/>
        </p:nvSpPr>
        <p:spPr bwMode="auto">
          <a:xfrm>
            <a:off x="5940425" y="5371306"/>
            <a:ext cx="431800" cy="231538"/>
          </a:xfrm>
          <a:custGeom>
            <a:avLst/>
            <a:gdLst>
              <a:gd name="T0" fmla="*/ 322262 w 272"/>
              <a:gd name="T1" fmla="*/ 0 h 184"/>
              <a:gd name="T2" fmla="*/ 322262 w 272"/>
              <a:gd name="T3" fmla="*/ 63664 h 184"/>
              <a:gd name="T4" fmla="*/ 0 w 272"/>
              <a:gd name="T5" fmla="*/ 63664 h 184"/>
              <a:gd name="T6" fmla="*/ 0 w 272"/>
              <a:gd name="T7" fmla="*/ 188283 h 184"/>
              <a:gd name="T8" fmla="*/ 322262 w 272"/>
              <a:gd name="T9" fmla="*/ 188283 h 184"/>
              <a:gd name="T10" fmla="*/ 322262 w 272"/>
              <a:gd name="T11" fmla="*/ 249238 h 184"/>
              <a:gd name="T12" fmla="*/ 431800 w 272"/>
              <a:gd name="T13" fmla="*/ 125974 h 184"/>
              <a:gd name="T14" fmla="*/ 322262 w 272"/>
              <a:gd name="T15" fmla="*/ 0 h 184"/>
              <a:gd name="T16" fmla="*/ 0 60000 65536"/>
              <a:gd name="T17" fmla="*/ 0 60000 65536"/>
              <a:gd name="T18" fmla="*/ 0 60000 65536"/>
              <a:gd name="T19" fmla="*/ 0 60000 65536"/>
              <a:gd name="T20" fmla="*/ 0 60000 65536"/>
              <a:gd name="T21" fmla="*/ 0 60000 65536"/>
              <a:gd name="T22" fmla="*/ 0 60000 65536"/>
              <a:gd name="T23" fmla="*/ 0 60000 65536"/>
              <a:gd name="T24" fmla="*/ 0 w 272"/>
              <a:gd name="T25" fmla="*/ 0 h 184"/>
              <a:gd name="T26" fmla="*/ 272 w 272"/>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2" h="184">
                <a:moveTo>
                  <a:pt x="203" y="0"/>
                </a:moveTo>
                <a:lnTo>
                  <a:pt x="203" y="47"/>
                </a:lnTo>
                <a:lnTo>
                  <a:pt x="0" y="47"/>
                </a:lnTo>
                <a:lnTo>
                  <a:pt x="0" y="139"/>
                </a:lnTo>
                <a:lnTo>
                  <a:pt x="203" y="139"/>
                </a:lnTo>
                <a:lnTo>
                  <a:pt x="203" y="184"/>
                </a:lnTo>
                <a:lnTo>
                  <a:pt x="272" y="93"/>
                </a:lnTo>
                <a:lnTo>
                  <a:pt x="203" y="0"/>
                </a:lnTo>
                <a:close/>
              </a:path>
            </a:pathLst>
          </a:custGeom>
          <a:solidFill>
            <a:srgbClr val="000000"/>
          </a:solidFill>
          <a:ln w="7938">
            <a:solidFill>
              <a:srgbClr val="000000"/>
            </a:solidFill>
            <a:round/>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28" name="Rectangle 20"/>
          <p:cNvSpPr>
            <a:spLocks noChangeArrowheads="1"/>
          </p:cNvSpPr>
          <p:nvPr/>
        </p:nvSpPr>
        <p:spPr bwMode="auto">
          <a:xfrm>
            <a:off x="1008855" y="6017420"/>
            <a:ext cx="2259013" cy="344488"/>
          </a:xfrm>
          <a:prstGeom prst="rect">
            <a:avLst/>
          </a:prstGeom>
          <a:solidFill>
            <a:srgbClr val="DDDDDD"/>
          </a:solidFill>
          <a:ln w="7938">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29" name="Rectangle 21"/>
          <p:cNvSpPr>
            <a:spLocks noChangeArrowheads="1"/>
          </p:cNvSpPr>
          <p:nvPr/>
        </p:nvSpPr>
        <p:spPr bwMode="auto">
          <a:xfrm>
            <a:off x="1459820" y="6037264"/>
            <a:ext cx="1311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sz="2000" b="1" dirty="0">
                <a:solidFill>
                  <a:srgbClr val="000000"/>
                </a:solidFill>
              </a:rPr>
              <a:t>Mérlegelés</a:t>
            </a:r>
            <a:endParaRPr lang="de-DE" altLang="hu-HU" sz="2000" dirty="0">
              <a:latin typeface="Times New Roman" pitchFamily="18" charset="0"/>
            </a:endParaRPr>
          </a:p>
        </p:txBody>
      </p:sp>
      <p:sp>
        <p:nvSpPr>
          <p:cNvPr id="38930" name="Rectangle 22"/>
          <p:cNvSpPr>
            <a:spLocks noChangeArrowheads="1"/>
          </p:cNvSpPr>
          <p:nvPr/>
        </p:nvSpPr>
        <p:spPr bwMode="auto">
          <a:xfrm>
            <a:off x="3518694" y="6017420"/>
            <a:ext cx="2249488" cy="344488"/>
          </a:xfrm>
          <a:prstGeom prst="rect">
            <a:avLst/>
          </a:prstGeom>
          <a:solidFill>
            <a:srgbClr val="C0C0C0"/>
          </a:solidFill>
          <a:ln w="7938">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31" name="Rectangle 23"/>
          <p:cNvSpPr>
            <a:spLocks noChangeArrowheads="1"/>
          </p:cNvSpPr>
          <p:nvPr/>
        </p:nvSpPr>
        <p:spPr bwMode="auto">
          <a:xfrm>
            <a:off x="3822701" y="6010060"/>
            <a:ext cx="16367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e-DE" altLang="hu-HU" sz="2000" b="1" dirty="0" err="1">
                <a:solidFill>
                  <a:srgbClr val="000000"/>
                </a:solidFill>
              </a:rPr>
              <a:t>Ambivalen</a:t>
            </a:r>
            <a:r>
              <a:rPr lang="hu-HU" altLang="hu-HU" sz="2000" b="1" dirty="0" err="1">
                <a:solidFill>
                  <a:srgbClr val="000000"/>
                </a:solidFill>
              </a:rPr>
              <a:t>cia</a:t>
            </a:r>
            <a:endParaRPr lang="de-DE" altLang="hu-HU" sz="2000" dirty="0">
              <a:latin typeface="Times New Roman" pitchFamily="18" charset="0"/>
            </a:endParaRPr>
          </a:p>
        </p:txBody>
      </p:sp>
      <p:sp>
        <p:nvSpPr>
          <p:cNvPr id="38932" name="Rectangle 24"/>
          <p:cNvSpPr>
            <a:spLocks noChangeArrowheads="1"/>
          </p:cNvSpPr>
          <p:nvPr/>
        </p:nvSpPr>
        <p:spPr bwMode="auto">
          <a:xfrm>
            <a:off x="5965825" y="5999164"/>
            <a:ext cx="2259013" cy="342900"/>
          </a:xfrm>
          <a:prstGeom prst="rect">
            <a:avLst/>
          </a:prstGeom>
          <a:solidFill>
            <a:srgbClr val="969696"/>
          </a:solidFill>
          <a:ln w="7938">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33" name="Rectangle 25"/>
          <p:cNvSpPr>
            <a:spLocks noChangeArrowheads="1"/>
          </p:cNvSpPr>
          <p:nvPr/>
        </p:nvSpPr>
        <p:spPr bwMode="auto">
          <a:xfrm>
            <a:off x="6446837" y="6010060"/>
            <a:ext cx="12969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sz="2000" b="1" dirty="0">
                <a:latin typeface="Times New Roman" pitchFamily="18" charset="0"/>
              </a:rPr>
              <a:t>Elhatározás</a:t>
            </a:r>
            <a:endParaRPr lang="de-DE" altLang="hu-HU" sz="2000" b="1" dirty="0">
              <a:latin typeface="Times New Roman" pitchFamily="18" charset="0"/>
            </a:endParaRPr>
          </a:p>
        </p:txBody>
      </p:sp>
      <p:sp>
        <p:nvSpPr>
          <p:cNvPr id="38934" name="Rectangle 26"/>
          <p:cNvSpPr>
            <a:spLocks noChangeArrowheads="1"/>
          </p:cNvSpPr>
          <p:nvPr/>
        </p:nvSpPr>
        <p:spPr bwMode="auto">
          <a:xfrm>
            <a:off x="1516063" y="1047750"/>
            <a:ext cx="2962275"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35" name="Rectangle 27"/>
          <p:cNvSpPr>
            <a:spLocks noChangeArrowheads="1"/>
          </p:cNvSpPr>
          <p:nvPr/>
        </p:nvSpPr>
        <p:spPr bwMode="auto">
          <a:xfrm>
            <a:off x="2821093" y="1783099"/>
            <a:ext cx="187166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sz="2200" b="1" dirty="0">
                <a:latin typeface="Times New Roman" pitchFamily="18" charset="0"/>
              </a:rPr>
              <a:t>Alacsony</a:t>
            </a:r>
          </a:p>
          <a:p>
            <a:r>
              <a:rPr lang="hu-HU" altLang="hu-HU" sz="2200" b="1" dirty="0">
                <a:latin typeface="Times New Roman" pitchFamily="18" charset="0"/>
              </a:rPr>
              <a:t>öngyilkossági</a:t>
            </a:r>
          </a:p>
          <a:p>
            <a:r>
              <a:rPr lang="hu-HU" altLang="hu-HU" sz="2200" b="1" dirty="0">
                <a:latin typeface="Times New Roman" pitchFamily="18" charset="0"/>
              </a:rPr>
              <a:t>veszély</a:t>
            </a:r>
            <a:endParaRPr lang="de-DE" altLang="hu-HU" sz="2200" b="1" dirty="0">
              <a:latin typeface="Times New Roman" pitchFamily="18" charset="0"/>
            </a:endParaRPr>
          </a:p>
        </p:txBody>
      </p:sp>
      <p:sp>
        <p:nvSpPr>
          <p:cNvPr id="38936" name="Rectangle 28"/>
          <p:cNvSpPr>
            <a:spLocks noChangeArrowheads="1"/>
          </p:cNvSpPr>
          <p:nvPr/>
        </p:nvSpPr>
        <p:spPr bwMode="auto">
          <a:xfrm rot="-5400000">
            <a:off x="-923924" y="4333876"/>
            <a:ext cx="33909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sz="2100" dirty="0">
                <a:solidFill>
                  <a:srgbClr val="000000"/>
                </a:solidFill>
              </a:rPr>
              <a:t>Az érintett személyek száma</a:t>
            </a:r>
            <a:endParaRPr lang="de-DE" altLang="hu-HU" sz="2400" dirty="0">
              <a:latin typeface="Times New Roman" pitchFamily="18" charset="0"/>
            </a:endParaRPr>
          </a:p>
        </p:txBody>
      </p:sp>
      <p:sp>
        <p:nvSpPr>
          <p:cNvPr id="38937" name="Rectangle 29"/>
          <p:cNvSpPr>
            <a:spLocks noChangeArrowheads="1"/>
          </p:cNvSpPr>
          <p:nvPr/>
        </p:nvSpPr>
        <p:spPr bwMode="auto">
          <a:xfrm>
            <a:off x="4916488" y="1095375"/>
            <a:ext cx="2962275"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38" name="Rectangle 30"/>
          <p:cNvSpPr>
            <a:spLocks noChangeArrowheads="1"/>
          </p:cNvSpPr>
          <p:nvPr/>
        </p:nvSpPr>
        <p:spPr bwMode="auto">
          <a:xfrm>
            <a:off x="6024563" y="2317750"/>
            <a:ext cx="185420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sz="2100" b="1" dirty="0">
                <a:solidFill>
                  <a:srgbClr val="000000"/>
                </a:solidFill>
              </a:rPr>
              <a:t>Magas </a:t>
            </a:r>
          </a:p>
          <a:p>
            <a:r>
              <a:rPr lang="hu-HU" altLang="hu-HU" sz="2100" b="1" dirty="0">
                <a:solidFill>
                  <a:srgbClr val="000000"/>
                </a:solidFill>
              </a:rPr>
              <a:t>öngyilkossági </a:t>
            </a:r>
          </a:p>
          <a:p>
            <a:r>
              <a:rPr lang="hu-HU" altLang="hu-HU" sz="2100" b="1" dirty="0">
                <a:solidFill>
                  <a:srgbClr val="000000"/>
                </a:solidFill>
              </a:rPr>
              <a:t>veszély</a:t>
            </a:r>
            <a:r>
              <a:rPr lang="de-DE" altLang="hu-HU" sz="2100" b="1" dirty="0">
                <a:solidFill>
                  <a:srgbClr val="000000"/>
                </a:solidFill>
              </a:rPr>
              <a:t> </a:t>
            </a:r>
            <a:endParaRPr lang="de-DE" altLang="hu-HU" sz="2400" dirty="0">
              <a:latin typeface="Times New Roman" pitchFamily="18" charset="0"/>
            </a:endParaRPr>
          </a:p>
        </p:txBody>
      </p:sp>
      <p:sp>
        <p:nvSpPr>
          <p:cNvPr id="38939" name="Line 31"/>
          <p:cNvSpPr>
            <a:spLocks noChangeShapeType="1"/>
          </p:cNvSpPr>
          <p:nvPr/>
        </p:nvSpPr>
        <p:spPr bwMode="auto">
          <a:xfrm flipV="1">
            <a:off x="4621439" y="1641166"/>
            <a:ext cx="0" cy="21193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hu-HU"/>
          </a:p>
        </p:txBody>
      </p:sp>
      <p:sp>
        <p:nvSpPr>
          <p:cNvPr id="38940" name="Rectangle 32"/>
          <p:cNvSpPr>
            <a:spLocks noChangeArrowheads="1"/>
          </p:cNvSpPr>
          <p:nvPr/>
        </p:nvSpPr>
        <p:spPr bwMode="auto">
          <a:xfrm>
            <a:off x="6156325" y="4508500"/>
            <a:ext cx="1793875"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41" name="Freeform 33"/>
          <p:cNvSpPr>
            <a:spLocks/>
          </p:cNvSpPr>
          <p:nvPr/>
        </p:nvSpPr>
        <p:spPr bwMode="auto">
          <a:xfrm>
            <a:off x="6412139" y="4831556"/>
            <a:ext cx="1800225" cy="1079500"/>
          </a:xfrm>
          <a:custGeom>
            <a:avLst/>
            <a:gdLst>
              <a:gd name="T0" fmla="*/ 0 w 1134"/>
              <a:gd name="T1" fmla="*/ 0 h 795"/>
              <a:gd name="T2" fmla="*/ 0 w 1134"/>
              <a:gd name="T3" fmla="*/ 1079500 h 795"/>
              <a:gd name="T4" fmla="*/ 1800225 w 1134"/>
              <a:gd name="T5" fmla="*/ 1079500 h 795"/>
              <a:gd name="T6" fmla="*/ 0 w 1134"/>
              <a:gd name="T7" fmla="*/ 0 h 795"/>
              <a:gd name="T8" fmla="*/ 0 60000 65536"/>
              <a:gd name="T9" fmla="*/ 0 60000 65536"/>
              <a:gd name="T10" fmla="*/ 0 60000 65536"/>
              <a:gd name="T11" fmla="*/ 0 60000 65536"/>
              <a:gd name="T12" fmla="*/ 0 w 1134"/>
              <a:gd name="T13" fmla="*/ 0 h 795"/>
              <a:gd name="T14" fmla="*/ 1134 w 1134"/>
              <a:gd name="T15" fmla="*/ 795 h 795"/>
            </a:gdLst>
            <a:ahLst/>
            <a:cxnLst>
              <a:cxn ang="T8">
                <a:pos x="T0" y="T1"/>
              </a:cxn>
              <a:cxn ang="T9">
                <a:pos x="T2" y="T3"/>
              </a:cxn>
              <a:cxn ang="T10">
                <a:pos x="T4" y="T5"/>
              </a:cxn>
              <a:cxn ang="T11">
                <a:pos x="T6" y="T7"/>
              </a:cxn>
            </a:cxnLst>
            <a:rect l="T12" t="T13" r="T14" b="T15"/>
            <a:pathLst>
              <a:path w="1134" h="795">
                <a:moveTo>
                  <a:pt x="0" y="0"/>
                </a:moveTo>
                <a:lnTo>
                  <a:pt x="0" y="795"/>
                </a:lnTo>
                <a:lnTo>
                  <a:pt x="1134" y="795"/>
                </a:lnTo>
                <a:lnTo>
                  <a:pt x="0" y="0"/>
                </a:lnTo>
                <a:close/>
              </a:path>
            </a:pathLst>
          </a:custGeom>
          <a:solidFill>
            <a:srgbClr val="FF7C80"/>
          </a:solidFill>
          <a:ln w="7938">
            <a:solidFill>
              <a:srgbClr val="000000"/>
            </a:solidFill>
            <a:round/>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42" name="Rectangle 34"/>
          <p:cNvSpPr>
            <a:spLocks noChangeArrowheads="1"/>
          </p:cNvSpPr>
          <p:nvPr/>
        </p:nvSpPr>
        <p:spPr bwMode="auto">
          <a:xfrm>
            <a:off x="6412139" y="5410305"/>
            <a:ext cx="12096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sz="1400" b="1" dirty="0">
                <a:solidFill>
                  <a:srgbClr val="000000"/>
                </a:solidFill>
              </a:rPr>
              <a:t>Öngyilkossági</a:t>
            </a:r>
            <a:endParaRPr lang="de-DE" altLang="hu-HU" sz="2400" dirty="0">
              <a:latin typeface="Times New Roman" pitchFamily="18" charset="0"/>
            </a:endParaRPr>
          </a:p>
        </p:txBody>
      </p:sp>
      <p:sp>
        <p:nvSpPr>
          <p:cNvPr id="38943" name="Freeform 35"/>
          <p:cNvSpPr>
            <a:spLocks/>
          </p:cNvSpPr>
          <p:nvPr/>
        </p:nvSpPr>
        <p:spPr bwMode="auto">
          <a:xfrm>
            <a:off x="7596085" y="5547519"/>
            <a:ext cx="595312" cy="363537"/>
          </a:xfrm>
          <a:custGeom>
            <a:avLst/>
            <a:gdLst>
              <a:gd name="T0" fmla="*/ 0 w 1134"/>
              <a:gd name="T1" fmla="*/ 0 h 795"/>
              <a:gd name="T2" fmla="*/ 0 w 1134"/>
              <a:gd name="T3" fmla="*/ 363537 h 795"/>
              <a:gd name="T4" fmla="*/ 595312 w 1134"/>
              <a:gd name="T5" fmla="*/ 363537 h 795"/>
              <a:gd name="T6" fmla="*/ 0 w 1134"/>
              <a:gd name="T7" fmla="*/ 0 h 795"/>
              <a:gd name="T8" fmla="*/ 0 60000 65536"/>
              <a:gd name="T9" fmla="*/ 0 60000 65536"/>
              <a:gd name="T10" fmla="*/ 0 60000 65536"/>
              <a:gd name="T11" fmla="*/ 0 60000 65536"/>
              <a:gd name="T12" fmla="*/ 0 w 1134"/>
              <a:gd name="T13" fmla="*/ 0 h 795"/>
              <a:gd name="T14" fmla="*/ 1134 w 1134"/>
              <a:gd name="T15" fmla="*/ 795 h 795"/>
            </a:gdLst>
            <a:ahLst/>
            <a:cxnLst>
              <a:cxn ang="T8">
                <a:pos x="T0" y="T1"/>
              </a:cxn>
              <a:cxn ang="T9">
                <a:pos x="T2" y="T3"/>
              </a:cxn>
              <a:cxn ang="T10">
                <a:pos x="T4" y="T5"/>
              </a:cxn>
              <a:cxn ang="T11">
                <a:pos x="T6" y="T7"/>
              </a:cxn>
            </a:cxnLst>
            <a:rect l="T12" t="T13" r="T14" b="T15"/>
            <a:pathLst>
              <a:path w="1134" h="795">
                <a:moveTo>
                  <a:pt x="0" y="0"/>
                </a:moveTo>
                <a:lnTo>
                  <a:pt x="0" y="795"/>
                </a:lnTo>
                <a:lnTo>
                  <a:pt x="1134" y="795"/>
                </a:lnTo>
                <a:lnTo>
                  <a:pt x="0" y="0"/>
                </a:lnTo>
                <a:close/>
              </a:path>
            </a:pathLst>
          </a:custGeom>
          <a:solidFill>
            <a:srgbClr val="FF0000"/>
          </a:solidFill>
          <a:ln w="7938">
            <a:solidFill>
              <a:srgbClr val="000000"/>
            </a:solidFill>
            <a:round/>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hu-HU" altLang="hu-HU"/>
          </a:p>
        </p:txBody>
      </p:sp>
      <p:sp>
        <p:nvSpPr>
          <p:cNvPr id="38944" name="Rectangle 36"/>
          <p:cNvSpPr>
            <a:spLocks noChangeArrowheads="1"/>
          </p:cNvSpPr>
          <p:nvPr/>
        </p:nvSpPr>
        <p:spPr bwMode="auto">
          <a:xfrm>
            <a:off x="6471444" y="5656723"/>
            <a:ext cx="120173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sz="1400" b="1" dirty="0"/>
              <a:t>cselekmények</a:t>
            </a:r>
            <a:endParaRPr lang="de-DE" altLang="hu-HU" sz="1400" b="1" dirty="0"/>
          </a:p>
        </p:txBody>
      </p:sp>
    </p:spTree>
    <p:extLst>
      <p:ext uri="{BB962C8B-B14F-4D97-AF65-F5344CB8AC3E}">
        <p14:creationId xmlns:p14="http://schemas.microsoft.com/office/powerpoint/2010/main" val="300571082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ím 1"/>
          <p:cNvSpPr>
            <a:spLocks noGrp="1"/>
          </p:cNvSpPr>
          <p:nvPr>
            <p:ph type="title"/>
          </p:nvPr>
        </p:nvSpPr>
        <p:spPr>
          <a:xfrm>
            <a:off x="0" y="251791"/>
            <a:ext cx="7771792" cy="1143000"/>
          </a:xfrm>
        </p:spPr>
        <p:txBody>
          <a:bodyPr>
            <a:noAutofit/>
          </a:bodyPr>
          <a:lstStyle/>
          <a:p>
            <a:pPr algn="l"/>
            <a:r>
              <a:rPr lang="hu-HU" altLang="hu-HU" sz="2400" b="1" dirty="0">
                <a:latin typeface="Arial" panose="020B0604020202020204" pitchFamily="34" charset="0"/>
                <a:cs typeface="Arial" panose="020B0604020202020204" pitchFamily="34" charset="0"/>
              </a:rPr>
              <a:t>A középkorú férfi halálozás és a depressziós tünetegyüttes megyei  átlagértékei</a:t>
            </a:r>
            <a:r>
              <a:rPr lang="hu-HU" altLang="hu-HU" sz="2400" b="1" dirty="0">
                <a:solidFill>
                  <a:srgbClr val="F9ED79"/>
                </a:solidFill>
                <a:latin typeface="Arial" panose="020B0604020202020204" pitchFamily="34" charset="0"/>
                <a:cs typeface="Arial" panose="020B0604020202020204" pitchFamily="34" charset="0"/>
              </a:rPr>
              <a:t> </a:t>
            </a:r>
            <a:endParaRPr lang="hu-HU" sz="2400" dirty="0">
              <a:latin typeface="Arial" panose="020B0604020202020204" pitchFamily="34" charset="0"/>
              <a:cs typeface="Arial" panose="020B0604020202020204" pitchFamily="34" charset="0"/>
            </a:endParaRPr>
          </a:p>
        </p:txBody>
      </p:sp>
      <p:graphicFrame>
        <p:nvGraphicFramePr>
          <p:cNvPr id="4" name="Tartalom helye 3"/>
          <p:cNvGraphicFramePr>
            <a:graphicFrameLocks noGrp="1" noChangeAspect="1"/>
          </p:cNvGraphicFramePr>
          <p:nvPr>
            <p:ph idx="1"/>
            <p:extLst>
              <p:ext uri="{D42A27DB-BD31-4B8C-83A1-F6EECF244321}">
                <p14:modId xmlns:p14="http://schemas.microsoft.com/office/powerpoint/2010/main" val="2696706674"/>
              </p:ext>
            </p:extLst>
          </p:nvPr>
        </p:nvGraphicFramePr>
        <p:xfrm>
          <a:off x="285530" y="1803029"/>
          <a:ext cx="4220209" cy="2699382"/>
        </p:xfrm>
        <a:graphic>
          <a:graphicData uri="http://schemas.openxmlformats.org/presentationml/2006/ole">
            <mc:AlternateContent xmlns:mc="http://schemas.openxmlformats.org/markup-compatibility/2006">
              <mc:Choice xmlns:v="urn:schemas-microsoft-com:vml" Requires="v">
                <p:oleObj spid="_x0000_s2076" name="Bitkép alakzat" r:id="rId3" imgW="6314286" imgH="3772427" progId="PBrush">
                  <p:embed/>
                </p:oleObj>
              </mc:Choice>
              <mc:Fallback>
                <p:oleObj name="Bitkép alakzat" r:id="rId3" imgW="6314286" imgH="3772427"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530" y="1803029"/>
                        <a:ext cx="4220209" cy="2699382"/>
                      </a:xfrm>
                      <a:prstGeom prst="rect">
                        <a:avLst/>
                      </a:prstGeom>
                      <a:noFill/>
                      <a:ln w="31750">
                        <a:solidFill>
                          <a:schemeClr val="accent3">
                            <a:lumMod val="50000"/>
                          </a:schemeClr>
                        </a:solidFill>
                      </a:ln>
                      <a:effectLst/>
                    </p:spPr>
                  </p:pic>
                </p:oleObj>
              </mc:Fallback>
            </mc:AlternateContent>
          </a:graphicData>
        </a:graphic>
      </p:graphicFrame>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5739" y="3811814"/>
            <a:ext cx="4375720" cy="286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50148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64933" y="144774"/>
            <a:ext cx="8229600" cy="1143000"/>
          </a:xfrm>
        </p:spPr>
        <p:txBody>
          <a:bodyPr>
            <a:normAutofit/>
          </a:bodyPr>
          <a:lstStyle/>
          <a:p>
            <a:pPr algn="l"/>
            <a:r>
              <a:rPr lang="hu-HU" sz="2400" b="1" dirty="0">
                <a:latin typeface="Arial" panose="020B0604020202020204" pitchFamily="34" charset="0"/>
                <a:cs typeface="Arial" panose="020B0604020202020204" pitchFamily="34" charset="0"/>
              </a:rPr>
              <a:t>A </a:t>
            </a:r>
            <a:r>
              <a:rPr lang="hu-HU" sz="2400" b="1" dirty="0" err="1">
                <a:latin typeface="Arial" panose="020B0604020202020204" pitchFamily="34" charset="0"/>
                <a:cs typeface="Arial" panose="020B0604020202020204" pitchFamily="34" charset="0"/>
              </a:rPr>
              <a:t>preszicidális</a:t>
            </a:r>
            <a:r>
              <a:rPr lang="hu-HU" sz="2400" b="1" dirty="0">
                <a:latin typeface="Arial" panose="020B0604020202020204" pitchFamily="34" charset="0"/>
                <a:cs typeface="Arial" panose="020B0604020202020204" pitchFamily="34" charset="0"/>
              </a:rPr>
              <a:t> szindróma (</a:t>
            </a:r>
            <a:r>
              <a:rPr lang="hu-HU" sz="2400" b="1" dirty="0" err="1">
                <a:latin typeface="Arial" panose="020B0604020202020204" pitchFamily="34" charset="0"/>
                <a:cs typeface="Arial" panose="020B0604020202020204" pitchFamily="34" charset="0"/>
              </a:rPr>
              <a:t>Cry</a:t>
            </a:r>
            <a:r>
              <a:rPr lang="hu-HU" sz="2400" b="1" dirty="0">
                <a:latin typeface="Arial" panose="020B0604020202020204" pitchFamily="34" charset="0"/>
                <a:cs typeface="Arial" panose="020B0604020202020204" pitchFamily="34" charset="0"/>
              </a:rPr>
              <a:t> </a:t>
            </a:r>
            <a:r>
              <a:rPr lang="hu-HU" sz="2400" b="1" dirty="0" err="1">
                <a:latin typeface="Arial" panose="020B0604020202020204" pitchFamily="34" charset="0"/>
                <a:cs typeface="Arial" panose="020B0604020202020204" pitchFamily="34" charset="0"/>
              </a:rPr>
              <a:t>for</a:t>
            </a:r>
            <a:r>
              <a:rPr lang="hu-HU" sz="2400" b="1" dirty="0">
                <a:latin typeface="Arial" panose="020B0604020202020204" pitchFamily="34" charset="0"/>
                <a:cs typeface="Arial" panose="020B0604020202020204" pitchFamily="34" charset="0"/>
              </a:rPr>
              <a:t> </a:t>
            </a:r>
            <a:r>
              <a:rPr lang="hu-HU" sz="2400" b="1" dirty="0" err="1">
                <a:latin typeface="Arial" panose="020B0604020202020204" pitchFamily="34" charset="0"/>
                <a:cs typeface="Arial" panose="020B0604020202020204" pitchFamily="34" charset="0"/>
              </a:rPr>
              <a:t>help</a:t>
            </a:r>
            <a:r>
              <a:rPr lang="hu-HU" sz="2400" b="1" dirty="0">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164933" y="1961535"/>
            <a:ext cx="8690806" cy="4547600"/>
          </a:xfrm>
          <a:noFill/>
        </p:spPr>
        <p:style>
          <a:lnRef idx="0">
            <a:schemeClr val="accent6"/>
          </a:lnRef>
          <a:fillRef idx="3">
            <a:schemeClr val="accent6"/>
          </a:fillRef>
          <a:effectRef idx="3">
            <a:schemeClr val="accent6"/>
          </a:effectRef>
          <a:fontRef idx="minor">
            <a:schemeClr val="lt1"/>
          </a:fontRef>
        </p:style>
        <p:txBody>
          <a:bodyPr>
            <a:noAutofit/>
          </a:bodyPr>
          <a:lstStyle/>
          <a:p>
            <a:pPr marL="0" lvl="0" indent="0" algn="just" defTabSz="914400">
              <a:lnSpc>
                <a:spcPct val="100000"/>
              </a:lnSpc>
              <a:spcBef>
                <a:spcPts val="0"/>
              </a:spcBef>
              <a:spcAft>
                <a:spcPts val="0"/>
              </a:spcAft>
              <a:buNone/>
            </a:pPr>
            <a:r>
              <a:rPr lang="en-US" sz="3000" dirty="0" err="1">
                <a:solidFill>
                  <a:schemeClr val="tx1"/>
                </a:solidFill>
                <a:latin typeface="Arial" panose="020B0604020202020204" pitchFamily="34" charset="0"/>
                <a:cs typeface="Arial" panose="020B0604020202020204" pitchFamily="34" charset="0"/>
              </a:rPr>
              <a:t>Bár</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az</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öngyilkosok</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relatíve</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kis</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hányada</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közli</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konkrétan</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szándékát</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részletes</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vizsgálatok</a:t>
            </a:r>
            <a:r>
              <a:rPr lang="en-US" sz="3000" dirty="0">
                <a:solidFill>
                  <a:schemeClr val="tx1"/>
                </a:solidFill>
                <a:latin typeface="Arial" panose="020B0604020202020204" pitchFamily="34" charset="0"/>
                <a:cs typeface="Arial" panose="020B0604020202020204" pitchFamily="34" charset="0"/>
              </a:rPr>
              <a:t> a (</a:t>
            </a:r>
            <a:r>
              <a:rPr lang="en-US" sz="3000" dirty="0" err="1">
                <a:solidFill>
                  <a:schemeClr val="tx1"/>
                </a:solidFill>
                <a:latin typeface="Arial" panose="020B0604020202020204" pitchFamily="34" charset="0"/>
                <a:cs typeface="Arial" panose="020B0604020202020204" pitchFamily="34" charset="0"/>
              </a:rPr>
              <a:t>tudatos</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és</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nem</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tudatos</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indirekt</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jelzések</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egész</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skáláját</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tárták</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fel</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halálvágy</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verbalizálása</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búcsúlevél</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végrendelkezés</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gyógyszerek</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gyűjtögetése</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fegyver</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vásárlása</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stb</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amelyeket</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az</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öngyilkosjelölt</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közvetlen</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környezetének</a:t>
            </a:r>
            <a:r>
              <a:rPr lang="en-US" sz="3000" dirty="0">
                <a:solidFill>
                  <a:schemeClr val="tx1"/>
                </a:solidFill>
                <a:latin typeface="Arial" panose="020B0604020202020204" pitchFamily="34" charset="0"/>
                <a:cs typeface="Arial" panose="020B0604020202020204" pitchFamily="34" charset="0"/>
              </a:rPr>
              <a:t> lead. </a:t>
            </a:r>
            <a:r>
              <a:rPr lang="en-US" sz="3000" dirty="0" err="1">
                <a:solidFill>
                  <a:schemeClr val="tx1"/>
                </a:solidFill>
                <a:latin typeface="Arial" panose="020B0604020202020204" pitchFamily="34" charset="0"/>
                <a:cs typeface="Arial" panose="020B0604020202020204" pitchFamily="34" charset="0"/>
              </a:rPr>
              <a:t>Ez</a:t>
            </a:r>
            <a:r>
              <a:rPr lang="en-US" sz="3000" dirty="0">
                <a:solidFill>
                  <a:schemeClr val="tx1"/>
                </a:solidFill>
                <a:latin typeface="Arial" panose="020B0604020202020204" pitchFamily="34" charset="0"/>
                <a:cs typeface="Arial" panose="020B0604020202020204" pitchFamily="34" charset="0"/>
              </a:rPr>
              <a:t> a „cry for help"-</a:t>
            </a:r>
            <a:r>
              <a:rPr lang="en-US" sz="3000" dirty="0" err="1">
                <a:solidFill>
                  <a:schemeClr val="tx1"/>
                </a:solidFill>
                <a:latin typeface="Arial" panose="020B0604020202020204" pitchFamily="34" charset="0"/>
                <a:cs typeface="Arial" panose="020B0604020202020204" pitchFamily="34" charset="0"/>
              </a:rPr>
              <a:t>nek</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nevezett</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jelenség</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az</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öngyilkossági</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szándékhoz</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való</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ambivalens</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viszonyulást</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fejezi</a:t>
            </a:r>
            <a:r>
              <a:rPr lang="en-US" sz="3000" dirty="0">
                <a:solidFill>
                  <a:schemeClr val="tx1"/>
                </a:solidFill>
                <a:latin typeface="Arial" panose="020B0604020202020204" pitchFamily="34" charset="0"/>
                <a:cs typeface="Arial" panose="020B0604020202020204" pitchFamily="34" charset="0"/>
              </a:rPr>
              <a:t> </a:t>
            </a:r>
            <a:r>
              <a:rPr lang="en-US" sz="3000" dirty="0" err="1">
                <a:solidFill>
                  <a:schemeClr val="tx1"/>
                </a:solidFill>
                <a:latin typeface="Arial" panose="020B0604020202020204" pitchFamily="34" charset="0"/>
                <a:cs typeface="Arial" panose="020B0604020202020204" pitchFamily="34" charset="0"/>
              </a:rPr>
              <a:t>ki</a:t>
            </a:r>
            <a:r>
              <a:rPr lang="en-US" sz="3000" dirty="0">
                <a:solidFill>
                  <a:schemeClr val="tx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73502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type="body" idx="1"/>
          </p:nvPr>
        </p:nvSpPr>
        <p:spPr>
          <a:xfrm>
            <a:off x="207052" y="1807816"/>
            <a:ext cx="8229599" cy="1331661"/>
          </a:xfrm>
        </p:spPr>
        <p:txBody>
          <a:bodyPr>
            <a:normAutofit/>
          </a:bodyPr>
          <a:lstStyle/>
          <a:p>
            <a:pPr algn="ctr">
              <a:buFontTx/>
              <a:buNone/>
            </a:pPr>
            <a:r>
              <a:rPr lang="hu-HU" altLang="en-US" sz="2800" dirty="0">
                <a:latin typeface="Arial" panose="020B0604020202020204" pitchFamily="34" charset="0"/>
                <a:cs typeface="Arial" panose="020B0604020202020204" pitchFamily="34" charset="0"/>
              </a:rPr>
              <a:t>  Az öngyilkos nem meghalni szeretne elsősorban, hanem másképp élni !</a:t>
            </a:r>
          </a:p>
        </p:txBody>
      </p:sp>
      <p:pic>
        <p:nvPicPr>
          <p:cNvPr id="216069" name="Picture 5" descr="kyle-needs-help-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9972" y="2859258"/>
            <a:ext cx="5067300" cy="3467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5265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16067">
                                            <p:txEl>
                                              <p:pRg st="0" end="0"/>
                                            </p:txEl>
                                          </p:spTgt>
                                        </p:tgtEl>
                                        <p:attrNameLst>
                                          <p:attrName>style.visibility</p:attrName>
                                        </p:attrNameLst>
                                      </p:cBhvr>
                                      <p:to>
                                        <p:strVal val="visible"/>
                                      </p:to>
                                    </p:set>
                                    <p:anim calcmode="lin" valueType="num">
                                      <p:cBhvr additive="base">
                                        <p:cTn id="7" dur="500" fill="hold"/>
                                        <p:tgtEl>
                                          <p:spTgt spid="2160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6067">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6069"/>
                                        </p:tgtEl>
                                        <p:attrNameLst>
                                          <p:attrName>style.visibility</p:attrName>
                                        </p:attrNameLst>
                                      </p:cBhvr>
                                      <p:to>
                                        <p:strVal val="visible"/>
                                      </p:to>
                                    </p:set>
                                    <p:anim calcmode="lin" valueType="num">
                                      <p:cBhvr additive="base">
                                        <p:cTn id="11" dur="500" fill="hold"/>
                                        <p:tgtEl>
                                          <p:spTgt spid="216069"/>
                                        </p:tgtEl>
                                        <p:attrNameLst>
                                          <p:attrName>ppt_x</p:attrName>
                                        </p:attrNameLst>
                                      </p:cBhvr>
                                      <p:tavLst>
                                        <p:tav tm="0">
                                          <p:val>
                                            <p:strVal val="#ppt_x"/>
                                          </p:val>
                                        </p:tav>
                                        <p:tav tm="100000">
                                          <p:val>
                                            <p:strVal val="#ppt_x"/>
                                          </p:val>
                                        </p:tav>
                                      </p:tavLst>
                                    </p:anim>
                                    <p:anim calcmode="lin" valueType="num">
                                      <p:cBhvr additive="base">
                                        <p:cTn id="12" dur="500" fill="hold"/>
                                        <p:tgtEl>
                                          <p:spTgt spid="2160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7"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729" y="274638"/>
            <a:ext cx="8229600" cy="1143000"/>
          </a:xfrm>
        </p:spPr>
        <p:txBody>
          <a:bodyPr>
            <a:normAutofit/>
          </a:bodyPr>
          <a:lstStyle/>
          <a:p>
            <a:pPr algn="l"/>
            <a:r>
              <a:rPr lang="hu-HU" sz="2400" b="1" dirty="0" err="1" smtClean="0">
                <a:latin typeface="Arial" panose="020B0604020202020204" pitchFamily="34" charset="0"/>
                <a:cs typeface="Arial" panose="020B0604020202020204" pitchFamily="34" charset="0"/>
              </a:rPr>
              <a:t>Preszuicidális</a:t>
            </a:r>
            <a:r>
              <a:rPr lang="hu-HU" sz="2400" b="1" dirty="0" smtClean="0">
                <a:latin typeface="Arial" panose="020B0604020202020204" pitchFamily="34" charset="0"/>
                <a:cs typeface="Arial" panose="020B0604020202020204" pitchFamily="34" charset="0"/>
              </a:rPr>
              <a:t> szindróma - </a:t>
            </a:r>
            <a:br>
              <a:rPr lang="hu-HU" sz="2400" b="1" dirty="0" smtClean="0">
                <a:latin typeface="Arial" panose="020B0604020202020204" pitchFamily="34" charset="0"/>
                <a:cs typeface="Arial" panose="020B0604020202020204" pitchFamily="34" charset="0"/>
              </a:rPr>
            </a:br>
            <a:r>
              <a:rPr lang="hu-HU" sz="2400" b="1" dirty="0" smtClean="0">
                <a:latin typeface="Arial" panose="020B0604020202020204" pitchFamily="34" charset="0"/>
                <a:cs typeface="Arial" panose="020B0604020202020204" pitchFamily="34" charset="0"/>
              </a:rPr>
              <a:t>A „</a:t>
            </a:r>
            <a:r>
              <a:rPr lang="hu-HU" sz="2400" b="1" dirty="0" err="1" smtClean="0">
                <a:latin typeface="Arial" panose="020B0604020202020204" pitchFamily="34" charset="0"/>
                <a:cs typeface="Arial" panose="020B0604020202020204" pitchFamily="34" charset="0"/>
              </a:rPr>
              <a:t>cry</a:t>
            </a:r>
            <a:r>
              <a:rPr lang="hu-HU" sz="2400" b="1" dirty="0" smtClean="0">
                <a:latin typeface="Arial" panose="020B0604020202020204" pitchFamily="34" charset="0"/>
                <a:cs typeface="Arial" panose="020B0604020202020204" pitchFamily="34" charset="0"/>
              </a:rPr>
              <a:t> </a:t>
            </a:r>
            <a:r>
              <a:rPr lang="hu-HU" sz="2400" b="1" dirty="0" err="1">
                <a:latin typeface="Arial" panose="020B0604020202020204" pitchFamily="34" charset="0"/>
                <a:cs typeface="Arial" panose="020B0604020202020204" pitchFamily="34" charset="0"/>
              </a:rPr>
              <a:t>for</a:t>
            </a:r>
            <a:r>
              <a:rPr lang="hu-HU" sz="2400" b="1" dirty="0">
                <a:latin typeface="Arial" panose="020B0604020202020204" pitchFamily="34" charset="0"/>
                <a:cs typeface="Arial" panose="020B0604020202020204" pitchFamily="34" charset="0"/>
              </a:rPr>
              <a:t> </a:t>
            </a:r>
            <a:r>
              <a:rPr lang="hu-HU" sz="2400" b="1" dirty="0" err="1" smtClean="0">
                <a:latin typeface="Arial" panose="020B0604020202020204" pitchFamily="34" charset="0"/>
                <a:cs typeface="Arial" panose="020B0604020202020204" pitchFamily="34" charset="0"/>
              </a:rPr>
              <a:t>help</a:t>
            </a:r>
            <a:r>
              <a:rPr lang="hu-HU" sz="2400" b="1" dirty="0" smtClean="0">
                <a:latin typeface="Arial" panose="020B0604020202020204" pitchFamily="34" charset="0"/>
                <a:cs typeface="Arial" panose="020B0604020202020204" pitchFamily="34" charset="0"/>
              </a:rPr>
              <a:t>” </a:t>
            </a:r>
            <a:r>
              <a:rPr lang="hu-HU" sz="2400" b="1" dirty="0">
                <a:latin typeface="Arial" panose="020B0604020202020204" pitchFamily="34" charset="0"/>
                <a:cs typeface="Arial" panose="020B0604020202020204" pitchFamily="34" charset="0"/>
              </a:rPr>
              <a:t>három alapeleme</a:t>
            </a:r>
          </a:p>
        </p:txBody>
      </p:sp>
      <p:graphicFrame>
        <p:nvGraphicFramePr>
          <p:cNvPr id="4" name="Diagram 3"/>
          <p:cNvGraphicFramePr/>
          <p:nvPr>
            <p:extLst>
              <p:ext uri="{D42A27DB-BD31-4B8C-83A1-F6EECF244321}">
                <p14:modId xmlns:p14="http://schemas.microsoft.com/office/powerpoint/2010/main" val="1512902429"/>
              </p:ext>
            </p:extLst>
          </p:nvPr>
        </p:nvGraphicFramePr>
        <p:xfrm>
          <a:off x="395536" y="1637072"/>
          <a:ext cx="8512489" cy="49089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7213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graphicEl>
                                              <a:dgm id="{98F583F3-1CB3-144F-B80B-C7A953951D14}"/>
                                            </p:graphicEl>
                                          </p:spTgt>
                                        </p:tgtEl>
                                        <p:attrNameLst>
                                          <p:attrName>style.visibility</p:attrName>
                                        </p:attrNameLst>
                                      </p:cBhvr>
                                      <p:to>
                                        <p:strVal val="visible"/>
                                      </p:to>
                                    </p:set>
                                    <p:anim calcmode="lin" valueType="num">
                                      <p:cBhvr>
                                        <p:cTn id="7" dur="500" fill="hold"/>
                                        <p:tgtEl>
                                          <p:spTgt spid="4">
                                            <p:graphicEl>
                                              <a:dgm id="{98F583F3-1CB3-144F-B80B-C7A953951D14}"/>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98F583F3-1CB3-144F-B80B-C7A953951D14}"/>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98F583F3-1CB3-144F-B80B-C7A953951D14}"/>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graphicEl>
                                              <a:dgm id="{CFDB6AC6-8CB8-2F4E-BA5C-DAE83CBC8202}"/>
                                            </p:graphicEl>
                                          </p:spTgt>
                                        </p:tgtEl>
                                        <p:attrNameLst>
                                          <p:attrName>style.visibility</p:attrName>
                                        </p:attrNameLst>
                                      </p:cBhvr>
                                      <p:to>
                                        <p:strVal val="visible"/>
                                      </p:to>
                                    </p:set>
                                    <p:anim calcmode="lin" valueType="num">
                                      <p:cBhvr>
                                        <p:cTn id="14" dur="500" fill="hold"/>
                                        <p:tgtEl>
                                          <p:spTgt spid="4">
                                            <p:graphicEl>
                                              <a:dgm id="{CFDB6AC6-8CB8-2F4E-BA5C-DAE83CBC8202}"/>
                                            </p:graphicEl>
                                          </p:spTgt>
                                        </p:tgtEl>
                                        <p:attrNameLst>
                                          <p:attrName>ppt_w</p:attrName>
                                        </p:attrNameLst>
                                      </p:cBhvr>
                                      <p:tavLst>
                                        <p:tav tm="0">
                                          <p:val>
                                            <p:fltVal val="0"/>
                                          </p:val>
                                        </p:tav>
                                        <p:tav tm="100000">
                                          <p:val>
                                            <p:strVal val="#ppt_w"/>
                                          </p:val>
                                        </p:tav>
                                      </p:tavLst>
                                    </p:anim>
                                    <p:anim calcmode="lin" valueType="num">
                                      <p:cBhvr>
                                        <p:cTn id="15" dur="500" fill="hold"/>
                                        <p:tgtEl>
                                          <p:spTgt spid="4">
                                            <p:graphicEl>
                                              <a:dgm id="{CFDB6AC6-8CB8-2F4E-BA5C-DAE83CBC8202}"/>
                                            </p:graphicEl>
                                          </p:spTgt>
                                        </p:tgtEl>
                                        <p:attrNameLst>
                                          <p:attrName>ppt_h</p:attrName>
                                        </p:attrNameLst>
                                      </p:cBhvr>
                                      <p:tavLst>
                                        <p:tav tm="0">
                                          <p:val>
                                            <p:fltVal val="0"/>
                                          </p:val>
                                        </p:tav>
                                        <p:tav tm="100000">
                                          <p:val>
                                            <p:strVal val="#ppt_h"/>
                                          </p:val>
                                        </p:tav>
                                      </p:tavLst>
                                    </p:anim>
                                    <p:animEffect transition="in" filter="fade">
                                      <p:cBhvr>
                                        <p:cTn id="16" dur="500"/>
                                        <p:tgtEl>
                                          <p:spTgt spid="4">
                                            <p:graphicEl>
                                              <a:dgm id="{CFDB6AC6-8CB8-2F4E-BA5C-DAE83CBC8202}"/>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graphicEl>
                                              <a:dgm id="{77E177A9-30A4-7F4C-95A5-2C7DDC40742C}"/>
                                            </p:graphicEl>
                                          </p:spTgt>
                                        </p:tgtEl>
                                        <p:attrNameLst>
                                          <p:attrName>style.visibility</p:attrName>
                                        </p:attrNameLst>
                                      </p:cBhvr>
                                      <p:to>
                                        <p:strVal val="visible"/>
                                      </p:to>
                                    </p:set>
                                    <p:anim calcmode="lin" valueType="num">
                                      <p:cBhvr>
                                        <p:cTn id="21" dur="500" fill="hold"/>
                                        <p:tgtEl>
                                          <p:spTgt spid="4">
                                            <p:graphicEl>
                                              <a:dgm id="{77E177A9-30A4-7F4C-95A5-2C7DDC40742C}"/>
                                            </p:graphicEl>
                                          </p:spTgt>
                                        </p:tgtEl>
                                        <p:attrNameLst>
                                          <p:attrName>ppt_w</p:attrName>
                                        </p:attrNameLst>
                                      </p:cBhvr>
                                      <p:tavLst>
                                        <p:tav tm="0">
                                          <p:val>
                                            <p:fltVal val="0"/>
                                          </p:val>
                                        </p:tav>
                                        <p:tav tm="100000">
                                          <p:val>
                                            <p:strVal val="#ppt_w"/>
                                          </p:val>
                                        </p:tav>
                                      </p:tavLst>
                                    </p:anim>
                                    <p:anim calcmode="lin" valueType="num">
                                      <p:cBhvr>
                                        <p:cTn id="22" dur="500" fill="hold"/>
                                        <p:tgtEl>
                                          <p:spTgt spid="4">
                                            <p:graphicEl>
                                              <a:dgm id="{77E177A9-30A4-7F4C-95A5-2C7DDC40742C}"/>
                                            </p:graphicEl>
                                          </p:spTgt>
                                        </p:tgtEl>
                                        <p:attrNameLst>
                                          <p:attrName>ppt_h</p:attrName>
                                        </p:attrNameLst>
                                      </p:cBhvr>
                                      <p:tavLst>
                                        <p:tav tm="0">
                                          <p:val>
                                            <p:fltVal val="0"/>
                                          </p:val>
                                        </p:tav>
                                        <p:tav tm="100000">
                                          <p:val>
                                            <p:strVal val="#ppt_h"/>
                                          </p:val>
                                        </p:tav>
                                      </p:tavLst>
                                    </p:anim>
                                    <p:animEffect transition="in" filter="fade">
                                      <p:cBhvr>
                                        <p:cTn id="23" dur="500"/>
                                        <p:tgtEl>
                                          <p:spTgt spid="4">
                                            <p:graphicEl>
                                              <a:dgm id="{77E177A9-30A4-7F4C-95A5-2C7DDC40742C}"/>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
                                            <p:graphicEl>
                                              <a:dgm id="{36C1C453-91C4-5E4E-8305-C501C9965154}"/>
                                            </p:graphicEl>
                                          </p:spTgt>
                                        </p:tgtEl>
                                        <p:attrNameLst>
                                          <p:attrName>style.visibility</p:attrName>
                                        </p:attrNameLst>
                                      </p:cBhvr>
                                      <p:to>
                                        <p:strVal val="visible"/>
                                      </p:to>
                                    </p:set>
                                    <p:anim calcmode="lin" valueType="num">
                                      <p:cBhvr>
                                        <p:cTn id="28" dur="500" fill="hold"/>
                                        <p:tgtEl>
                                          <p:spTgt spid="4">
                                            <p:graphicEl>
                                              <a:dgm id="{36C1C453-91C4-5E4E-8305-C501C9965154}"/>
                                            </p:graphicEl>
                                          </p:spTgt>
                                        </p:tgtEl>
                                        <p:attrNameLst>
                                          <p:attrName>ppt_w</p:attrName>
                                        </p:attrNameLst>
                                      </p:cBhvr>
                                      <p:tavLst>
                                        <p:tav tm="0">
                                          <p:val>
                                            <p:fltVal val="0"/>
                                          </p:val>
                                        </p:tav>
                                        <p:tav tm="100000">
                                          <p:val>
                                            <p:strVal val="#ppt_w"/>
                                          </p:val>
                                        </p:tav>
                                      </p:tavLst>
                                    </p:anim>
                                    <p:anim calcmode="lin" valueType="num">
                                      <p:cBhvr>
                                        <p:cTn id="29" dur="500" fill="hold"/>
                                        <p:tgtEl>
                                          <p:spTgt spid="4">
                                            <p:graphicEl>
                                              <a:dgm id="{36C1C453-91C4-5E4E-8305-C501C9965154}"/>
                                            </p:graphicEl>
                                          </p:spTgt>
                                        </p:tgtEl>
                                        <p:attrNameLst>
                                          <p:attrName>ppt_h</p:attrName>
                                        </p:attrNameLst>
                                      </p:cBhvr>
                                      <p:tavLst>
                                        <p:tav tm="0">
                                          <p:val>
                                            <p:fltVal val="0"/>
                                          </p:val>
                                        </p:tav>
                                        <p:tav tm="100000">
                                          <p:val>
                                            <p:strVal val="#ppt_h"/>
                                          </p:val>
                                        </p:tav>
                                      </p:tavLst>
                                    </p:anim>
                                    <p:animEffect transition="in" filter="fade">
                                      <p:cBhvr>
                                        <p:cTn id="30" dur="500"/>
                                        <p:tgtEl>
                                          <p:spTgt spid="4">
                                            <p:graphicEl>
                                              <a:dgm id="{36C1C453-91C4-5E4E-8305-C501C9965154}"/>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
                                            <p:graphicEl>
                                              <a:dgm id="{44B8B8FF-35DB-9342-B215-09A75E43B173}"/>
                                            </p:graphicEl>
                                          </p:spTgt>
                                        </p:tgtEl>
                                        <p:attrNameLst>
                                          <p:attrName>style.visibility</p:attrName>
                                        </p:attrNameLst>
                                      </p:cBhvr>
                                      <p:to>
                                        <p:strVal val="visible"/>
                                      </p:to>
                                    </p:set>
                                    <p:anim calcmode="lin" valueType="num">
                                      <p:cBhvr>
                                        <p:cTn id="35" dur="500" fill="hold"/>
                                        <p:tgtEl>
                                          <p:spTgt spid="4">
                                            <p:graphicEl>
                                              <a:dgm id="{44B8B8FF-35DB-9342-B215-09A75E43B173}"/>
                                            </p:graphicEl>
                                          </p:spTgt>
                                        </p:tgtEl>
                                        <p:attrNameLst>
                                          <p:attrName>ppt_w</p:attrName>
                                        </p:attrNameLst>
                                      </p:cBhvr>
                                      <p:tavLst>
                                        <p:tav tm="0">
                                          <p:val>
                                            <p:fltVal val="0"/>
                                          </p:val>
                                        </p:tav>
                                        <p:tav tm="100000">
                                          <p:val>
                                            <p:strVal val="#ppt_w"/>
                                          </p:val>
                                        </p:tav>
                                      </p:tavLst>
                                    </p:anim>
                                    <p:anim calcmode="lin" valueType="num">
                                      <p:cBhvr>
                                        <p:cTn id="36" dur="500" fill="hold"/>
                                        <p:tgtEl>
                                          <p:spTgt spid="4">
                                            <p:graphicEl>
                                              <a:dgm id="{44B8B8FF-35DB-9342-B215-09A75E43B173}"/>
                                            </p:graphicEl>
                                          </p:spTgt>
                                        </p:tgtEl>
                                        <p:attrNameLst>
                                          <p:attrName>ppt_h</p:attrName>
                                        </p:attrNameLst>
                                      </p:cBhvr>
                                      <p:tavLst>
                                        <p:tav tm="0">
                                          <p:val>
                                            <p:fltVal val="0"/>
                                          </p:val>
                                        </p:tav>
                                        <p:tav tm="100000">
                                          <p:val>
                                            <p:strVal val="#ppt_h"/>
                                          </p:val>
                                        </p:tav>
                                      </p:tavLst>
                                    </p:anim>
                                    <p:animEffect transition="in" filter="fade">
                                      <p:cBhvr>
                                        <p:cTn id="37" dur="500"/>
                                        <p:tgtEl>
                                          <p:spTgt spid="4">
                                            <p:graphicEl>
                                              <a:dgm id="{44B8B8FF-35DB-9342-B215-09A75E43B173}"/>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
                                            <p:graphicEl>
                                              <a:dgm id="{27EF0AEF-5785-5244-9999-677E568E414A}"/>
                                            </p:graphicEl>
                                          </p:spTgt>
                                        </p:tgtEl>
                                        <p:attrNameLst>
                                          <p:attrName>style.visibility</p:attrName>
                                        </p:attrNameLst>
                                      </p:cBhvr>
                                      <p:to>
                                        <p:strVal val="visible"/>
                                      </p:to>
                                    </p:set>
                                    <p:anim calcmode="lin" valueType="num">
                                      <p:cBhvr>
                                        <p:cTn id="42" dur="500" fill="hold"/>
                                        <p:tgtEl>
                                          <p:spTgt spid="4">
                                            <p:graphicEl>
                                              <a:dgm id="{27EF0AEF-5785-5244-9999-677E568E414A}"/>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27EF0AEF-5785-5244-9999-677E568E414A}"/>
                                            </p:graphicEl>
                                          </p:spTgt>
                                        </p:tgtEl>
                                        <p:attrNameLst>
                                          <p:attrName>ppt_h</p:attrName>
                                        </p:attrNameLst>
                                      </p:cBhvr>
                                      <p:tavLst>
                                        <p:tav tm="0">
                                          <p:val>
                                            <p:fltVal val="0"/>
                                          </p:val>
                                        </p:tav>
                                        <p:tav tm="100000">
                                          <p:val>
                                            <p:strVal val="#ppt_h"/>
                                          </p:val>
                                        </p:tav>
                                      </p:tavLst>
                                    </p:anim>
                                    <p:animEffect transition="in" filter="fade">
                                      <p:cBhvr>
                                        <p:cTn id="44" dur="500"/>
                                        <p:tgtEl>
                                          <p:spTgt spid="4">
                                            <p:graphicEl>
                                              <a:dgm id="{27EF0AEF-5785-5244-9999-677E568E414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91729" y="298553"/>
            <a:ext cx="8229600" cy="1143000"/>
          </a:xfrm>
        </p:spPr>
        <p:txBody>
          <a:bodyPr/>
          <a:lstStyle/>
          <a:p>
            <a:pPr algn="l" eaLnBrk="1" hangingPunct="1"/>
            <a:r>
              <a:rPr lang="hu-HU" altLang="hu-HU" sz="2400" b="1" dirty="0">
                <a:latin typeface="Arial" panose="020B0604020202020204" pitchFamily="34" charset="0"/>
                <a:cs typeface="Arial" panose="020B0604020202020204" pitchFamily="34" charset="0"/>
              </a:rPr>
              <a:t>Öngyilkosság - összefoglaló</a:t>
            </a:r>
          </a:p>
        </p:txBody>
      </p:sp>
      <p:sp>
        <p:nvSpPr>
          <p:cNvPr id="51203" name="Rectangle 3"/>
          <p:cNvSpPr>
            <a:spLocks noGrp="1" noChangeArrowheads="1"/>
          </p:cNvSpPr>
          <p:nvPr>
            <p:ph type="body" idx="1"/>
          </p:nvPr>
        </p:nvSpPr>
        <p:spPr>
          <a:xfrm>
            <a:off x="457200" y="1992086"/>
            <a:ext cx="8229600" cy="4525963"/>
          </a:xfrm>
        </p:spPr>
        <p:txBody>
          <a:bodyPr/>
          <a:lstStyle/>
          <a:p>
            <a:pPr algn="just" eaLnBrk="1" hangingPunct="1">
              <a:lnSpc>
                <a:spcPct val="90000"/>
              </a:lnSpc>
            </a:pPr>
            <a:r>
              <a:rPr lang="hu-HU" altLang="hu-HU" sz="2400" dirty="0">
                <a:latin typeface="Arial" panose="020B0604020202020204" pitchFamily="34" charset="0"/>
                <a:cs typeface="Arial" panose="020B0604020202020204" pitchFamily="34" charset="0"/>
              </a:rPr>
              <a:t>Az öngyilkosság </a:t>
            </a:r>
            <a:r>
              <a:rPr lang="hu-HU" altLang="hu-HU" sz="2400" dirty="0" err="1">
                <a:latin typeface="Arial" panose="020B0604020202020204" pitchFamily="34" charset="0"/>
                <a:cs typeface="Arial" panose="020B0604020202020204" pitchFamily="34" charset="0"/>
              </a:rPr>
              <a:t>multifaktoriális</a:t>
            </a:r>
            <a:r>
              <a:rPr lang="hu-HU" altLang="hu-HU" sz="2400" dirty="0">
                <a:latin typeface="Arial" panose="020B0604020202020204" pitchFamily="34" charset="0"/>
                <a:cs typeface="Arial" panose="020B0604020202020204" pitchFamily="34" charset="0"/>
              </a:rPr>
              <a:t>, leggyakoribb kiváltói a depresszió és a krízis </a:t>
            </a:r>
          </a:p>
          <a:p>
            <a:pPr algn="just" eaLnBrk="1" hangingPunct="1">
              <a:lnSpc>
                <a:spcPct val="90000"/>
              </a:lnSpc>
            </a:pPr>
            <a:r>
              <a:rPr lang="hu-HU" altLang="hu-HU" sz="2400" dirty="0">
                <a:latin typeface="Arial" panose="020B0604020202020204" pitchFamily="34" charset="0"/>
                <a:cs typeface="Arial" panose="020B0604020202020204" pitchFamily="34" charset="0"/>
              </a:rPr>
              <a:t>„</a:t>
            </a:r>
            <a:r>
              <a:rPr lang="hu-HU" altLang="hu-HU" sz="2400" dirty="0" err="1">
                <a:latin typeface="Arial" panose="020B0604020202020204" pitchFamily="34" charset="0"/>
                <a:cs typeface="Arial" panose="020B0604020202020204" pitchFamily="34" charset="0"/>
              </a:rPr>
              <a:t>Cry</a:t>
            </a:r>
            <a:r>
              <a:rPr lang="hu-HU" altLang="hu-HU" sz="2400" dirty="0">
                <a:latin typeface="Arial" panose="020B0604020202020204" pitchFamily="34" charset="0"/>
                <a:cs typeface="Arial" panose="020B0604020202020204" pitchFamily="34" charset="0"/>
              </a:rPr>
              <a:t> </a:t>
            </a:r>
            <a:r>
              <a:rPr lang="hu-HU" altLang="hu-HU" sz="2400" dirty="0" err="1">
                <a:latin typeface="Arial" panose="020B0604020202020204" pitchFamily="34" charset="0"/>
                <a:cs typeface="Arial" panose="020B0604020202020204" pitchFamily="34" charset="0"/>
              </a:rPr>
              <a:t>for</a:t>
            </a:r>
            <a:r>
              <a:rPr lang="hu-HU" altLang="hu-HU" sz="2400" dirty="0">
                <a:latin typeface="Arial" panose="020B0604020202020204" pitchFamily="34" charset="0"/>
                <a:cs typeface="Arial" panose="020B0604020202020204" pitchFamily="34" charset="0"/>
              </a:rPr>
              <a:t> </a:t>
            </a:r>
            <a:r>
              <a:rPr lang="hu-HU" altLang="hu-HU" sz="2400" dirty="0" err="1">
                <a:latin typeface="Arial" panose="020B0604020202020204" pitchFamily="34" charset="0"/>
                <a:cs typeface="Arial" panose="020B0604020202020204" pitchFamily="34" charset="0"/>
              </a:rPr>
              <a:t>help</a:t>
            </a:r>
            <a:r>
              <a:rPr lang="hu-HU" altLang="hu-HU" sz="2400" dirty="0">
                <a:latin typeface="Arial" panose="020B0604020202020204" pitchFamily="34" charset="0"/>
                <a:cs typeface="Arial" panose="020B0604020202020204" pitchFamily="34" charset="0"/>
              </a:rPr>
              <a:t>” – az öngyilkosságot megelőzően, gyakran más indokkal segítőhöz fordulás</a:t>
            </a:r>
          </a:p>
          <a:p>
            <a:pPr algn="just" eaLnBrk="1" hangingPunct="1">
              <a:lnSpc>
                <a:spcPct val="90000"/>
              </a:lnSpc>
            </a:pPr>
            <a:r>
              <a:rPr lang="hu-HU" altLang="hu-HU" sz="2400" dirty="0">
                <a:latin typeface="Arial" panose="020B0604020202020204" pitchFamily="34" charset="0"/>
                <a:cs typeface="Arial" panose="020B0604020202020204" pitchFamily="34" charset="0"/>
              </a:rPr>
              <a:t>Ha az öngyilkossági cselekedet végrehajtása késleltethető, akkor nagy a valószínűsége annak, hogy a személy túléli.</a:t>
            </a:r>
          </a:p>
          <a:p>
            <a:pPr algn="just" eaLnBrk="1" hangingPunct="1">
              <a:lnSpc>
                <a:spcPct val="90000"/>
              </a:lnSpc>
            </a:pPr>
            <a:r>
              <a:rPr lang="hu-HU" altLang="hu-HU" sz="2400" dirty="0" err="1">
                <a:latin typeface="Arial" panose="020B0604020202020204" pitchFamily="34" charset="0"/>
                <a:cs typeface="Arial" panose="020B0604020202020204" pitchFamily="34" charset="0"/>
              </a:rPr>
              <a:t>Együttérző</a:t>
            </a:r>
            <a:r>
              <a:rPr lang="hu-HU" altLang="hu-HU" sz="2400" dirty="0">
                <a:latin typeface="Arial" panose="020B0604020202020204" pitchFamily="34" charset="0"/>
                <a:cs typeface="Arial" panose="020B0604020202020204" pitchFamily="34" charset="0"/>
              </a:rPr>
              <a:t>, kliens-központú kommunikáció. Értő figyelem.</a:t>
            </a:r>
          </a:p>
          <a:p>
            <a:pPr algn="just" eaLnBrk="1" hangingPunct="1">
              <a:lnSpc>
                <a:spcPct val="90000"/>
              </a:lnSpc>
            </a:pPr>
            <a:r>
              <a:rPr lang="hu-HU" altLang="hu-HU" sz="2400" dirty="0">
                <a:latin typeface="Arial" panose="020B0604020202020204" pitchFamily="34" charset="0"/>
                <a:cs typeface="Arial" panose="020B0604020202020204" pitchFamily="34" charset="0"/>
              </a:rPr>
              <a:t>Kérjünk segítséget!</a:t>
            </a:r>
          </a:p>
          <a:p>
            <a:pPr algn="just" eaLnBrk="1" hangingPunct="1">
              <a:lnSpc>
                <a:spcPct val="90000"/>
              </a:lnSpc>
            </a:pPr>
            <a:r>
              <a:rPr lang="hu-HU" altLang="hu-HU" sz="2400" dirty="0">
                <a:latin typeface="Arial" panose="020B0604020202020204" pitchFamily="34" charset="0"/>
                <a:cs typeface="Arial" panose="020B0604020202020204" pitchFamily="34" charset="0"/>
              </a:rPr>
              <a:t>Sürgősségi beutalással 72 óráig pszichiátriai osztályon kezelhető.</a:t>
            </a:r>
          </a:p>
          <a:p>
            <a:pPr eaLnBrk="1" hangingPunct="1">
              <a:lnSpc>
                <a:spcPct val="90000"/>
              </a:lnSpc>
            </a:pPr>
            <a:endParaRPr lang="hu-HU" altLang="hu-HU" sz="2400" dirty="0"/>
          </a:p>
        </p:txBody>
      </p:sp>
    </p:spTree>
    <p:extLst>
      <p:ext uri="{BB962C8B-B14F-4D97-AF65-F5344CB8AC3E}">
        <p14:creationId xmlns:p14="http://schemas.microsoft.com/office/powerpoint/2010/main" val="396091470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Depression_ohne_Sui"/>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67600" y="5830888"/>
            <a:ext cx="1409700" cy="56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7603" name="Text Box 3"/>
          <p:cNvSpPr txBox="1">
            <a:spLocks noChangeArrowheads="1"/>
          </p:cNvSpPr>
          <p:nvPr/>
        </p:nvSpPr>
        <p:spPr bwMode="auto">
          <a:xfrm>
            <a:off x="684213" y="1916113"/>
            <a:ext cx="7848600" cy="2624137"/>
          </a:xfrm>
          <a:prstGeom prst="rect">
            <a:avLst/>
          </a:prstGeom>
          <a:solidFill>
            <a:srgbClr val="FFFFCC"/>
          </a:solidFill>
          <a:ln w="9525">
            <a:solidFill>
              <a:schemeClr val="tx1"/>
            </a:solidFill>
            <a:miter lim="800000"/>
            <a:headEnd/>
            <a:tailEnd/>
          </a:ln>
          <a:effectLst>
            <a:outerShdw dist="107763" dir="2700000" algn="ctr" rotWithShape="0">
              <a:schemeClr val="bg2"/>
            </a:outerShdw>
          </a:effectLst>
        </p:spPr>
        <p:txBody>
          <a:bodyPr>
            <a:spAutoFit/>
          </a:bodyPr>
          <a:lstStyle/>
          <a:p>
            <a:pPr algn="ctr" eaLnBrk="0" hangingPunct="0">
              <a:lnSpc>
                <a:spcPct val="110000"/>
              </a:lnSpc>
              <a:spcBef>
                <a:spcPct val="50000"/>
              </a:spcBef>
              <a:defRPr/>
            </a:pPr>
            <a:r>
              <a:rPr lang="de-DE" sz="2800" b="1" dirty="0"/>
              <a:t> </a:t>
            </a:r>
            <a:r>
              <a:rPr lang="hu-HU" sz="2800" b="1" dirty="0">
                <a:solidFill>
                  <a:srgbClr val="000000"/>
                </a:solidFill>
              </a:rPr>
              <a:t>KRÍZIS-ÁLLAPOT</a:t>
            </a:r>
          </a:p>
          <a:p>
            <a:pPr algn="ctr" eaLnBrk="0" hangingPunct="0">
              <a:lnSpc>
                <a:spcPct val="110000"/>
              </a:lnSpc>
              <a:spcBef>
                <a:spcPct val="50000"/>
              </a:spcBef>
              <a:defRPr/>
            </a:pPr>
            <a:r>
              <a:rPr lang="hu-HU" sz="2800" b="1" dirty="0">
                <a:solidFill>
                  <a:srgbClr val="000000"/>
                </a:solidFill>
              </a:rPr>
              <a:t>és a</a:t>
            </a:r>
          </a:p>
          <a:p>
            <a:pPr algn="ctr" eaLnBrk="0" hangingPunct="0">
              <a:lnSpc>
                <a:spcPct val="110000"/>
              </a:lnSpc>
              <a:spcBef>
                <a:spcPct val="50000"/>
              </a:spcBef>
              <a:defRPr/>
            </a:pPr>
            <a:r>
              <a:rPr lang="hu-HU" sz="2800" b="1" dirty="0">
                <a:solidFill>
                  <a:srgbClr val="000000"/>
                </a:solidFill>
              </a:rPr>
              <a:t>KRÍZISBEN LÉVŐK TÁMOGATÁSÁNAK</a:t>
            </a:r>
          </a:p>
          <a:p>
            <a:pPr algn="ctr" eaLnBrk="0" hangingPunct="0">
              <a:lnSpc>
                <a:spcPct val="110000"/>
              </a:lnSpc>
              <a:spcBef>
                <a:spcPct val="50000"/>
              </a:spcBef>
              <a:defRPr/>
            </a:pPr>
            <a:r>
              <a:rPr lang="hu-HU" sz="2800" b="1" dirty="0">
                <a:solidFill>
                  <a:srgbClr val="000000"/>
                </a:solidFill>
              </a:rPr>
              <a:t>alapelvei</a:t>
            </a:r>
            <a:endParaRPr lang="de-DE" sz="2800" b="1" dirty="0">
              <a:solidFill>
                <a:srgbClr val="000000"/>
              </a:solidFill>
            </a:endParaRPr>
          </a:p>
        </p:txBody>
      </p:sp>
    </p:spTree>
    <p:extLst>
      <p:ext uri="{BB962C8B-B14F-4D97-AF65-F5344CB8AC3E}">
        <p14:creationId xmlns:p14="http://schemas.microsoft.com/office/powerpoint/2010/main" val="1567156205"/>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idx="1"/>
          </p:nvPr>
        </p:nvSpPr>
        <p:spPr>
          <a:xfrm>
            <a:off x="395288" y="1786824"/>
            <a:ext cx="8229600" cy="5400675"/>
          </a:xfrm>
          <a:noFill/>
        </p:spPr>
        <p:txBody>
          <a:bodyPr/>
          <a:lstStyle/>
          <a:p>
            <a:pPr algn="just" eaLnBrk="1" hangingPunct="1">
              <a:lnSpc>
                <a:spcPct val="90000"/>
              </a:lnSpc>
              <a:buFontTx/>
              <a:buNone/>
            </a:pPr>
            <a:r>
              <a:rPr lang="hu-HU" altLang="hu-HU" sz="2400" b="1" dirty="0">
                <a:solidFill>
                  <a:srgbClr val="000000"/>
                </a:solidFill>
                <a:latin typeface="Arial" panose="020B0604020202020204" pitchFamily="34" charset="0"/>
                <a:cs typeface="Arial" panose="020B0604020202020204" pitchFamily="34" charset="0"/>
              </a:rPr>
              <a:t>Akkor alakul ki, ha:</a:t>
            </a:r>
          </a:p>
          <a:p>
            <a:pPr algn="just" eaLnBrk="1" hangingPunct="1">
              <a:lnSpc>
                <a:spcPct val="90000"/>
              </a:lnSpc>
            </a:pPr>
            <a:r>
              <a:rPr lang="hu-HU" altLang="hu-HU" sz="2400" dirty="0">
                <a:solidFill>
                  <a:srgbClr val="000000"/>
                </a:solidFill>
                <a:latin typeface="Arial" panose="020B0604020202020204" pitchFamily="34" charset="0"/>
                <a:cs typeface="Arial" panose="020B0604020202020204" pitchFamily="34" charset="0"/>
              </a:rPr>
              <a:t>a személy kénytelen váratlan, veszélyeztető – általában külső – körülményekkel szembenézni,</a:t>
            </a:r>
          </a:p>
          <a:p>
            <a:pPr algn="just" eaLnBrk="1" hangingPunct="1">
              <a:lnSpc>
                <a:spcPct val="90000"/>
              </a:lnSpc>
            </a:pPr>
            <a:r>
              <a:rPr lang="hu-HU" altLang="hu-HU" sz="2400" dirty="0">
                <a:solidFill>
                  <a:srgbClr val="000000"/>
                </a:solidFill>
                <a:latin typeface="Arial" panose="020B0604020202020204" pitchFamily="34" charset="0"/>
                <a:cs typeface="Arial" panose="020B0604020202020204" pitchFamily="34" charset="0"/>
              </a:rPr>
              <a:t>ezek fenyegető közelsége mindennél fontosabbá válik számára,</a:t>
            </a:r>
          </a:p>
          <a:p>
            <a:pPr algn="just" eaLnBrk="1" hangingPunct="1">
              <a:lnSpc>
                <a:spcPct val="90000"/>
              </a:lnSpc>
            </a:pPr>
            <a:r>
              <a:rPr lang="hu-HU" altLang="hu-HU" sz="2400" dirty="0">
                <a:solidFill>
                  <a:srgbClr val="000000"/>
                </a:solidFill>
                <a:latin typeface="Arial" panose="020B0604020202020204" pitchFamily="34" charset="0"/>
                <a:cs typeface="Arial" panose="020B0604020202020204" pitchFamily="34" charset="0"/>
              </a:rPr>
              <a:t>a helyzetet szokásos problémamegoldó eszközeivel sem elkerülni, sem megoldani nem tudja, energiatartalékai nem elegendőek.</a:t>
            </a:r>
          </a:p>
          <a:p>
            <a:pPr algn="just" eaLnBrk="1" hangingPunct="1">
              <a:lnSpc>
                <a:spcPct val="90000"/>
              </a:lnSpc>
            </a:pPr>
            <a:endParaRPr lang="hu-HU" altLang="hu-HU" sz="2400" dirty="0">
              <a:solidFill>
                <a:srgbClr val="000000"/>
              </a:solidFill>
              <a:latin typeface="Arial" panose="020B0604020202020204" pitchFamily="34" charset="0"/>
              <a:cs typeface="Arial" panose="020B0604020202020204" pitchFamily="34" charset="0"/>
            </a:endParaRPr>
          </a:p>
          <a:p>
            <a:pPr algn="just" eaLnBrk="1" hangingPunct="1"/>
            <a:r>
              <a:rPr lang="hu-HU" altLang="hu-HU" sz="2400" b="1" dirty="0">
                <a:solidFill>
                  <a:srgbClr val="FF0000"/>
                </a:solidFill>
                <a:latin typeface="Arial" panose="020B0604020202020204" pitchFamily="34" charset="0"/>
                <a:cs typeface="Arial" panose="020B0604020202020204" pitchFamily="34" charset="0"/>
              </a:rPr>
              <a:t>A krízis nem betegség, de betegséggé válhat! Kialakulhatnak: depresszió, pszichoszomatikus betegségek </a:t>
            </a:r>
            <a:r>
              <a:rPr lang="hu-HU" altLang="hu-HU" sz="2400" b="1" dirty="0" err="1">
                <a:solidFill>
                  <a:srgbClr val="FF0000"/>
                </a:solidFill>
                <a:latin typeface="Arial" panose="020B0604020202020204" pitchFamily="34" charset="0"/>
                <a:cs typeface="Arial" panose="020B0604020202020204" pitchFamily="34" charset="0"/>
              </a:rPr>
              <a:t>stb</a:t>
            </a:r>
            <a:r>
              <a:rPr lang="hu-HU" altLang="hu-HU" sz="2400" b="1" dirty="0">
                <a:solidFill>
                  <a:srgbClr val="FF0000"/>
                </a:solidFill>
                <a:latin typeface="Arial" panose="020B0604020202020204" pitchFamily="34" charset="0"/>
                <a:cs typeface="Arial" panose="020B0604020202020204" pitchFamily="34" charset="0"/>
              </a:rPr>
              <a:t>, és jelentős lehet az öngyilkossági veszélyeztetettség!</a:t>
            </a:r>
          </a:p>
        </p:txBody>
      </p:sp>
      <p:sp>
        <p:nvSpPr>
          <p:cNvPr id="539651" name="Text Box 3"/>
          <p:cNvSpPr txBox="1">
            <a:spLocks noChangeArrowheads="1"/>
          </p:cNvSpPr>
          <p:nvPr/>
        </p:nvSpPr>
        <p:spPr bwMode="auto">
          <a:xfrm>
            <a:off x="250059" y="233405"/>
            <a:ext cx="5330578" cy="873316"/>
          </a:xfrm>
          <a:prstGeom prst="rect">
            <a:avLst/>
          </a:prstGeom>
          <a:noFill/>
          <a:ln w="9525">
            <a:noFill/>
            <a:miter lim="800000"/>
            <a:headEnd/>
            <a:tailEnd/>
          </a:ln>
          <a:effectLst/>
        </p:spPr>
        <p:txBody>
          <a:bodyPr wrap="square">
            <a:spAutoFit/>
          </a:bodyPr>
          <a:lstStyle/>
          <a:p>
            <a:pPr eaLnBrk="0" hangingPunct="0">
              <a:lnSpc>
                <a:spcPct val="110000"/>
              </a:lnSpc>
              <a:spcBef>
                <a:spcPct val="50000"/>
              </a:spcBef>
              <a:defRPr/>
            </a:pPr>
            <a:r>
              <a:rPr lang="hu-HU" sz="2400" b="1" dirty="0">
                <a:solidFill>
                  <a:srgbClr val="000000"/>
                </a:solidFill>
                <a:latin typeface="Arial" panose="020B0604020202020204" pitchFamily="34" charset="0"/>
                <a:cs typeface="Arial" panose="020B0604020202020204" pitchFamily="34" charset="0"/>
              </a:rPr>
              <a:t>Krízis-állapot és öngyilkossági veszélyeztetettség I.</a:t>
            </a:r>
            <a:endParaRPr lang="de-DE" sz="2400" b="1"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366396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body" idx="1"/>
          </p:nvPr>
        </p:nvSpPr>
        <p:spPr>
          <a:xfrm>
            <a:off x="250825" y="1816100"/>
            <a:ext cx="8229600" cy="5041900"/>
          </a:xfrm>
          <a:noFill/>
        </p:spPr>
        <p:txBody>
          <a:bodyPr>
            <a:normAutofit/>
          </a:bodyPr>
          <a:lstStyle/>
          <a:p>
            <a:pPr eaLnBrk="1" hangingPunct="1">
              <a:buFont typeface="Wingdings" pitchFamily="2" charset="2"/>
              <a:buChar char="Ø"/>
            </a:pPr>
            <a:r>
              <a:rPr lang="hu-HU" altLang="hu-HU" sz="2600" b="1" dirty="0">
                <a:solidFill>
                  <a:srgbClr val="000000"/>
                </a:solidFill>
                <a:latin typeface="Arial" panose="020B0604020202020204" pitchFamily="34" charset="0"/>
                <a:cs typeface="Arial" panose="020B0604020202020204" pitchFamily="34" charset="0"/>
              </a:rPr>
              <a:t> A krízist kiváltó események:</a:t>
            </a:r>
          </a:p>
          <a:p>
            <a:pPr lvl="1" eaLnBrk="1" hangingPunct="1">
              <a:buFont typeface="Wingdings" pitchFamily="2" charset="2"/>
              <a:buChar char="Ø"/>
            </a:pPr>
            <a:r>
              <a:rPr lang="hu-HU" altLang="hu-HU" sz="2600" dirty="0">
                <a:solidFill>
                  <a:srgbClr val="000000"/>
                </a:solidFill>
                <a:latin typeface="Arial" panose="020B0604020202020204" pitchFamily="34" charset="0"/>
                <a:cs typeface="Arial" panose="020B0604020202020204" pitchFamily="34" charset="0"/>
              </a:rPr>
              <a:t> a különféle élethelyzeti változások, és az általuk kiváltott nagy érzelmi megterhelés.</a:t>
            </a:r>
          </a:p>
          <a:p>
            <a:pPr eaLnBrk="1" hangingPunct="1">
              <a:buFont typeface="Wingdings" pitchFamily="2" charset="2"/>
              <a:buChar char="Ø"/>
            </a:pPr>
            <a:endParaRPr lang="hu-HU" altLang="hu-HU" sz="2600" dirty="0">
              <a:solidFill>
                <a:srgbClr val="000000"/>
              </a:solidFill>
              <a:latin typeface="Arial" panose="020B0604020202020204" pitchFamily="34" charset="0"/>
              <a:cs typeface="Arial" panose="020B0604020202020204" pitchFamily="34" charset="0"/>
            </a:endParaRPr>
          </a:p>
          <a:p>
            <a:pPr eaLnBrk="1" hangingPunct="1">
              <a:buFont typeface="Wingdings" pitchFamily="2" charset="2"/>
              <a:buChar char="Ø"/>
            </a:pPr>
            <a:r>
              <a:rPr lang="hu-HU" altLang="hu-HU" sz="2600" b="1" dirty="0">
                <a:solidFill>
                  <a:srgbClr val="000000"/>
                </a:solidFill>
                <a:latin typeface="Arial" panose="020B0604020202020204" pitchFamily="34" charset="0"/>
                <a:cs typeface="Arial" panose="020B0604020202020204" pitchFamily="34" charset="0"/>
              </a:rPr>
              <a:t> Legfontosabb krízist provokáló események:</a:t>
            </a:r>
          </a:p>
          <a:p>
            <a:pPr lvl="1" eaLnBrk="1" hangingPunct="1">
              <a:buFont typeface="Wingdings" pitchFamily="2" charset="2"/>
              <a:buChar char="Ø"/>
            </a:pPr>
            <a:r>
              <a:rPr lang="hu-HU" altLang="hu-HU" sz="2600" dirty="0">
                <a:solidFill>
                  <a:srgbClr val="000000"/>
                </a:solidFill>
                <a:latin typeface="Arial" panose="020B0604020202020204" pitchFamily="34" charset="0"/>
                <a:cs typeface="Arial" panose="020B0604020202020204" pitchFamily="34" charset="0"/>
              </a:rPr>
              <a:t> katasztrófák,</a:t>
            </a:r>
          </a:p>
          <a:p>
            <a:pPr lvl="1" eaLnBrk="1" hangingPunct="1">
              <a:buFont typeface="Wingdings" pitchFamily="2" charset="2"/>
              <a:buChar char="Ø"/>
            </a:pPr>
            <a:r>
              <a:rPr lang="hu-HU" altLang="hu-HU" sz="2600" dirty="0">
                <a:solidFill>
                  <a:srgbClr val="000000"/>
                </a:solidFill>
                <a:latin typeface="Arial" panose="020B0604020202020204" pitchFamily="34" charset="0"/>
                <a:cs typeface="Arial" panose="020B0604020202020204" pitchFamily="34" charset="0"/>
              </a:rPr>
              <a:t> kapcsolati konfliktusok, fontos személyek vagy fontos dolgok elvesztése (tárgyvesztés):</a:t>
            </a:r>
          </a:p>
          <a:p>
            <a:pPr lvl="2" eaLnBrk="1" hangingPunct="1">
              <a:buFont typeface="Wingdings" pitchFamily="2" charset="2"/>
              <a:buChar char="Ø"/>
            </a:pPr>
            <a:r>
              <a:rPr lang="hu-HU" altLang="hu-HU" sz="2600" dirty="0">
                <a:solidFill>
                  <a:srgbClr val="000000"/>
                </a:solidFill>
                <a:latin typeface="Arial" panose="020B0604020202020204" pitchFamily="34" charset="0"/>
                <a:cs typeface="Arial" panose="020B0604020202020204" pitchFamily="34" charset="0"/>
              </a:rPr>
              <a:t> hozzátartozó halála, válás, betegség, egzisztenciális krízis stb.</a:t>
            </a:r>
          </a:p>
          <a:p>
            <a:pPr lvl="2" eaLnBrk="1" hangingPunct="1">
              <a:buFont typeface="Wingdings" pitchFamily="2" charset="2"/>
              <a:buChar char="Ø"/>
            </a:pPr>
            <a:r>
              <a:rPr lang="hu-HU" altLang="hu-HU" sz="2600" dirty="0">
                <a:solidFill>
                  <a:srgbClr val="000000"/>
                </a:solidFill>
                <a:latin typeface="Arial" panose="020B0604020202020204" pitchFamily="34" charset="0"/>
                <a:cs typeface="Arial" panose="020B0604020202020204" pitchFamily="34" charset="0"/>
              </a:rPr>
              <a:t> 6-8 hét az akut szakasz</a:t>
            </a:r>
          </a:p>
        </p:txBody>
      </p:sp>
      <p:sp>
        <p:nvSpPr>
          <p:cNvPr id="541699" name="Text Box 3"/>
          <p:cNvSpPr txBox="1">
            <a:spLocks noChangeArrowheads="1"/>
          </p:cNvSpPr>
          <p:nvPr/>
        </p:nvSpPr>
        <p:spPr bwMode="auto">
          <a:xfrm>
            <a:off x="250825" y="280143"/>
            <a:ext cx="5829341" cy="873316"/>
          </a:xfrm>
          <a:prstGeom prst="rect">
            <a:avLst/>
          </a:prstGeom>
          <a:noFill/>
          <a:ln w="9525">
            <a:noFill/>
            <a:miter lim="800000"/>
            <a:headEnd/>
            <a:tailEnd/>
          </a:ln>
          <a:effectLst/>
        </p:spPr>
        <p:txBody>
          <a:bodyPr wrap="square">
            <a:spAutoFit/>
          </a:bodyPr>
          <a:lstStyle/>
          <a:p>
            <a:pPr eaLnBrk="0" hangingPunct="0">
              <a:lnSpc>
                <a:spcPct val="110000"/>
              </a:lnSpc>
              <a:spcBef>
                <a:spcPct val="50000"/>
              </a:spcBef>
              <a:defRPr/>
            </a:pPr>
            <a:r>
              <a:rPr lang="hu-HU" sz="2400" b="1" dirty="0">
                <a:solidFill>
                  <a:srgbClr val="000000"/>
                </a:solidFill>
                <a:latin typeface="Arial" panose="020B0604020202020204" pitchFamily="34" charset="0"/>
                <a:cs typeface="Arial" panose="020B0604020202020204" pitchFamily="34" charset="0"/>
              </a:rPr>
              <a:t>Krízis-állapot és öngyilkossági veszélyeztetettség II.</a:t>
            </a:r>
            <a:endParaRPr lang="de-DE" sz="2400" b="1"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64870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body" idx="1"/>
          </p:nvPr>
        </p:nvSpPr>
        <p:spPr>
          <a:xfrm>
            <a:off x="250825" y="1817688"/>
            <a:ext cx="8229600" cy="5040312"/>
          </a:xfrm>
        </p:spPr>
        <p:txBody>
          <a:bodyPr>
            <a:noAutofit/>
          </a:bodyPr>
          <a:lstStyle/>
          <a:p>
            <a:pPr eaLnBrk="1" hangingPunct="1">
              <a:lnSpc>
                <a:spcPct val="110000"/>
              </a:lnSpc>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Figyelme a problémára szűkül be, azon belül is apró részletekre.</a:t>
            </a:r>
          </a:p>
          <a:p>
            <a:pPr eaLnBrk="1" hangingPunct="1">
              <a:lnSpc>
                <a:spcPct val="110000"/>
              </a:lnSpc>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Mintha állandóan a helyzet megoldásán, magyarázatán tűnődne, ugyanakkor félelmek, szorongások gyötrik. </a:t>
            </a:r>
          </a:p>
          <a:p>
            <a:pPr eaLnBrk="1" hangingPunct="1">
              <a:lnSpc>
                <a:spcPct val="110000"/>
              </a:lnSpc>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Sok mindent tud a problémáról, de ismereteit nem tudja rendszerezni, átgondolni </a:t>
            </a:r>
          </a:p>
          <a:p>
            <a:pPr eaLnBrk="1" hangingPunct="1">
              <a:lnSpc>
                <a:spcPct val="110000"/>
              </a:lnSpc>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Érzelmi  reakcióit gyengén tudja kontrollálni, nagyon impulzív, </a:t>
            </a:r>
            <a:r>
              <a:rPr lang="hu-HU" altLang="hu-HU" sz="2000" dirty="0">
                <a:latin typeface="Arial" panose="020B0604020202020204" pitchFamily="34" charset="0"/>
                <a:cs typeface="Arial" panose="020B0604020202020204" pitchFamily="34" charset="0"/>
              </a:rPr>
              <a:t>vagy éppen dermedt.</a:t>
            </a:r>
          </a:p>
          <a:p>
            <a:pPr eaLnBrk="1" hangingPunct="1">
              <a:lnSpc>
                <a:spcPct val="110000"/>
              </a:lnSpc>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Napi tevékenységét alacsony szinten végzi. </a:t>
            </a:r>
          </a:p>
          <a:p>
            <a:pPr eaLnBrk="1" hangingPunct="1">
              <a:lnSpc>
                <a:spcPct val="110000"/>
              </a:lnSpc>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Az emberekhez való kapcsolata megváltozik, aszerint ítél meg mindenkit, hogy kap-e segítséget tőlük. </a:t>
            </a:r>
          </a:p>
          <a:p>
            <a:pPr eaLnBrk="1" hangingPunct="1">
              <a:lnSpc>
                <a:spcPct val="110000"/>
              </a:lnSpc>
              <a:buFont typeface="Wingdings" pitchFamily="2" charset="2"/>
              <a:buChar char="Ø"/>
            </a:pPr>
            <a:r>
              <a:rPr lang="hu-HU" altLang="hu-HU" sz="2000" dirty="0">
                <a:solidFill>
                  <a:srgbClr val="000000"/>
                </a:solidFill>
                <a:latin typeface="Arial" panose="020B0604020202020204" pitchFamily="34" charset="0"/>
                <a:cs typeface="Arial" panose="020B0604020202020204" pitchFamily="34" charset="0"/>
              </a:rPr>
              <a:t>A </a:t>
            </a:r>
            <a:r>
              <a:rPr lang="hu-HU" altLang="hu-HU" sz="2000" dirty="0" err="1">
                <a:solidFill>
                  <a:srgbClr val="000000"/>
                </a:solidFill>
                <a:latin typeface="Arial" panose="020B0604020202020204" pitchFamily="34" charset="0"/>
                <a:cs typeface="Arial" panose="020B0604020202020204" pitchFamily="34" charset="0"/>
              </a:rPr>
              <a:t>jövő-jelen-múlt</a:t>
            </a:r>
            <a:r>
              <a:rPr lang="hu-HU" altLang="hu-HU" sz="2000" dirty="0">
                <a:solidFill>
                  <a:srgbClr val="000000"/>
                </a:solidFill>
                <a:latin typeface="Arial" panose="020B0604020202020204" pitchFamily="34" charset="0"/>
                <a:cs typeface="Arial" panose="020B0604020202020204" pitchFamily="34" charset="0"/>
              </a:rPr>
              <a:t> kapcsolata, folytonossága szétzilálódik, a krízishelyzetben sokszor megtapad a személy, a múltban él, nem igazítja hozzá vágyait a realitáshoz, a jövőre vonatkozó tervek hiányoznak (pl. válási traumánál megtapad).</a:t>
            </a:r>
          </a:p>
        </p:txBody>
      </p:sp>
      <p:sp>
        <p:nvSpPr>
          <p:cNvPr id="545795" name="Text Box 3"/>
          <p:cNvSpPr txBox="1">
            <a:spLocks noChangeArrowheads="1"/>
          </p:cNvSpPr>
          <p:nvPr/>
        </p:nvSpPr>
        <p:spPr bwMode="auto">
          <a:xfrm>
            <a:off x="118090" y="455153"/>
            <a:ext cx="5257800" cy="467051"/>
          </a:xfrm>
          <a:prstGeom prst="rect">
            <a:avLst/>
          </a:prstGeom>
          <a:noFill/>
          <a:ln w="9525">
            <a:noFill/>
            <a:miter lim="800000"/>
            <a:headEnd/>
            <a:tailEnd/>
          </a:ln>
          <a:effectLst/>
        </p:spPr>
        <p:txBody>
          <a:bodyPr>
            <a:spAutoFit/>
          </a:bodyPr>
          <a:lstStyle/>
          <a:p>
            <a:pPr eaLnBrk="0" hangingPunct="0">
              <a:lnSpc>
                <a:spcPct val="110000"/>
              </a:lnSpc>
              <a:spcBef>
                <a:spcPct val="50000"/>
              </a:spcBef>
              <a:defRPr/>
            </a:pPr>
            <a:r>
              <a:rPr lang="hu-HU" sz="2400" b="1" dirty="0">
                <a:solidFill>
                  <a:srgbClr val="000000"/>
                </a:solidFill>
                <a:latin typeface="Arial" panose="020B0604020202020204" pitchFamily="34" charset="0"/>
                <a:cs typeface="Arial" panose="020B0604020202020204" pitchFamily="34" charset="0"/>
              </a:rPr>
              <a:t>Krízisben levő ember jellemzői</a:t>
            </a:r>
            <a:endParaRPr lang="de-DE" sz="2400" b="1"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036529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a:xfrm>
            <a:off x="250825" y="1816100"/>
            <a:ext cx="8229600" cy="5041900"/>
          </a:xfrm>
        </p:spPr>
        <p:txBody>
          <a:bodyPr>
            <a:normAutofit fontScale="92500"/>
          </a:bodyPr>
          <a:lstStyle/>
          <a:p>
            <a:pPr eaLnBrk="1" hangingPunct="1">
              <a:lnSpc>
                <a:spcPct val="90000"/>
              </a:lnSpc>
              <a:buFontTx/>
              <a:buNone/>
            </a:pPr>
            <a:r>
              <a:rPr lang="hu-HU" altLang="hu-HU" sz="2500" dirty="0">
                <a:solidFill>
                  <a:srgbClr val="000000"/>
                </a:solidFill>
                <a:latin typeface="Arial" panose="020B0604020202020204" pitchFamily="34" charset="0"/>
                <a:cs typeface="Arial" panose="020B0604020202020204" pitchFamily="34" charset="0"/>
              </a:rPr>
              <a:t>Krízisben lévők támogatása:</a:t>
            </a:r>
          </a:p>
          <a:p>
            <a:pPr eaLnBrk="1" hangingPunct="1">
              <a:lnSpc>
                <a:spcPct val="90000"/>
              </a:lnSpc>
              <a:buFont typeface="Wingdings" pitchFamily="2" charset="2"/>
              <a:buChar char="Ø"/>
            </a:pPr>
            <a:r>
              <a:rPr lang="hu-HU" altLang="hu-HU" sz="2500" dirty="0">
                <a:solidFill>
                  <a:srgbClr val="000000"/>
                </a:solidFill>
                <a:latin typeface="Arial" panose="020B0604020202020204" pitchFamily="34" charset="0"/>
                <a:cs typeface="Arial" panose="020B0604020202020204" pitchFamily="34" charset="0"/>
              </a:rPr>
              <a:t>Stresszt enyhíteni, </a:t>
            </a:r>
            <a:r>
              <a:rPr lang="hu-HU" altLang="hu-HU" sz="2500" u="sng" dirty="0">
                <a:solidFill>
                  <a:srgbClr val="000000"/>
                </a:solidFill>
                <a:latin typeface="Arial" panose="020B0604020202020204" pitchFamily="34" charset="0"/>
                <a:cs typeface="Arial" panose="020B0604020202020204" pitchFamily="34" charset="0"/>
              </a:rPr>
              <a:t>támogatást nyújtani!</a:t>
            </a:r>
            <a:endParaRPr lang="hu-HU" altLang="hu-HU" sz="2500" dirty="0">
              <a:solidFill>
                <a:srgbClr val="000000"/>
              </a:solidFill>
              <a:latin typeface="Arial" panose="020B0604020202020204" pitchFamily="34" charset="0"/>
              <a:cs typeface="Arial" panose="020B0604020202020204" pitchFamily="34" charset="0"/>
            </a:endParaRPr>
          </a:p>
          <a:p>
            <a:pPr eaLnBrk="1" hangingPunct="1">
              <a:lnSpc>
                <a:spcPct val="90000"/>
              </a:lnSpc>
              <a:buFont typeface="Wingdings" pitchFamily="2" charset="2"/>
              <a:buChar char="Ø"/>
            </a:pPr>
            <a:r>
              <a:rPr lang="hu-HU" altLang="hu-HU" sz="2500" dirty="0">
                <a:solidFill>
                  <a:srgbClr val="000000"/>
                </a:solidFill>
                <a:latin typeface="Arial" panose="020B0604020202020204" pitchFamily="34" charset="0"/>
                <a:cs typeface="Arial" panose="020B0604020202020204" pitchFamily="34" charset="0"/>
              </a:rPr>
              <a:t>Minimális célja a </a:t>
            </a:r>
            <a:r>
              <a:rPr lang="hu-HU" altLang="hu-HU" sz="2500" u="sng" dirty="0">
                <a:solidFill>
                  <a:srgbClr val="000000"/>
                </a:solidFill>
                <a:latin typeface="Arial" panose="020B0604020202020204" pitchFamily="34" charset="0"/>
                <a:cs typeface="Arial" panose="020B0604020202020204" pitchFamily="34" charset="0"/>
              </a:rPr>
              <a:t>válságállapot  elhárítása</a:t>
            </a:r>
            <a:r>
              <a:rPr lang="hu-HU" altLang="hu-HU" sz="2500" dirty="0">
                <a:solidFill>
                  <a:srgbClr val="000000"/>
                </a:solidFill>
                <a:latin typeface="Arial" panose="020B0604020202020204" pitchFamily="34" charset="0"/>
                <a:cs typeface="Arial" panose="020B0604020202020204" pitchFamily="34" charset="0"/>
              </a:rPr>
              <a:t>, gyors, hatékony beavatkozás, a segítő környezet bevonásával, intézkedésekkel (pl. családtagok, barátok bevonása stb.), a korábbi egyensúlyi állapot visszaállítása.</a:t>
            </a:r>
          </a:p>
          <a:p>
            <a:pPr eaLnBrk="1" hangingPunct="1">
              <a:lnSpc>
                <a:spcPct val="90000"/>
              </a:lnSpc>
              <a:buFont typeface="Wingdings" pitchFamily="2" charset="2"/>
              <a:buChar char="Ø"/>
            </a:pPr>
            <a:endParaRPr lang="hu-HU" altLang="hu-HU" sz="2500" dirty="0">
              <a:solidFill>
                <a:srgbClr val="000000"/>
              </a:solidFill>
              <a:latin typeface="Arial" panose="020B0604020202020204" pitchFamily="34" charset="0"/>
              <a:cs typeface="Arial" panose="020B0604020202020204" pitchFamily="34" charset="0"/>
            </a:endParaRPr>
          </a:p>
          <a:p>
            <a:pPr eaLnBrk="1" hangingPunct="1">
              <a:lnSpc>
                <a:spcPct val="90000"/>
              </a:lnSpc>
              <a:buFont typeface="Wingdings" pitchFamily="2" charset="2"/>
              <a:buChar char="Ø"/>
            </a:pPr>
            <a:r>
              <a:rPr lang="hu-HU" altLang="hu-HU" sz="2500" u="sng" dirty="0">
                <a:solidFill>
                  <a:srgbClr val="000000"/>
                </a:solidFill>
                <a:latin typeface="Arial" panose="020B0604020202020204" pitchFamily="34" charset="0"/>
                <a:cs typeface="Arial" panose="020B0604020202020204" pitchFamily="34" charset="0"/>
              </a:rPr>
              <a:t>Alapelvek </a:t>
            </a:r>
            <a:r>
              <a:rPr lang="hu-HU" altLang="hu-HU" sz="2500" u="sng" dirty="0">
                <a:latin typeface="Arial" panose="020B0604020202020204" pitchFamily="34" charset="0"/>
                <a:cs typeface="Arial" panose="020B0604020202020204" pitchFamily="34" charset="0"/>
              </a:rPr>
              <a:t>(N. </a:t>
            </a:r>
            <a:r>
              <a:rPr lang="hu-HU" altLang="hu-HU" sz="2500" u="sng" dirty="0" err="1">
                <a:latin typeface="Arial" panose="020B0604020202020204" pitchFamily="34" charset="0"/>
                <a:cs typeface="Arial" panose="020B0604020202020204" pitchFamily="34" charset="0"/>
              </a:rPr>
              <a:t>Farberow</a:t>
            </a:r>
            <a:r>
              <a:rPr lang="hu-HU" altLang="hu-HU" sz="2500" u="sng" dirty="0">
                <a:latin typeface="Arial" panose="020B0604020202020204" pitchFamily="34" charset="0"/>
                <a:cs typeface="Arial" panose="020B0604020202020204" pitchFamily="34" charset="0"/>
              </a:rPr>
              <a:t> nyomán):</a:t>
            </a:r>
          </a:p>
          <a:p>
            <a:pPr lvl="1" eaLnBrk="1" hangingPunct="1">
              <a:lnSpc>
                <a:spcPct val="90000"/>
              </a:lnSpc>
              <a:buFont typeface="Wingdings" pitchFamily="2" charset="2"/>
              <a:buChar char="Ø"/>
            </a:pPr>
            <a:r>
              <a:rPr lang="hu-HU" altLang="hu-HU" sz="2500" b="1" dirty="0">
                <a:latin typeface="Arial" panose="020B0604020202020204" pitchFamily="34" charset="0"/>
                <a:cs typeface="Arial" panose="020B0604020202020204" pitchFamily="34" charset="0"/>
              </a:rPr>
              <a:t>Azonnaliság -  </a:t>
            </a:r>
            <a:r>
              <a:rPr lang="hu-HU" altLang="hu-HU" sz="2500" b="1" dirty="0" err="1">
                <a:latin typeface="Arial" panose="020B0604020202020204" pitchFamily="34" charset="0"/>
                <a:cs typeface="Arial" panose="020B0604020202020204" pitchFamily="34" charset="0"/>
              </a:rPr>
              <a:t>immediacy</a:t>
            </a:r>
            <a:r>
              <a:rPr lang="hu-HU" altLang="hu-HU" sz="2500" dirty="0">
                <a:latin typeface="Arial" panose="020B0604020202020204" pitchFamily="34" charset="0"/>
                <a:cs typeface="Arial" panose="020B0604020202020204" pitchFamily="34" charset="0"/>
              </a:rPr>
              <a:t>. </a:t>
            </a:r>
          </a:p>
          <a:p>
            <a:pPr lvl="1" eaLnBrk="1" hangingPunct="1">
              <a:lnSpc>
                <a:spcPct val="90000"/>
              </a:lnSpc>
              <a:buFont typeface="Wingdings" pitchFamily="2" charset="2"/>
              <a:buChar char="Ø"/>
            </a:pPr>
            <a:r>
              <a:rPr lang="hu-HU" altLang="hu-HU" sz="2500" b="1" dirty="0">
                <a:latin typeface="Arial" panose="020B0604020202020204" pitchFamily="34" charset="0"/>
                <a:cs typeface="Arial" panose="020B0604020202020204" pitchFamily="34" charset="0"/>
              </a:rPr>
              <a:t>Probléma-közeliség - </a:t>
            </a:r>
            <a:r>
              <a:rPr lang="hu-HU" altLang="hu-HU" sz="2500" b="1" dirty="0" err="1">
                <a:latin typeface="Arial" panose="020B0604020202020204" pitchFamily="34" charset="0"/>
                <a:cs typeface="Arial" panose="020B0604020202020204" pitchFamily="34" charset="0"/>
              </a:rPr>
              <a:t>proximity</a:t>
            </a:r>
            <a:endParaRPr lang="hu-HU" altLang="hu-HU" sz="2500" b="1" dirty="0">
              <a:latin typeface="Arial" panose="020B0604020202020204" pitchFamily="34" charset="0"/>
              <a:cs typeface="Arial" panose="020B0604020202020204" pitchFamily="34" charset="0"/>
            </a:endParaRPr>
          </a:p>
          <a:p>
            <a:pPr lvl="1" eaLnBrk="1" hangingPunct="1">
              <a:lnSpc>
                <a:spcPct val="90000"/>
              </a:lnSpc>
              <a:buFont typeface="Wingdings" pitchFamily="2" charset="2"/>
              <a:buChar char="Ø"/>
            </a:pPr>
            <a:r>
              <a:rPr lang="hu-HU" altLang="hu-HU" sz="2500" b="1" dirty="0">
                <a:latin typeface="Arial" panose="020B0604020202020204" pitchFamily="34" charset="0"/>
                <a:cs typeface="Arial" panose="020B0604020202020204" pitchFamily="34" charset="0"/>
              </a:rPr>
              <a:t>Elkötelezettség</a:t>
            </a:r>
            <a:r>
              <a:rPr lang="hu-HU" altLang="hu-HU" sz="2500" dirty="0">
                <a:latin typeface="Arial" panose="020B0604020202020204" pitchFamily="34" charset="0"/>
                <a:cs typeface="Arial" panose="020B0604020202020204" pitchFamily="34" charset="0"/>
              </a:rPr>
              <a:t>. </a:t>
            </a:r>
            <a:r>
              <a:rPr lang="hu-HU" altLang="hu-HU" sz="2500" b="1" dirty="0">
                <a:latin typeface="Arial" panose="020B0604020202020204" pitchFamily="34" charset="0"/>
                <a:cs typeface="Arial" panose="020B0604020202020204" pitchFamily="34" charset="0"/>
              </a:rPr>
              <a:t>– </a:t>
            </a:r>
            <a:r>
              <a:rPr lang="hu-HU" altLang="hu-HU" sz="2500" b="1" dirty="0" err="1">
                <a:latin typeface="Arial" panose="020B0604020202020204" pitchFamily="34" charset="0"/>
                <a:cs typeface="Arial" panose="020B0604020202020204" pitchFamily="34" charset="0"/>
              </a:rPr>
              <a:t>commitment</a:t>
            </a:r>
            <a:r>
              <a:rPr lang="hu-HU" altLang="hu-HU" sz="2500" dirty="0">
                <a:latin typeface="Arial" panose="020B0604020202020204" pitchFamily="34" charset="0"/>
                <a:cs typeface="Arial" panose="020B0604020202020204" pitchFamily="34" charset="0"/>
              </a:rPr>
              <a:t>.</a:t>
            </a:r>
          </a:p>
          <a:p>
            <a:pPr lvl="1" eaLnBrk="1" hangingPunct="1">
              <a:lnSpc>
                <a:spcPct val="90000"/>
              </a:lnSpc>
              <a:buFont typeface="Wingdings" pitchFamily="2" charset="2"/>
              <a:buChar char="Ø"/>
            </a:pPr>
            <a:r>
              <a:rPr lang="hu-HU" altLang="hu-HU" sz="2500" b="1" dirty="0">
                <a:latin typeface="Arial" panose="020B0604020202020204" pitchFamily="34" charset="0"/>
                <a:cs typeface="Arial" panose="020B0604020202020204" pitchFamily="34" charset="0"/>
              </a:rPr>
              <a:t>Együttműködés – </a:t>
            </a:r>
            <a:r>
              <a:rPr lang="hu-HU" altLang="hu-HU" sz="2500" b="1" dirty="0" err="1">
                <a:latin typeface="Arial" panose="020B0604020202020204" pitchFamily="34" charset="0"/>
                <a:cs typeface="Arial" panose="020B0604020202020204" pitchFamily="34" charset="0"/>
              </a:rPr>
              <a:t>concurrence</a:t>
            </a:r>
            <a:r>
              <a:rPr lang="hu-HU" altLang="hu-HU" sz="2500" b="1" dirty="0">
                <a:latin typeface="Arial" panose="020B0604020202020204" pitchFamily="34" charset="0"/>
                <a:cs typeface="Arial" panose="020B0604020202020204" pitchFamily="34" charset="0"/>
              </a:rPr>
              <a:t>.</a:t>
            </a:r>
          </a:p>
          <a:p>
            <a:pPr lvl="1" eaLnBrk="1" hangingPunct="1">
              <a:lnSpc>
                <a:spcPct val="90000"/>
              </a:lnSpc>
              <a:buFont typeface="Wingdings" pitchFamily="2" charset="2"/>
              <a:buChar char="Ø"/>
            </a:pPr>
            <a:r>
              <a:rPr lang="hu-HU" altLang="hu-HU" sz="2500" b="1" dirty="0">
                <a:latin typeface="Arial" panose="020B0604020202020204" pitchFamily="34" charset="0"/>
                <a:cs typeface="Arial" panose="020B0604020202020204" pitchFamily="34" charset="0"/>
              </a:rPr>
              <a:t>Várakozás-teliség – </a:t>
            </a:r>
            <a:r>
              <a:rPr lang="hu-HU" altLang="hu-HU" sz="2500" b="1" dirty="0" err="1">
                <a:latin typeface="Arial" panose="020B0604020202020204" pitchFamily="34" charset="0"/>
                <a:cs typeface="Arial" panose="020B0604020202020204" pitchFamily="34" charset="0"/>
              </a:rPr>
              <a:t>expectancy</a:t>
            </a:r>
            <a:r>
              <a:rPr lang="hu-HU" altLang="hu-HU" sz="2500" b="1" dirty="0">
                <a:latin typeface="Arial" panose="020B0604020202020204" pitchFamily="34" charset="0"/>
                <a:cs typeface="Arial" panose="020B0604020202020204" pitchFamily="34" charset="0"/>
              </a:rPr>
              <a:t>.</a:t>
            </a:r>
          </a:p>
          <a:p>
            <a:pPr lvl="1" eaLnBrk="1" hangingPunct="1">
              <a:lnSpc>
                <a:spcPct val="90000"/>
              </a:lnSpc>
              <a:buFont typeface="Wingdings" pitchFamily="2" charset="2"/>
              <a:buNone/>
            </a:pPr>
            <a:endParaRPr lang="hu-HU" altLang="hu-HU" sz="1800" dirty="0">
              <a:solidFill>
                <a:srgbClr val="00B050"/>
              </a:solidFill>
            </a:endParaRPr>
          </a:p>
        </p:txBody>
      </p:sp>
      <p:sp>
        <p:nvSpPr>
          <p:cNvPr id="547843" name="Text Box 3"/>
          <p:cNvSpPr txBox="1">
            <a:spLocks noChangeArrowheads="1"/>
          </p:cNvSpPr>
          <p:nvPr/>
        </p:nvSpPr>
        <p:spPr bwMode="auto">
          <a:xfrm>
            <a:off x="0" y="328927"/>
            <a:ext cx="8598310" cy="574773"/>
          </a:xfrm>
          <a:prstGeom prst="rect">
            <a:avLst/>
          </a:prstGeom>
          <a:noFill/>
          <a:ln w="9525">
            <a:noFill/>
            <a:miter lim="800000"/>
            <a:headEnd/>
            <a:tailEnd/>
          </a:ln>
          <a:effectLst/>
        </p:spPr>
        <p:txBody>
          <a:bodyPr wrap="square">
            <a:spAutoFit/>
          </a:bodyPr>
          <a:lstStyle/>
          <a:p>
            <a:pPr eaLnBrk="0" hangingPunct="0">
              <a:lnSpc>
                <a:spcPct val="110000"/>
              </a:lnSpc>
              <a:spcBef>
                <a:spcPct val="50000"/>
              </a:spcBef>
              <a:defRPr/>
            </a:pPr>
            <a:r>
              <a:rPr lang="hu-HU" sz="3000" dirty="0">
                <a:latin typeface="+mj-lt"/>
              </a:rPr>
              <a:t> </a:t>
            </a:r>
            <a:r>
              <a:rPr lang="hu-HU" sz="2400" b="1" dirty="0">
                <a:solidFill>
                  <a:srgbClr val="000000"/>
                </a:solidFill>
                <a:latin typeface="Arial" panose="020B0604020202020204" pitchFamily="34" charset="0"/>
                <a:cs typeface="Arial" panose="020B0604020202020204" pitchFamily="34" charset="0"/>
              </a:rPr>
              <a:t>Krízis-állapot és öngyilkossági veszélyeztetettség</a:t>
            </a:r>
            <a:endParaRPr lang="de-DE" sz="2400" b="1"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98912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Text Box 2"/>
          <p:cNvSpPr txBox="1">
            <a:spLocks noChangeArrowheads="1"/>
          </p:cNvSpPr>
          <p:nvPr/>
        </p:nvSpPr>
        <p:spPr bwMode="auto">
          <a:xfrm>
            <a:off x="179388" y="185738"/>
            <a:ext cx="7666753" cy="461665"/>
          </a:xfrm>
          <a:prstGeom prst="rect">
            <a:avLst/>
          </a:prstGeom>
          <a:noFill/>
          <a:ln w="9525">
            <a:noFill/>
            <a:miter lim="800000"/>
            <a:headEnd/>
            <a:tailEnd/>
          </a:ln>
          <a:effectLst/>
        </p:spPr>
        <p:txBody>
          <a:bodyPr wrap="square">
            <a:spAutoFit/>
          </a:bodyPr>
          <a:lstStyle/>
          <a:p>
            <a:pPr eaLnBrk="0" hangingPunct="0">
              <a:spcBef>
                <a:spcPct val="50000"/>
              </a:spcBef>
              <a:defRPr/>
            </a:pPr>
            <a:r>
              <a:rPr lang="hu-HU" sz="2400" b="1" dirty="0">
                <a:latin typeface="Arial" panose="020B0604020202020204" pitchFamily="34" charset="0"/>
                <a:cs typeface="Arial" panose="020B0604020202020204" pitchFamily="34" charset="0"/>
              </a:rPr>
              <a:t>Fontos kérdések öngyilkossági veszély esetén</a:t>
            </a:r>
            <a:endParaRPr lang="de-DE" sz="2400" b="1" dirty="0">
              <a:latin typeface="Arial" panose="020B0604020202020204" pitchFamily="34" charset="0"/>
              <a:cs typeface="Arial" panose="020B0604020202020204" pitchFamily="34" charset="0"/>
            </a:endParaRPr>
          </a:p>
        </p:txBody>
      </p:sp>
      <p:sp>
        <p:nvSpPr>
          <p:cNvPr id="39939" name="Text Box 3"/>
          <p:cNvSpPr txBox="1">
            <a:spLocks noChangeArrowheads="1"/>
          </p:cNvSpPr>
          <p:nvPr/>
        </p:nvSpPr>
        <p:spPr bwMode="auto">
          <a:xfrm>
            <a:off x="179388" y="1691761"/>
            <a:ext cx="89646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hu-HU" altLang="hu-HU" dirty="0"/>
              <a:t>Nyíltan és precízen kérdezzünk, az általánostól a konkrét felé haladva a kérdésekkel</a:t>
            </a:r>
            <a:r>
              <a:rPr lang="de-DE" altLang="hu-HU" dirty="0"/>
              <a:t>:</a:t>
            </a:r>
          </a:p>
        </p:txBody>
      </p:sp>
      <p:sp>
        <p:nvSpPr>
          <p:cNvPr id="245764" name="Text Box 4"/>
          <p:cNvSpPr txBox="1">
            <a:spLocks noChangeArrowheads="1"/>
          </p:cNvSpPr>
          <p:nvPr/>
        </p:nvSpPr>
        <p:spPr bwMode="auto">
          <a:xfrm>
            <a:off x="5544344" y="5690125"/>
            <a:ext cx="3313112" cy="925513"/>
          </a:xfrm>
          <a:prstGeom prst="rect">
            <a:avLst/>
          </a:prstGeom>
          <a:solidFill>
            <a:srgbClr val="FFCC99"/>
          </a:solidFill>
          <a:ln w="9525">
            <a:solidFill>
              <a:schemeClr val="tx1"/>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hu-HU" altLang="hu-HU" b="1">
                <a:solidFill>
                  <a:srgbClr val="FF0000"/>
                </a:solidFill>
              </a:rPr>
              <a:t>A kikérdezés nyomán oda juthat, hogy akut szuicid veszéllyel van dolga!</a:t>
            </a:r>
            <a:endParaRPr lang="de-DE" altLang="hu-HU" b="1">
              <a:solidFill>
                <a:srgbClr val="FF0000"/>
              </a:solidFill>
            </a:endParaRPr>
          </a:p>
        </p:txBody>
      </p:sp>
      <p:sp>
        <p:nvSpPr>
          <p:cNvPr id="245765" name="Text Box 5"/>
          <p:cNvSpPr txBox="1">
            <a:spLocks noChangeArrowheads="1"/>
          </p:cNvSpPr>
          <p:nvPr/>
        </p:nvSpPr>
        <p:spPr bwMode="auto">
          <a:xfrm>
            <a:off x="244104" y="5571857"/>
            <a:ext cx="82089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Wingdings" pitchFamily="2" charset="2"/>
              <a:buNone/>
            </a:pPr>
            <a:r>
              <a:rPr lang="hu-HU" altLang="hu-HU" sz="1600" b="1" dirty="0">
                <a:solidFill>
                  <a:srgbClr val="FF0000"/>
                </a:solidFill>
              </a:rPr>
              <a:t>Korábbi kísérletek</a:t>
            </a:r>
            <a:r>
              <a:rPr lang="de-DE" altLang="hu-HU" sz="1600" b="1" dirty="0">
                <a:solidFill>
                  <a:srgbClr val="FF0000"/>
                </a:solidFill>
              </a:rPr>
              <a:t>?</a:t>
            </a:r>
          </a:p>
          <a:p>
            <a:pPr eaLnBrk="1" hangingPunct="1">
              <a:buFont typeface="Wingdings" pitchFamily="2" charset="2"/>
              <a:buNone/>
            </a:pPr>
            <a:r>
              <a:rPr lang="de-DE" altLang="hu-HU" sz="1600" b="1" dirty="0"/>
              <a:t>„</a:t>
            </a:r>
            <a:r>
              <a:rPr lang="hu-HU" altLang="hu-HU" sz="1600" b="1" dirty="0"/>
              <a:t>Tett már valaha kísérletet arra, hogy kioltsa életét</a:t>
            </a:r>
            <a:r>
              <a:rPr lang="de-DE" altLang="hu-HU" sz="1600" b="1" dirty="0"/>
              <a:t>?“</a:t>
            </a:r>
            <a:endParaRPr lang="de-DE" altLang="hu-HU" sz="1600" b="1" dirty="0">
              <a:solidFill>
                <a:srgbClr val="FF0000"/>
              </a:solidFill>
              <a:sym typeface="Wingdings" pitchFamily="2" charset="2"/>
            </a:endParaRPr>
          </a:p>
        </p:txBody>
      </p:sp>
      <p:sp>
        <p:nvSpPr>
          <p:cNvPr id="39942" name="Rectangle 6"/>
          <p:cNvSpPr>
            <a:spLocks noChangeArrowheads="1"/>
          </p:cNvSpPr>
          <p:nvPr/>
        </p:nvSpPr>
        <p:spPr bwMode="auto">
          <a:xfrm>
            <a:off x="179388" y="1045430"/>
            <a:ext cx="65550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hu-HU" altLang="hu-HU" dirty="0"/>
              <a:t>Az értékelés szempontjából a döntő kérdés: mennyire valószínű a kivitelezés?</a:t>
            </a:r>
            <a:endParaRPr lang="de-DE" altLang="hu-HU" dirty="0"/>
          </a:p>
        </p:txBody>
      </p:sp>
      <p:sp>
        <p:nvSpPr>
          <p:cNvPr id="245767" name="Rectangle 7"/>
          <p:cNvSpPr>
            <a:spLocks noChangeArrowheads="1"/>
          </p:cNvSpPr>
          <p:nvPr/>
        </p:nvSpPr>
        <p:spPr bwMode="auto">
          <a:xfrm>
            <a:off x="215900" y="2608263"/>
            <a:ext cx="83883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Wingdings" pitchFamily="2" charset="2"/>
              <a:buNone/>
            </a:pPr>
            <a:r>
              <a:rPr lang="hu-HU" altLang="hu-HU" sz="1600" b="1" dirty="0">
                <a:solidFill>
                  <a:srgbClr val="FF0000"/>
                </a:solidFill>
              </a:rPr>
              <a:t>Halálvágy</a:t>
            </a:r>
            <a:r>
              <a:rPr lang="de-DE" altLang="hu-HU" sz="1600" b="1" dirty="0">
                <a:solidFill>
                  <a:srgbClr val="FF0000"/>
                </a:solidFill>
              </a:rPr>
              <a:t>?</a:t>
            </a:r>
          </a:p>
          <a:p>
            <a:pPr eaLnBrk="1" hangingPunct="1">
              <a:buFont typeface="Wingdings" pitchFamily="2" charset="2"/>
              <a:buNone/>
            </a:pPr>
            <a:r>
              <a:rPr lang="de-DE" altLang="hu-HU" sz="1600" b="1" dirty="0"/>
              <a:t> „</a:t>
            </a:r>
            <a:r>
              <a:rPr lang="hu-HU" altLang="hu-HU" sz="1600" b="1" dirty="0"/>
              <a:t>Volt úgy, hogy nehéz élethelyzetben a halálra gondolt</a:t>
            </a:r>
            <a:r>
              <a:rPr lang="de-DE" altLang="hu-HU" sz="1600" b="1" dirty="0"/>
              <a:t>?“</a:t>
            </a:r>
            <a:r>
              <a:rPr lang="de-DE" altLang="hu-HU" sz="1600" dirty="0"/>
              <a:t> </a:t>
            </a:r>
            <a:endParaRPr lang="de-DE" altLang="hu-HU" sz="1600" dirty="0">
              <a:solidFill>
                <a:srgbClr val="FF0000"/>
              </a:solidFill>
              <a:sym typeface="Wingdings" pitchFamily="2" charset="2"/>
            </a:endParaRPr>
          </a:p>
        </p:txBody>
      </p:sp>
      <p:sp>
        <p:nvSpPr>
          <p:cNvPr id="245768" name="Rectangle 8"/>
          <p:cNvSpPr>
            <a:spLocks noChangeArrowheads="1"/>
          </p:cNvSpPr>
          <p:nvPr/>
        </p:nvSpPr>
        <p:spPr bwMode="auto">
          <a:xfrm>
            <a:off x="215900" y="2027238"/>
            <a:ext cx="69850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Wingdings" pitchFamily="2" charset="2"/>
              <a:buNone/>
            </a:pPr>
            <a:r>
              <a:rPr lang="hu-HU" altLang="hu-HU" sz="1600" b="1" dirty="0">
                <a:solidFill>
                  <a:srgbClr val="FF0000"/>
                </a:solidFill>
              </a:rPr>
              <a:t>Öngyilkosság gondolatok</a:t>
            </a:r>
            <a:r>
              <a:rPr lang="de-DE" altLang="hu-HU" sz="1600" b="1" dirty="0">
                <a:solidFill>
                  <a:srgbClr val="FF0000"/>
                </a:solidFill>
              </a:rPr>
              <a:t>?</a:t>
            </a:r>
            <a:r>
              <a:rPr lang="de-DE" altLang="hu-HU" sz="1600" dirty="0">
                <a:solidFill>
                  <a:srgbClr val="FF0000"/>
                </a:solidFill>
              </a:rPr>
              <a:t> </a:t>
            </a:r>
          </a:p>
          <a:p>
            <a:pPr eaLnBrk="1" hangingPunct="1">
              <a:buFont typeface="Wingdings" pitchFamily="2" charset="2"/>
              <a:buNone/>
            </a:pPr>
            <a:r>
              <a:rPr lang="de-DE" altLang="hu-HU" sz="1600" b="1" dirty="0"/>
              <a:t>„</a:t>
            </a:r>
            <a:r>
              <a:rPr lang="hu-HU" altLang="hu-HU" sz="1600" b="1" dirty="0"/>
              <a:t>Pontosabban hogy érti azt, hogy jobb lenne a halál</a:t>
            </a:r>
            <a:r>
              <a:rPr lang="de-DE" altLang="hu-HU" sz="1600" b="1" dirty="0"/>
              <a:t>?“ </a:t>
            </a:r>
          </a:p>
        </p:txBody>
      </p:sp>
      <p:sp>
        <p:nvSpPr>
          <p:cNvPr id="245769" name="Rectangle 9"/>
          <p:cNvSpPr>
            <a:spLocks noChangeArrowheads="1"/>
          </p:cNvSpPr>
          <p:nvPr/>
        </p:nvSpPr>
        <p:spPr bwMode="auto">
          <a:xfrm>
            <a:off x="215900" y="3794125"/>
            <a:ext cx="69040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Wingdings" pitchFamily="2" charset="2"/>
              <a:buNone/>
            </a:pPr>
            <a:r>
              <a:rPr lang="hu-HU" altLang="hu-HU" sz="1600" b="1">
                <a:solidFill>
                  <a:srgbClr val="FF0000"/>
                </a:solidFill>
              </a:rPr>
              <a:t>K</a:t>
            </a:r>
            <a:r>
              <a:rPr lang="de-DE" altLang="hu-HU" sz="1600" b="1">
                <a:solidFill>
                  <a:srgbClr val="FF0000"/>
                </a:solidFill>
              </a:rPr>
              <a:t>onkr</a:t>
            </a:r>
            <a:r>
              <a:rPr lang="hu-HU" altLang="hu-HU" sz="1600" b="1">
                <a:solidFill>
                  <a:srgbClr val="FF0000"/>
                </a:solidFill>
              </a:rPr>
              <a:t>ét öngyilkossági gondolatok</a:t>
            </a:r>
            <a:r>
              <a:rPr lang="de-DE" altLang="hu-HU" sz="1600" b="1">
                <a:solidFill>
                  <a:srgbClr val="FF0000"/>
                </a:solidFill>
              </a:rPr>
              <a:t>?</a:t>
            </a:r>
          </a:p>
          <a:p>
            <a:pPr eaLnBrk="1" hangingPunct="1">
              <a:buFont typeface="Wingdings" pitchFamily="2" charset="2"/>
              <a:buNone/>
            </a:pPr>
            <a:r>
              <a:rPr lang="de-DE" altLang="hu-HU" sz="1600" b="1"/>
              <a:t>„</a:t>
            </a:r>
            <a:r>
              <a:rPr lang="hu-HU" altLang="hu-HU" sz="1600" b="1"/>
              <a:t>Gondol néha az öngyilkosságra is</a:t>
            </a:r>
            <a:r>
              <a:rPr lang="de-DE" altLang="hu-HU" sz="1600" b="1"/>
              <a:t>?“ </a:t>
            </a:r>
            <a:endParaRPr lang="de-DE" altLang="hu-HU" sz="1600" b="1">
              <a:solidFill>
                <a:srgbClr val="FF0000"/>
              </a:solidFill>
              <a:sym typeface="Wingdings" pitchFamily="2" charset="2"/>
            </a:endParaRPr>
          </a:p>
        </p:txBody>
      </p:sp>
      <p:sp>
        <p:nvSpPr>
          <p:cNvPr id="245770" name="Text Box 10"/>
          <p:cNvSpPr txBox="1">
            <a:spLocks noChangeArrowheads="1"/>
          </p:cNvSpPr>
          <p:nvPr/>
        </p:nvSpPr>
        <p:spPr bwMode="auto">
          <a:xfrm>
            <a:off x="215900" y="3213100"/>
            <a:ext cx="82089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Wingdings" pitchFamily="2" charset="2"/>
              <a:buNone/>
            </a:pPr>
            <a:r>
              <a:rPr lang="hu-HU" altLang="hu-HU" sz="1600" b="1" dirty="0">
                <a:solidFill>
                  <a:srgbClr val="FF0000"/>
                </a:solidFill>
              </a:rPr>
              <a:t>A</a:t>
            </a:r>
            <a:r>
              <a:rPr lang="de-DE" altLang="hu-HU" sz="1600" b="1" dirty="0" err="1">
                <a:solidFill>
                  <a:srgbClr val="FF0000"/>
                </a:solidFill>
              </a:rPr>
              <a:t>kt</a:t>
            </a:r>
            <a:r>
              <a:rPr lang="hu-HU" altLang="hu-HU" sz="1600" b="1" dirty="0">
                <a:solidFill>
                  <a:srgbClr val="FF0000"/>
                </a:solidFill>
              </a:rPr>
              <a:t>ív tervezés</a:t>
            </a:r>
            <a:r>
              <a:rPr lang="de-DE" altLang="hu-HU" sz="1600" b="1" dirty="0">
                <a:solidFill>
                  <a:srgbClr val="FF0000"/>
                </a:solidFill>
              </a:rPr>
              <a:t>?</a:t>
            </a:r>
            <a:r>
              <a:rPr lang="de-DE" altLang="hu-HU" sz="1600" b="1" dirty="0"/>
              <a:t> </a:t>
            </a:r>
          </a:p>
          <a:p>
            <a:pPr eaLnBrk="1" hangingPunct="1">
              <a:buFont typeface="Wingdings" pitchFamily="2" charset="2"/>
              <a:buNone/>
            </a:pPr>
            <a:r>
              <a:rPr lang="de-DE" altLang="hu-HU" sz="1600" b="1" dirty="0"/>
              <a:t>„</a:t>
            </a:r>
            <a:r>
              <a:rPr lang="hu-HU" altLang="hu-HU" sz="1600" b="1" dirty="0"/>
              <a:t>Pontosan mire gondol, amikor azt mondja, hogy meg szeretné ölni magát</a:t>
            </a:r>
            <a:r>
              <a:rPr lang="de-DE" altLang="hu-HU" sz="1600" b="1" dirty="0"/>
              <a:t>?“</a:t>
            </a:r>
            <a:endParaRPr lang="de-DE" altLang="hu-HU" sz="1600" b="1" dirty="0">
              <a:solidFill>
                <a:srgbClr val="FF0000"/>
              </a:solidFill>
              <a:sym typeface="Wingdings" pitchFamily="2" charset="2"/>
            </a:endParaRPr>
          </a:p>
        </p:txBody>
      </p:sp>
      <p:sp>
        <p:nvSpPr>
          <p:cNvPr id="245771" name="Text Box 11"/>
          <p:cNvSpPr txBox="1">
            <a:spLocks noChangeArrowheads="1"/>
          </p:cNvSpPr>
          <p:nvPr/>
        </p:nvSpPr>
        <p:spPr bwMode="auto">
          <a:xfrm>
            <a:off x="215900" y="4420734"/>
            <a:ext cx="82089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Wingdings" pitchFamily="2" charset="2"/>
              <a:buNone/>
            </a:pPr>
            <a:r>
              <a:rPr lang="hu-HU" altLang="hu-HU" sz="1600" b="1">
                <a:solidFill>
                  <a:srgbClr val="FF0000"/>
                </a:solidFill>
              </a:rPr>
              <a:t>Előkészületek</a:t>
            </a:r>
            <a:r>
              <a:rPr lang="de-DE" altLang="hu-HU" sz="1600" b="1">
                <a:solidFill>
                  <a:srgbClr val="FF0000"/>
                </a:solidFill>
              </a:rPr>
              <a:t>?</a:t>
            </a:r>
            <a:r>
              <a:rPr lang="de-DE" altLang="hu-HU" sz="1600" b="1"/>
              <a:t> </a:t>
            </a:r>
          </a:p>
          <a:p>
            <a:pPr eaLnBrk="1" hangingPunct="1">
              <a:buFont typeface="Wingdings" pitchFamily="2" charset="2"/>
              <a:buNone/>
            </a:pPr>
            <a:r>
              <a:rPr lang="de-DE" altLang="hu-HU" sz="1600" b="1"/>
              <a:t>„</a:t>
            </a:r>
            <a:r>
              <a:rPr lang="hu-HU" altLang="hu-HU" sz="1600" b="1"/>
              <a:t>Milyen gyakran és milyen hosszan gondol az öngyilkosságra</a:t>
            </a:r>
            <a:r>
              <a:rPr lang="de-DE" altLang="hu-HU" sz="1600" b="1"/>
              <a:t>?“</a:t>
            </a:r>
            <a:endParaRPr lang="de-DE" altLang="hu-HU" sz="1600" b="1">
              <a:solidFill>
                <a:srgbClr val="FF0000"/>
              </a:solidFill>
              <a:sym typeface="Wingdings" pitchFamily="2" charset="2"/>
            </a:endParaRPr>
          </a:p>
        </p:txBody>
      </p:sp>
      <p:sp>
        <p:nvSpPr>
          <p:cNvPr id="245772" name="Text Box 12"/>
          <p:cNvSpPr txBox="1">
            <a:spLocks noChangeArrowheads="1"/>
          </p:cNvSpPr>
          <p:nvPr/>
        </p:nvSpPr>
        <p:spPr bwMode="auto">
          <a:xfrm>
            <a:off x="179388" y="5000625"/>
            <a:ext cx="82089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Wingdings" pitchFamily="2" charset="2"/>
              <a:buNone/>
            </a:pPr>
            <a:r>
              <a:rPr lang="hu-HU" altLang="hu-HU" sz="1600" b="1" dirty="0">
                <a:solidFill>
                  <a:srgbClr val="FF0000"/>
                </a:solidFill>
              </a:rPr>
              <a:t>Öngyilkossággal kapcsolatos kijelentések?</a:t>
            </a:r>
            <a:endParaRPr lang="de-DE" altLang="hu-HU" sz="1600" b="1" dirty="0">
              <a:solidFill>
                <a:srgbClr val="FF0000"/>
              </a:solidFill>
            </a:endParaRPr>
          </a:p>
          <a:p>
            <a:pPr eaLnBrk="1" hangingPunct="1">
              <a:buFont typeface="Wingdings" pitchFamily="2" charset="2"/>
              <a:buNone/>
            </a:pPr>
            <a:r>
              <a:rPr lang="de-DE" altLang="hu-HU" sz="1600" b="1" dirty="0"/>
              <a:t>„</a:t>
            </a:r>
            <a:r>
              <a:rPr lang="hu-HU" altLang="hu-HU" sz="1600" b="1" dirty="0"/>
              <a:t>Beszélt már erről valakivel</a:t>
            </a:r>
            <a:r>
              <a:rPr lang="de-DE" altLang="hu-HU" sz="1600" b="1" dirty="0"/>
              <a:t>?“</a:t>
            </a:r>
            <a:endParaRPr lang="de-DE" altLang="hu-HU" sz="1600" b="1" dirty="0">
              <a:solidFill>
                <a:srgbClr val="FF0000"/>
              </a:solidFill>
              <a:sym typeface="Wingdings" pitchFamily="2" charset="2"/>
            </a:endParaRPr>
          </a:p>
        </p:txBody>
      </p:sp>
      <p:sp>
        <p:nvSpPr>
          <p:cNvPr id="245773" name="Text Box 13"/>
          <p:cNvSpPr txBox="1">
            <a:spLocks noChangeArrowheads="1"/>
          </p:cNvSpPr>
          <p:nvPr/>
        </p:nvSpPr>
        <p:spPr bwMode="auto">
          <a:xfrm>
            <a:off x="179388" y="6152882"/>
            <a:ext cx="82089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 typeface="Wingdings" pitchFamily="2" charset="2"/>
              <a:buNone/>
            </a:pPr>
            <a:r>
              <a:rPr lang="hu-HU" altLang="hu-HU" sz="1600" b="1" dirty="0">
                <a:solidFill>
                  <a:srgbClr val="FF0000"/>
                </a:solidFill>
                <a:sym typeface="Wingdings" pitchFamily="2" charset="2"/>
              </a:rPr>
              <a:t>Tartalékok, erőforrások</a:t>
            </a:r>
            <a:r>
              <a:rPr lang="de-DE" altLang="hu-HU" sz="1600" b="1" dirty="0">
                <a:solidFill>
                  <a:srgbClr val="FF0000"/>
                </a:solidFill>
                <a:sym typeface="Wingdings" pitchFamily="2" charset="2"/>
              </a:rPr>
              <a:t>?</a:t>
            </a:r>
            <a:r>
              <a:rPr lang="de-DE" altLang="hu-HU" sz="1600" b="1" dirty="0">
                <a:sym typeface="Wingdings" pitchFamily="2" charset="2"/>
              </a:rPr>
              <a:t> </a:t>
            </a:r>
          </a:p>
          <a:p>
            <a:pPr eaLnBrk="1" hangingPunct="1">
              <a:buFont typeface="Wingdings" pitchFamily="2" charset="2"/>
              <a:buNone/>
            </a:pPr>
            <a:r>
              <a:rPr lang="de-DE" altLang="hu-HU" sz="1600" b="1" dirty="0"/>
              <a:t>„</a:t>
            </a:r>
            <a:r>
              <a:rPr lang="hu-HU" altLang="hu-HU" sz="1600" b="1" dirty="0"/>
              <a:t>Vannak dolgok, amelyek életben tartják</a:t>
            </a:r>
            <a:r>
              <a:rPr lang="de-DE" altLang="hu-HU" sz="1600" b="1" dirty="0"/>
              <a:t>?</a:t>
            </a:r>
            <a:endParaRPr lang="de-DE" altLang="hu-HU" sz="1600" b="1" dirty="0">
              <a:solidFill>
                <a:srgbClr val="FF0000"/>
              </a:solidFill>
            </a:endParaRPr>
          </a:p>
        </p:txBody>
      </p:sp>
    </p:spTree>
    <p:extLst>
      <p:ext uri="{BB962C8B-B14F-4D97-AF65-F5344CB8AC3E}">
        <p14:creationId xmlns:p14="http://schemas.microsoft.com/office/powerpoint/2010/main" val="199679651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67"/>
                                        </p:tgtEl>
                                        <p:attrNameLst>
                                          <p:attrName>style.visibility</p:attrName>
                                        </p:attrNameLst>
                                      </p:cBhvr>
                                      <p:to>
                                        <p:strVal val="visible"/>
                                      </p:to>
                                    </p:set>
                                    <p:animEffect transition="in" filter="blinds(horizontal)">
                                      <p:cBhvr>
                                        <p:cTn id="7" dur="500"/>
                                        <p:tgtEl>
                                          <p:spTgt spid="2457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768"/>
                                        </p:tgtEl>
                                        <p:attrNameLst>
                                          <p:attrName>style.visibility</p:attrName>
                                        </p:attrNameLst>
                                      </p:cBhvr>
                                      <p:to>
                                        <p:strVal val="visible"/>
                                      </p:to>
                                    </p:set>
                                    <p:animEffect transition="in" filter="blinds(horizontal)">
                                      <p:cBhvr>
                                        <p:cTn id="12" dur="500"/>
                                        <p:tgtEl>
                                          <p:spTgt spid="24576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5769"/>
                                        </p:tgtEl>
                                        <p:attrNameLst>
                                          <p:attrName>style.visibility</p:attrName>
                                        </p:attrNameLst>
                                      </p:cBhvr>
                                      <p:to>
                                        <p:strVal val="visible"/>
                                      </p:to>
                                    </p:set>
                                    <p:animEffect transition="in" filter="blinds(horizontal)">
                                      <p:cBhvr>
                                        <p:cTn id="17" dur="500"/>
                                        <p:tgtEl>
                                          <p:spTgt spid="24576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5770"/>
                                        </p:tgtEl>
                                        <p:attrNameLst>
                                          <p:attrName>style.visibility</p:attrName>
                                        </p:attrNameLst>
                                      </p:cBhvr>
                                      <p:to>
                                        <p:strVal val="visible"/>
                                      </p:to>
                                    </p:set>
                                    <p:animEffect transition="in" filter="blinds(horizontal)">
                                      <p:cBhvr>
                                        <p:cTn id="22" dur="500"/>
                                        <p:tgtEl>
                                          <p:spTgt spid="24577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45771"/>
                                        </p:tgtEl>
                                        <p:attrNameLst>
                                          <p:attrName>style.visibility</p:attrName>
                                        </p:attrNameLst>
                                      </p:cBhvr>
                                      <p:to>
                                        <p:strVal val="visible"/>
                                      </p:to>
                                    </p:set>
                                    <p:animEffect transition="in" filter="blinds(horizontal)">
                                      <p:cBhvr>
                                        <p:cTn id="27" dur="500"/>
                                        <p:tgtEl>
                                          <p:spTgt spid="24577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45772"/>
                                        </p:tgtEl>
                                        <p:attrNameLst>
                                          <p:attrName>style.visibility</p:attrName>
                                        </p:attrNameLst>
                                      </p:cBhvr>
                                      <p:to>
                                        <p:strVal val="visible"/>
                                      </p:to>
                                    </p:set>
                                    <p:animEffect transition="in" filter="blinds(horizontal)">
                                      <p:cBhvr>
                                        <p:cTn id="32" dur="500"/>
                                        <p:tgtEl>
                                          <p:spTgt spid="24577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45765"/>
                                        </p:tgtEl>
                                        <p:attrNameLst>
                                          <p:attrName>style.visibility</p:attrName>
                                        </p:attrNameLst>
                                      </p:cBhvr>
                                      <p:to>
                                        <p:strVal val="visible"/>
                                      </p:to>
                                    </p:set>
                                    <p:animEffect transition="in" filter="blinds(horizontal)">
                                      <p:cBhvr>
                                        <p:cTn id="37" dur="500"/>
                                        <p:tgtEl>
                                          <p:spTgt spid="24576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45773"/>
                                        </p:tgtEl>
                                        <p:attrNameLst>
                                          <p:attrName>style.visibility</p:attrName>
                                        </p:attrNameLst>
                                      </p:cBhvr>
                                      <p:to>
                                        <p:strVal val="visible"/>
                                      </p:to>
                                    </p:set>
                                    <p:animEffect transition="in" filter="blinds(horizontal)">
                                      <p:cBhvr>
                                        <p:cTn id="42" dur="500"/>
                                        <p:tgtEl>
                                          <p:spTgt spid="24577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45764"/>
                                        </p:tgtEl>
                                        <p:attrNameLst>
                                          <p:attrName>style.visibility</p:attrName>
                                        </p:attrNameLst>
                                      </p:cBhvr>
                                      <p:to>
                                        <p:strVal val="visible"/>
                                      </p:to>
                                    </p:set>
                                    <p:animEffect transition="in" filter="blinds(horizontal)">
                                      <p:cBhvr>
                                        <p:cTn id="47" dur="500"/>
                                        <p:tgtEl>
                                          <p:spTgt spid="245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4" grpId="0" animBg="1"/>
      <p:bldP spid="245765" grpId="0"/>
      <p:bldP spid="245767" grpId="0"/>
      <p:bldP spid="245768" grpId="0"/>
      <p:bldP spid="245769" grpId="0"/>
      <p:bldP spid="245770" grpId="0"/>
      <p:bldP spid="245771" grpId="0"/>
      <p:bldP spid="245772" grpId="0"/>
      <p:bldP spid="245773" grpId="0"/>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ím 3"/>
          <p:cNvSpPr>
            <a:spLocks noGrp="1"/>
          </p:cNvSpPr>
          <p:nvPr>
            <p:ph type="title"/>
          </p:nvPr>
        </p:nvSpPr>
        <p:spPr>
          <a:xfrm>
            <a:off x="198050" y="21920"/>
            <a:ext cx="7721834" cy="1426111"/>
          </a:xfrm>
        </p:spPr>
        <p:txBody>
          <a:bodyPr>
            <a:noAutofit/>
          </a:bodyPr>
          <a:lstStyle/>
          <a:p>
            <a:pPr algn="l">
              <a:defRPr sz="1800" b="1" i="0" u="none" strike="noStrike" kern="1200" baseline="0">
                <a:solidFill>
                  <a:prstClr val="black"/>
                </a:solidFill>
                <a:latin typeface="+mn-lt"/>
                <a:ea typeface="+mn-ea"/>
                <a:cs typeface="+mn-cs"/>
              </a:defRPr>
            </a:pPr>
            <a:r>
              <a:rPr lang="hu-HU" sz="2400" dirty="0">
                <a:latin typeface="Arial" panose="020B0604020202020204" pitchFamily="34" charset="0"/>
                <a:cs typeface="Arial" panose="020B0604020202020204" pitchFamily="34" charset="0"/>
              </a:rPr>
              <a:t>HUNGAROSTUDY</a:t>
            </a:r>
            <a:br>
              <a:rPr lang="hu-HU" sz="2400" dirty="0">
                <a:latin typeface="Arial" panose="020B0604020202020204" pitchFamily="34" charset="0"/>
                <a:cs typeface="Arial" panose="020B0604020202020204" pitchFamily="34" charset="0"/>
              </a:rPr>
            </a:br>
            <a:r>
              <a:rPr lang="hu-HU" sz="2400" b="1" dirty="0">
                <a:solidFill>
                  <a:prstClr val="black"/>
                </a:solidFill>
                <a:latin typeface="Arial" panose="020B0604020202020204" pitchFamily="34" charset="0"/>
                <a:cs typeface="Arial" panose="020B0604020202020204" pitchFamily="34" charset="0"/>
              </a:rPr>
              <a:t>Kezelésre szoruló depressziós tünetegyüttes előfordulása Magyarországon (%)</a:t>
            </a:r>
            <a:br>
              <a:rPr lang="hu-HU" sz="2400" b="1" dirty="0">
                <a:solidFill>
                  <a:prstClr val="black"/>
                </a:solidFill>
                <a:latin typeface="Arial" panose="020B0604020202020204" pitchFamily="34" charset="0"/>
                <a:cs typeface="Arial" panose="020B0604020202020204" pitchFamily="34" charset="0"/>
              </a:rPr>
            </a:br>
            <a:r>
              <a:rPr lang="hu-HU" sz="2400" b="1" dirty="0">
                <a:solidFill>
                  <a:prstClr val="black"/>
                </a:solidFill>
                <a:latin typeface="Arial" panose="020B0604020202020204" pitchFamily="34" charset="0"/>
                <a:cs typeface="Arial" panose="020B0604020202020204" pitchFamily="34" charset="0"/>
              </a:rPr>
              <a:t>1988-2013</a:t>
            </a:r>
            <a:r>
              <a:rPr lang="hu-HU" sz="2400" b="1" dirty="0">
                <a:solidFill>
                  <a:prstClr val="black"/>
                </a:solidFill>
              </a:rPr>
              <a:t/>
            </a:r>
            <a:br>
              <a:rPr lang="hu-HU" sz="2400" b="1" dirty="0">
                <a:solidFill>
                  <a:prstClr val="black"/>
                </a:solidFill>
              </a:rPr>
            </a:br>
            <a:endParaRPr lang="hu-HU" sz="2400" dirty="0"/>
          </a:p>
        </p:txBody>
      </p:sp>
      <p:graphicFrame>
        <p:nvGraphicFramePr>
          <p:cNvPr id="6" name="Tartalom helye 5"/>
          <p:cNvGraphicFramePr>
            <a:graphicFrameLocks noGrp="1"/>
          </p:cNvGraphicFramePr>
          <p:nvPr>
            <p:ph idx="1"/>
            <p:extLst>
              <p:ext uri="{D42A27DB-BD31-4B8C-83A1-F6EECF244321}">
                <p14:modId xmlns:p14="http://schemas.microsoft.com/office/powerpoint/2010/main" val="3310735723"/>
              </p:ext>
            </p:extLst>
          </p:nvPr>
        </p:nvGraphicFramePr>
        <p:xfrm>
          <a:off x="467544" y="1628800"/>
          <a:ext cx="8229600" cy="48965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122948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76981" y="239459"/>
            <a:ext cx="8229600" cy="9366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hu-HU" altLang="hu-HU" sz="2400" b="1" dirty="0">
                <a:latin typeface="Arial" panose="020B0604020202020204" pitchFamily="34" charset="0"/>
                <a:cs typeface="Arial" panose="020B0604020202020204" pitchFamily="34" charset="0"/>
              </a:rPr>
              <a:t>Az öngyilkossági veszélyben való személlyel ajánlott kommunikáció</a:t>
            </a:r>
          </a:p>
        </p:txBody>
      </p:sp>
      <p:sp>
        <p:nvSpPr>
          <p:cNvPr id="3" name="Rectangle 3"/>
          <p:cNvSpPr txBox="1">
            <a:spLocks noChangeArrowheads="1"/>
          </p:cNvSpPr>
          <p:nvPr/>
        </p:nvSpPr>
        <p:spPr>
          <a:xfrm>
            <a:off x="403796" y="2069518"/>
            <a:ext cx="8229600" cy="452596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80000"/>
              </a:lnSpc>
              <a:buFontTx/>
              <a:buNone/>
            </a:pPr>
            <a:r>
              <a:rPr lang="hu-HU" altLang="hu-HU" sz="2000" dirty="0">
                <a:latin typeface="Arial" panose="020B0604020202020204" pitchFamily="34" charset="0"/>
                <a:cs typeface="Arial" panose="020B0604020202020204" pitchFamily="34" charset="0"/>
              </a:rPr>
              <a:t>Ajánlások:</a:t>
            </a:r>
          </a:p>
          <a:p>
            <a:pPr lvl="1">
              <a:lnSpc>
                <a:spcPct val="80000"/>
              </a:lnSpc>
              <a:buFont typeface="Wingdings" pitchFamily="2" charset="2"/>
              <a:buChar char="Ø"/>
            </a:pPr>
            <a:r>
              <a:rPr lang="hu-HU" altLang="hu-HU" sz="2000" dirty="0">
                <a:latin typeface="Arial" panose="020B0604020202020204" pitchFamily="34" charset="0"/>
                <a:cs typeface="Arial" panose="020B0604020202020204" pitchFamily="34" charset="0"/>
              </a:rPr>
              <a:t>értő figyelem</a:t>
            </a:r>
          </a:p>
          <a:p>
            <a:pPr lvl="1">
              <a:lnSpc>
                <a:spcPct val="80000"/>
              </a:lnSpc>
              <a:buFont typeface="Wingdings" pitchFamily="2" charset="2"/>
              <a:buChar char="Ø"/>
            </a:pPr>
            <a:r>
              <a:rPr lang="hu-HU" altLang="hu-HU" sz="2000" dirty="0">
                <a:latin typeface="Arial" panose="020B0604020202020204" pitchFamily="34" charset="0"/>
                <a:cs typeface="Arial" panose="020B0604020202020204" pitchFamily="34" charset="0"/>
              </a:rPr>
              <a:t>elfogadás, empátia</a:t>
            </a:r>
          </a:p>
          <a:p>
            <a:pPr lvl="1">
              <a:lnSpc>
                <a:spcPct val="80000"/>
              </a:lnSpc>
              <a:buFont typeface="Wingdings" pitchFamily="2" charset="2"/>
              <a:buChar char="Ø"/>
            </a:pPr>
            <a:r>
              <a:rPr lang="hu-HU" altLang="hu-HU" sz="2000" dirty="0">
                <a:latin typeface="Arial" panose="020B0604020202020204" pitchFamily="34" charset="0"/>
                <a:cs typeface="Arial" panose="020B0604020202020204" pitchFamily="34" charset="0"/>
              </a:rPr>
              <a:t>érintett érzéseire, gondolatai irányuló gondolatok</a:t>
            </a:r>
          </a:p>
          <a:p>
            <a:pPr lvl="1">
              <a:lnSpc>
                <a:spcPct val="80000"/>
              </a:lnSpc>
              <a:buFont typeface="Wingdings" pitchFamily="2" charset="2"/>
              <a:buChar char="Ø"/>
            </a:pPr>
            <a:r>
              <a:rPr lang="hu-HU" altLang="hu-HU" sz="2000" dirty="0">
                <a:latin typeface="Arial" panose="020B0604020202020204" pitchFamily="34" charset="0"/>
                <a:cs typeface="Arial" panose="020B0604020202020204" pitchFamily="34" charset="0"/>
              </a:rPr>
              <a:t>érzések, gondolatok visszatükrözése</a:t>
            </a:r>
          </a:p>
          <a:p>
            <a:pPr lvl="1">
              <a:lnSpc>
                <a:spcPct val="80000"/>
              </a:lnSpc>
              <a:buFont typeface="Wingdings" pitchFamily="2" charset="2"/>
              <a:buChar char="Ø"/>
            </a:pPr>
            <a:r>
              <a:rPr lang="hu-HU" altLang="hu-HU" sz="2000" dirty="0">
                <a:latin typeface="Arial" panose="020B0604020202020204" pitchFamily="34" charset="0"/>
                <a:cs typeface="Arial" panose="020B0604020202020204" pitchFamily="34" charset="0"/>
              </a:rPr>
              <a:t>az elmondottakhoz közvetlenül kapcsolódó, nyitott kérdések</a:t>
            </a:r>
          </a:p>
          <a:p>
            <a:pPr marL="457200" lvl="1" indent="0">
              <a:lnSpc>
                <a:spcPct val="80000"/>
              </a:lnSpc>
              <a:buNone/>
            </a:pPr>
            <a:endParaRPr lang="hu-HU" altLang="hu-HU" sz="2000" dirty="0">
              <a:latin typeface="Arial" panose="020B0604020202020204" pitchFamily="34" charset="0"/>
              <a:cs typeface="Arial" panose="020B0604020202020204" pitchFamily="34" charset="0"/>
            </a:endParaRPr>
          </a:p>
          <a:p>
            <a:pPr>
              <a:lnSpc>
                <a:spcPct val="80000"/>
              </a:lnSpc>
              <a:buFontTx/>
              <a:buNone/>
            </a:pPr>
            <a:r>
              <a:rPr lang="hu-HU" altLang="hu-HU" sz="2000" dirty="0">
                <a:latin typeface="Arial" panose="020B0604020202020204" pitchFamily="34" charset="0"/>
                <a:cs typeface="Arial" panose="020B0604020202020204" pitchFamily="34" charset="0"/>
              </a:rPr>
              <a:t>Kerülendő kommunikáció:</a:t>
            </a:r>
          </a:p>
          <a:p>
            <a:pPr lvl="1">
              <a:lnSpc>
                <a:spcPct val="80000"/>
              </a:lnSpc>
              <a:buFont typeface="Wingdings" pitchFamily="2" charset="2"/>
              <a:buChar char="Ø"/>
            </a:pPr>
            <a:r>
              <a:rPr lang="hu-HU" altLang="hu-HU" sz="2000" dirty="0">
                <a:latin typeface="Arial" panose="020B0604020202020204" pitchFamily="34" charset="0"/>
                <a:cs typeface="Arial" panose="020B0604020202020204" pitchFamily="34" charset="0"/>
              </a:rPr>
              <a:t>a segítő szerepének hangsúlyozása, a segítő attitűdjének előtérbe helyezése, példák a segítő életéből</a:t>
            </a:r>
          </a:p>
          <a:p>
            <a:pPr lvl="1">
              <a:lnSpc>
                <a:spcPct val="80000"/>
              </a:lnSpc>
              <a:buFont typeface="Wingdings" pitchFamily="2" charset="2"/>
              <a:buChar char="Ø"/>
            </a:pPr>
            <a:r>
              <a:rPr lang="hu-HU" altLang="hu-HU" sz="2000" dirty="0">
                <a:latin typeface="Arial" panose="020B0604020202020204" pitchFamily="34" charset="0"/>
                <a:cs typeface="Arial" panose="020B0604020202020204" pitchFamily="34" charset="0"/>
              </a:rPr>
              <a:t>bagatellizálás, megnyugtatás („Szedje össze magát!”, „Nyugodjon meg!”, „Ezt többször is elmondta már”, „Minden jóra fordul.”)</a:t>
            </a:r>
          </a:p>
          <a:p>
            <a:pPr lvl="1">
              <a:lnSpc>
                <a:spcPct val="80000"/>
              </a:lnSpc>
              <a:buFont typeface="Wingdings" pitchFamily="2" charset="2"/>
              <a:buChar char="Ø"/>
            </a:pPr>
            <a:r>
              <a:rPr lang="hu-HU" altLang="hu-HU" sz="2000" dirty="0">
                <a:latin typeface="Arial" panose="020B0604020202020204" pitchFamily="34" charset="0"/>
                <a:cs typeface="Arial" panose="020B0604020202020204" pitchFamily="34" charset="0"/>
              </a:rPr>
              <a:t>konkrét megoldások, javaslatok</a:t>
            </a:r>
          </a:p>
          <a:p>
            <a:pPr lvl="1">
              <a:lnSpc>
                <a:spcPct val="80000"/>
              </a:lnSpc>
              <a:buFont typeface="Wingdings" pitchFamily="2" charset="2"/>
              <a:buChar char="Ø"/>
            </a:pPr>
            <a:r>
              <a:rPr lang="hu-HU" altLang="hu-HU" sz="2000" dirty="0">
                <a:latin typeface="Arial" panose="020B0604020202020204" pitchFamily="34" charset="0"/>
                <a:cs typeface="Arial" panose="020B0604020202020204" pitchFamily="34" charset="0"/>
              </a:rPr>
              <a:t>zárt, szuggesztív kérdések</a:t>
            </a:r>
          </a:p>
          <a:p>
            <a:pPr>
              <a:lnSpc>
                <a:spcPct val="80000"/>
              </a:lnSpc>
              <a:buFontTx/>
              <a:buNone/>
            </a:pPr>
            <a:endParaRPr lang="hu-HU" altLang="hu-HU" sz="2400" dirty="0"/>
          </a:p>
        </p:txBody>
      </p:sp>
    </p:spTree>
    <p:extLst>
      <p:ext uri="{BB962C8B-B14F-4D97-AF65-F5344CB8AC3E}">
        <p14:creationId xmlns:p14="http://schemas.microsoft.com/office/powerpoint/2010/main" val="28721318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Text Box 2"/>
          <p:cNvSpPr txBox="1">
            <a:spLocks noChangeArrowheads="1"/>
          </p:cNvSpPr>
          <p:nvPr/>
        </p:nvSpPr>
        <p:spPr bwMode="auto">
          <a:xfrm>
            <a:off x="206478" y="344276"/>
            <a:ext cx="7787148" cy="461665"/>
          </a:xfrm>
          <a:prstGeom prst="rect">
            <a:avLst/>
          </a:prstGeom>
          <a:noFill/>
          <a:ln w="9525">
            <a:noFill/>
            <a:miter lim="800000"/>
            <a:headEnd/>
            <a:tailEnd/>
          </a:ln>
          <a:effectLst/>
        </p:spPr>
        <p:txBody>
          <a:bodyPr wrap="square">
            <a:spAutoFit/>
          </a:bodyPr>
          <a:lstStyle/>
          <a:p>
            <a:pPr eaLnBrk="0" hangingPunct="0">
              <a:spcBef>
                <a:spcPct val="50000"/>
              </a:spcBef>
              <a:defRPr/>
            </a:pPr>
            <a:r>
              <a:rPr lang="hu-HU" sz="2400" b="1" dirty="0">
                <a:latin typeface="Arial" panose="020B0604020202020204" pitchFamily="34" charset="0"/>
                <a:cs typeface="Arial" panose="020B0604020202020204" pitchFamily="34" charset="0"/>
              </a:rPr>
              <a:t>Eljárás akut öngyilkossági veszély esetében</a:t>
            </a:r>
            <a:endParaRPr lang="de-DE" sz="2400" b="1" dirty="0">
              <a:latin typeface="Arial" panose="020B0604020202020204" pitchFamily="34" charset="0"/>
              <a:cs typeface="Arial" panose="020B0604020202020204" pitchFamily="34" charset="0"/>
            </a:endParaRPr>
          </a:p>
        </p:txBody>
      </p:sp>
      <p:sp>
        <p:nvSpPr>
          <p:cNvPr id="49155" name="Text Box 3"/>
          <p:cNvSpPr txBox="1">
            <a:spLocks noChangeArrowheads="1"/>
          </p:cNvSpPr>
          <p:nvPr/>
        </p:nvSpPr>
        <p:spPr bwMode="auto">
          <a:xfrm>
            <a:off x="325995" y="2206564"/>
            <a:ext cx="8305800" cy="4251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defRPr>
            </a:lvl1pPr>
            <a:lvl2pPr marL="914400" indent="-4572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lnSpc>
                <a:spcPct val="110000"/>
              </a:lnSpc>
              <a:spcBef>
                <a:spcPct val="50000"/>
              </a:spcBef>
              <a:buFontTx/>
              <a:buAutoNum type="arabicPeriod"/>
            </a:pPr>
            <a:r>
              <a:rPr lang="hu-HU" altLang="hu-HU" sz="2000" b="1" dirty="0">
                <a:latin typeface="Arial" panose="020B0604020202020204" pitchFamily="34" charset="0"/>
                <a:cs typeface="Arial" panose="020B0604020202020204" pitchFamily="34" charset="0"/>
              </a:rPr>
              <a:t>Időt kell nyerni!</a:t>
            </a:r>
            <a:r>
              <a:rPr lang="de-DE" altLang="hu-HU" sz="2000" dirty="0">
                <a:latin typeface="Arial" panose="020B0604020202020204" pitchFamily="34" charset="0"/>
                <a:cs typeface="Arial" panose="020B0604020202020204" pitchFamily="34" charset="0"/>
              </a:rPr>
              <a:t> </a:t>
            </a:r>
            <a:r>
              <a:rPr lang="hu-HU" altLang="hu-HU" sz="2000" dirty="0">
                <a:latin typeface="Arial" panose="020B0604020202020204" pitchFamily="34" charset="0"/>
                <a:cs typeface="Arial" panose="020B0604020202020204" pitchFamily="34" charset="0"/>
              </a:rPr>
              <a:t>Az öngyilkossági veszélyeztetettség általában nem tartós állapot. Az akut </a:t>
            </a:r>
            <a:r>
              <a:rPr lang="hu-HU" altLang="hu-HU" sz="2000" dirty="0" err="1">
                <a:latin typeface="Arial" panose="020B0604020202020204" pitchFamily="34" charset="0"/>
                <a:cs typeface="Arial" panose="020B0604020202020204" pitchFamily="34" charset="0"/>
              </a:rPr>
              <a:t>szuicidális</a:t>
            </a:r>
            <a:r>
              <a:rPr lang="hu-HU" altLang="hu-HU" sz="2000" dirty="0">
                <a:latin typeface="Arial" panose="020B0604020202020204" pitchFamily="34" charset="0"/>
                <a:cs typeface="Arial" panose="020B0604020202020204" pitchFamily="34" charset="0"/>
              </a:rPr>
              <a:t> krízis viszonylag gyorsan lecsenghet.</a:t>
            </a:r>
          </a:p>
          <a:p>
            <a:pPr lvl="1" algn="just">
              <a:lnSpc>
                <a:spcPct val="110000"/>
              </a:lnSpc>
              <a:spcBef>
                <a:spcPct val="50000"/>
              </a:spcBef>
              <a:buFontTx/>
              <a:buChar char="•"/>
            </a:pPr>
            <a:r>
              <a:rPr lang="hu-HU" altLang="hu-HU" sz="2000" dirty="0">
                <a:solidFill>
                  <a:srgbClr val="FF0000"/>
                </a:solidFill>
                <a:latin typeface="Arial" panose="020B0604020202020204" pitchFamily="34" charset="0"/>
                <a:cs typeface="Arial" panose="020B0604020202020204" pitchFamily="34" charset="0"/>
              </a:rPr>
              <a:t>Ha az öngyilkossági cselekedet végrehajtása késleltethető, akkor nagy a valószínűsége annak, hogy a személy túléli.</a:t>
            </a:r>
            <a:r>
              <a:rPr lang="de-DE" altLang="hu-HU" sz="2000" dirty="0">
                <a:latin typeface="Arial" panose="020B0604020202020204" pitchFamily="34" charset="0"/>
                <a:cs typeface="Arial" panose="020B0604020202020204" pitchFamily="34" charset="0"/>
              </a:rPr>
              <a:t> </a:t>
            </a:r>
          </a:p>
          <a:p>
            <a:pPr algn="just">
              <a:lnSpc>
                <a:spcPct val="110000"/>
              </a:lnSpc>
              <a:spcBef>
                <a:spcPct val="50000"/>
              </a:spcBef>
              <a:buFontTx/>
              <a:buAutoNum type="arabicPeriod"/>
            </a:pPr>
            <a:r>
              <a:rPr lang="hu-HU" altLang="hu-HU" sz="2000" b="1" dirty="0" err="1">
                <a:latin typeface="Arial" panose="020B0604020202020204" pitchFamily="34" charset="0"/>
                <a:cs typeface="Arial" panose="020B0604020202020204" pitchFamily="34" charset="0"/>
              </a:rPr>
              <a:t>Együttérző</a:t>
            </a:r>
            <a:r>
              <a:rPr lang="hu-HU" altLang="hu-HU" sz="2000" b="1" dirty="0">
                <a:latin typeface="Arial" panose="020B0604020202020204" pitchFamily="34" charset="0"/>
                <a:cs typeface="Arial" panose="020B0604020202020204" pitchFamily="34" charset="0"/>
              </a:rPr>
              <a:t> meghallgatás, értő figyelem</a:t>
            </a:r>
            <a:r>
              <a:rPr lang="de-DE" altLang="hu-HU" sz="2000" dirty="0">
                <a:latin typeface="Arial" panose="020B0604020202020204" pitchFamily="34" charset="0"/>
                <a:cs typeface="Arial" panose="020B0604020202020204" pitchFamily="34" charset="0"/>
              </a:rPr>
              <a:t>. (</a:t>
            </a:r>
            <a:r>
              <a:rPr lang="hu-HU" altLang="hu-HU" sz="2000" dirty="0">
                <a:latin typeface="Arial" panose="020B0604020202020204" pitchFamily="34" charset="0"/>
                <a:cs typeface="Arial" panose="020B0604020202020204" pitchFamily="34" charset="0"/>
              </a:rPr>
              <a:t>Tanácsadás, megoldás adása nem szükséges</a:t>
            </a:r>
            <a:r>
              <a:rPr lang="de-DE" altLang="hu-HU" sz="2000" dirty="0">
                <a:latin typeface="Arial" panose="020B0604020202020204" pitchFamily="34" charset="0"/>
                <a:cs typeface="Arial" panose="020B0604020202020204" pitchFamily="34" charset="0"/>
              </a:rPr>
              <a:t>,</a:t>
            </a:r>
            <a:r>
              <a:rPr lang="hu-HU" altLang="hu-HU" sz="2000" dirty="0">
                <a:latin typeface="Arial" panose="020B0604020202020204" pitchFamily="34" charset="0"/>
                <a:cs typeface="Arial" panose="020B0604020202020204" pitchFamily="34" charset="0"/>
              </a:rPr>
              <a:t> nyugodt, megértő meghallgatás elegendő)</a:t>
            </a:r>
            <a:endParaRPr lang="de-DE" altLang="hu-HU" sz="2000" b="1" dirty="0">
              <a:latin typeface="Arial" panose="020B0604020202020204" pitchFamily="34" charset="0"/>
              <a:cs typeface="Arial" panose="020B0604020202020204" pitchFamily="34" charset="0"/>
            </a:endParaRPr>
          </a:p>
          <a:p>
            <a:pPr algn="just">
              <a:lnSpc>
                <a:spcPct val="110000"/>
              </a:lnSpc>
              <a:spcBef>
                <a:spcPct val="50000"/>
              </a:spcBef>
              <a:buFontTx/>
              <a:buAutoNum type="arabicPeriod"/>
            </a:pPr>
            <a:r>
              <a:rPr lang="hu-HU" altLang="hu-HU" sz="2000" b="1" dirty="0">
                <a:latin typeface="Arial" panose="020B0604020202020204" pitchFamily="34" charset="0"/>
                <a:cs typeface="Arial" panose="020B0604020202020204" pitchFamily="34" charset="0"/>
              </a:rPr>
              <a:t>Segítség igénybevétele</a:t>
            </a:r>
            <a:r>
              <a:rPr lang="de-DE" altLang="hu-HU" sz="2000" dirty="0">
                <a:latin typeface="Arial" panose="020B0604020202020204" pitchFamily="34" charset="0"/>
                <a:cs typeface="Arial" panose="020B0604020202020204" pitchFamily="34" charset="0"/>
              </a:rPr>
              <a:t>. </a:t>
            </a:r>
            <a:r>
              <a:rPr lang="hu-HU" altLang="hu-HU" sz="2000" dirty="0">
                <a:latin typeface="Arial" panose="020B0604020202020204" pitchFamily="34" charset="0"/>
                <a:cs typeface="Arial" panose="020B0604020202020204" pitchFamily="34" charset="0"/>
              </a:rPr>
              <a:t>Bevonhatóak-e a hozzátartozók? Volt-e, van-e pszichiátere? Jó-e a kapcsolata a családorvosával? Hol van a legközelebbi pszichiátriai osztály? </a:t>
            </a:r>
            <a:endParaRPr lang="de-DE" altLang="hu-HU" sz="2000" dirty="0">
              <a:latin typeface="Arial" panose="020B0604020202020204" pitchFamily="34" charset="0"/>
              <a:cs typeface="Arial" panose="020B0604020202020204" pitchFamily="34" charset="0"/>
            </a:endParaRPr>
          </a:p>
          <a:p>
            <a:pPr lvl="1" algn="just">
              <a:lnSpc>
                <a:spcPct val="110000"/>
              </a:lnSpc>
              <a:buClr>
                <a:srgbClr val="FF0000"/>
              </a:buClr>
              <a:buFontTx/>
              <a:buChar char="•"/>
            </a:pPr>
            <a:r>
              <a:rPr lang="hu-HU" altLang="hu-HU" sz="2000" dirty="0">
                <a:solidFill>
                  <a:srgbClr val="FF0000"/>
                </a:solidFill>
                <a:latin typeface="Arial" panose="020B0604020202020204" pitchFamily="34" charset="0"/>
                <a:cs typeface="Arial" panose="020B0604020202020204" pitchFamily="34" charset="0"/>
              </a:rPr>
              <a:t>Szükség esetén el kell kísérni az orvoshoz, a kórházba!</a:t>
            </a:r>
            <a:endParaRPr lang="de-DE" altLang="hu-HU" sz="20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3126117"/>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Text Box 2"/>
          <p:cNvSpPr txBox="1">
            <a:spLocks noChangeArrowheads="1"/>
          </p:cNvSpPr>
          <p:nvPr/>
        </p:nvSpPr>
        <p:spPr bwMode="auto">
          <a:xfrm>
            <a:off x="179388" y="296255"/>
            <a:ext cx="7121064" cy="461665"/>
          </a:xfrm>
          <a:prstGeom prst="rect">
            <a:avLst/>
          </a:prstGeom>
          <a:noFill/>
          <a:ln w="9525">
            <a:noFill/>
            <a:miter lim="800000"/>
            <a:headEnd/>
            <a:tailEnd/>
          </a:ln>
          <a:effectLst/>
        </p:spPr>
        <p:txBody>
          <a:bodyPr wrap="square">
            <a:spAutoFit/>
          </a:bodyPr>
          <a:lstStyle/>
          <a:p>
            <a:pPr eaLnBrk="0" hangingPunct="0">
              <a:spcBef>
                <a:spcPct val="50000"/>
              </a:spcBef>
              <a:defRPr/>
            </a:pPr>
            <a:r>
              <a:rPr lang="hu-HU" sz="2400" b="1" dirty="0">
                <a:latin typeface="Arial" panose="020B0604020202020204" pitchFamily="34" charset="0"/>
                <a:cs typeface="Arial" panose="020B0604020202020204" pitchFamily="34" charset="0"/>
              </a:rPr>
              <a:t>Sürgősségi beutalás pszichiátriai osztályra</a:t>
            </a:r>
            <a:endParaRPr lang="de-DE" sz="2400" b="1" dirty="0">
              <a:latin typeface="Arial" panose="020B0604020202020204" pitchFamily="34" charset="0"/>
              <a:cs typeface="Arial" panose="020B0604020202020204" pitchFamily="34" charset="0"/>
            </a:endParaRPr>
          </a:p>
        </p:txBody>
      </p:sp>
      <p:sp>
        <p:nvSpPr>
          <p:cNvPr id="50179" name="Text Box 3"/>
          <p:cNvSpPr txBox="1">
            <a:spLocks noChangeArrowheads="1"/>
          </p:cNvSpPr>
          <p:nvPr/>
        </p:nvSpPr>
        <p:spPr bwMode="auto">
          <a:xfrm>
            <a:off x="84385" y="1800225"/>
            <a:ext cx="8785225" cy="505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hu-HU" altLang="hu-HU" sz="2000" b="1" dirty="0"/>
              <a:t>„Közvetlenül veszélyeztető magatartás: a beteg - pszichés állapotának akut zavara következtében - saját vagy mások életére, testi épségére, egészségére közvetlen és súlyos veszélyt jelent.” </a:t>
            </a:r>
          </a:p>
          <a:p>
            <a:pPr eaLnBrk="1" hangingPunct="1"/>
            <a:r>
              <a:rPr lang="hu-HU" altLang="hu-HU" sz="2000" dirty="0"/>
              <a:t>(1997. évi CLIV törvény az egészségügyről)</a:t>
            </a:r>
          </a:p>
          <a:p>
            <a:pPr lvl="1">
              <a:lnSpc>
                <a:spcPct val="120000"/>
              </a:lnSpc>
              <a:spcBef>
                <a:spcPct val="30000"/>
              </a:spcBef>
              <a:buFont typeface="Wingdings" pitchFamily="2" charset="2"/>
              <a:buChar char="Ø"/>
            </a:pPr>
            <a:r>
              <a:rPr lang="hu-HU" altLang="hu-HU" sz="2000" dirty="0"/>
              <a:t>  Önveszély vagy mások veszélyeztetése esetében, ha a páciens nem együttműködő</a:t>
            </a:r>
            <a:endParaRPr lang="hu-HU" altLang="hu-HU" dirty="0"/>
          </a:p>
          <a:p>
            <a:pPr lvl="1">
              <a:lnSpc>
                <a:spcPct val="120000"/>
              </a:lnSpc>
              <a:spcBef>
                <a:spcPct val="30000"/>
              </a:spcBef>
              <a:buFont typeface="Wingdings" pitchFamily="2" charset="2"/>
              <a:buChar char="Ø"/>
            </a:pPr>
            <a:r>
              <a:rPr lang="hu-HU" altLang="hu-HU" sz="2000" dirty="0"/>
              <a:t> Rendőrség és mentők értesítése. </a:t>
            </a:r>
          </a:p>
          <a:p>
            <a:pPr lvl="1">
              <a:lnSpc>
                <a:spcPct val="120000"/>
              </a:lnSpc>
              <a:spcBef>
                <a:spcPct val="30000"/>
              </a:spcBef>
              <a:buFont typeface="Wingdings" pitchFamily="2" charset="2"/>
              <a:buChar char="Ø"/>
            </a:pPr>
            <a:r>
              <a:rPr lang="hu-HU" altLang="hu-HU" sz="2000" dirty="0"/>
              <a:t>  Mentősök és rendőrség pszichiátriai osztályra szállítják.</a:t>
            </a:r>
          </a:p>
          <a:p>
            <a:pPr lvl="1">
              <a:lnSpc>
                <a:spcPct val="120000"/>
              </a:lnSpc>
              <a:spcBef>
                <a:spcPct val="30000"/>
              </a:spcBef>
              <a:buFont typeface="Wingdings" pitchFamily="2" charset="2"/>
              <a:buChar char="Ø"/>
            </a:pPr>
            <a:r>
              <a:rPr lang="hu-HU" altLang="hu-HU" sz="2000" dirty="0"/>
              <a:t>  A beteg 72 órát tölthet beleegyezése ellenére  pszichiátriai osztályon.</a:t>
            </a:r>
          </a:p>
          <a:p>
            <a:pPr lvl="1">
              <a:lnSpc>
                <a:spcPct val="120000"/>
              </a:lnSpc>
              <a:spcBef>
                <a:spcPct val="30000"/>
              </a:spcBef>
              <a:buFont typeface="Wingdings" pitchFamily="2" charset="2"/>
              <a:buChar char="Ø"/>
            </a:pPr>
            <a:r>
              <a:rPr lang="hu-HU" altLang="hu-HU" sz="2000" dirty="0"/>
              <a:t> A pszichiátriai intézet 24 órán belül kezdeményezi a bíróságnál a kötelező pszichiátriai intézeti gyógykezelés elrendelését. A bíróság 72 órán belül határozatot hoz. A bíróság határozatának meghozataláig a beteg ideiglenesen az intézetben tartható.</a:t>
            </a:r>
            <a:r>
              <a:rPr lang="hu-HU" altLang="hu-HU" dirty="0"/>
              <a:t> </a:t>
            </a:r>
            <a:endParaRPr lang="de-DE" altLang="hu-HU" sz="2000" dirty="0"/>
          </a:p>
        </p:txBody>
      </p:sp>
    </p:spTree>
    <p:extLst>
      <p:ext uri="{BB962C8B-B14F-4D97-AF65-F5344CB8AC3E}">
        <p14:creationId xmlns:p14="http://schemas.microsoft.com/office/powerpoint/2010/main" val="2265645613"/>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Cím 1"/>
          <p:cNvSpPr>
            <a:spLocks noGrp="1"/>
          </p:cNvSpPr>
          <p:nvPr>
            <p:ph type="title"/>
          </p:nvPr>
        </p:nvSpPr>
        <p:spPr>
          <a:xfrm>
            <a:off x="221226" y="274638"/>
            <a:ext cx="8229600" cy="1143000"/>
          </a:xfrm>
        </p:spPr>
        <p:txBody>
          <a:bodyPr>
            <a:normAutofit/>
          </a:bodyPr>
          <a:lstStyle/>
          <a:p>
            <a:pPr algn="l"/>
            <a:r>
              <a:rPr lang="hu-HU" altLang="hu-HU" sz="2400" b="1" dirty="0">
                <a:latin typeface="Arial" panose="020B0604020202020204" pitchFamily="34" charset="0"/>
                <a:cs typeface="Arial" panose="020B0604020202020204" pitchFamily="34" charset="0"/>
              </a:rPr>
              <a:t>A krízis kezelése</a:t>
            </a:r>
          </a:p>
        </p:txBody>
      </p:sp>
      <p:sp>
        <p:nvSpPr>
          <p:cNvPr id="58371" name="Tartalom helye 2"/>
          <p:cNvSpPr>
            <a:spLocks noGrp="1"/>
          </p:cNvSpPr>
          <p:nvPr>
            <p:ph idx="1"/>
          </p:nvPr>
        </p:nvSpPr>
        <p:spPr>
          <a:xfrm>
            <a:off x="374073" y="1879901"/>
            <a:ext cx="8229600" cy="5184576"/>
          </a:xfrm>
        </p:spPr>
        <p:txBody>
          <a:bodyPr>
            <a:normAutofit/>
          </a:bodyPr>
          <a:lstStyle/>
          <a:p>
            <a:pPr>
              <a:buFontTx/>
              <a:buNone/>
            </a:pPr>
            <a:r>
              <a:rPr lang="hu-HU" altLang="hu-HU" sz="2600" dirty="0">
                <a:latin typeface="Arial" panose="020B0604020202020204" pitchFamily="34" charset="0"/>
                <a:cs typeface="Arial" panose="020B0604020202020204" pitchFamily="34" charset="0"/>
              </a:rPr>
              <a:t>Öt alapvető feladat a krízis rendezésére</a:t>
            </a:r>
          </a:p>
          <a:p>
            <a:r>
              <a:rPr lang="hu-HU" altLang="hu-HU" sz="2600" dirty="0">
                <a:latin typeface="Arial" panose="020B0604020202020204" pitchFamily="34" charset="0"/>
                <a:cs typeface="Arial" panose="020B0604020202020204" pitchFamily="34" charset="0"/>
              </a:rPr>
              <a:t>A helyzet személyes jelentőségének értelmezése és megértése.</a:t>
            </a:r>
          </a:p>
          <a:p>
            <a:r>
              <a:rPr lang="hu-HU" altLang="hu-HU" sz="2600" dirty="0">
                <a:latin typeface="Arial" panose="020B0604020202020204" pitchFamily="34" charset="0"/>
                <a:cs typeface="Arial" panose="020B0604020202020204" pitchFamily="34" charset="0"/>
              </a:rPr>
              <a:t>A realitással és a külső körülményekkel való szembesülés.</a:t>
            </a:r>
          </a:p>
          <a:p>
            <a:r>
              <a:rPr lang="hu-HU" altLang="hu-HU" sz="2600" dirty="0">
                <a:latin typeface="Arial" panose="020B0604020202020204" pitchFamily="34" charset="0"/>
                <a:cs typeface="Arial" panose="020B0604020202020204" pitchFamily="34" charset="0"/>
              </a:rPr>
              <a:t>A kapcsolat fenntartása a potenciális segítőkkel.</a:t>
            </a:r>
          </a:p>
          <a:p>
            <a:r>
              <a:rPr lang="hu-HU" altLang="hu-HU" sz="2600" dirty="0">
                <a:latin typeface="Arial" panose="020B0604020202020204" pitchFamily="34" charset="0"/>
                <a:cs typeface="Arial" panose="020B0604020202020204" pitchFamily="34" charset="0"/>
              </a:rPr>
              <a:t>A helyzet kiváltotta érzelmek egyensúlyának megteremtése</a:t>
            </a:r>
          </a:p>
          <a:p>
            <a:r>
              <a:rPr lang="hu-HU" altLang="hu-HU" sz="2600" dirty="0">
                <a:latin typeface="Arial" panose="020B0604020202020204" pitchFamily="34" charset="0"/>
                <a:cs typeface="Arial" panose="020B0604020202020204" pitchFamily="34" charset="0"/>
              </a:rPr>
              <a:t>Az elegendő én-erő és kompetencia megteremtése és megtartása</a:t>
            </a:r>
          </a:p>
        </p:txBody>
      </p:sp>
    </p:spTree>
    <p:extLst>
      <p:ext uri="{BB962C8B-B14F-4D97-AF65-F5344CB8AC3E}">
        <p14:creationId xmlns:p14="http://schemas.microsoft.com/office/powerpoint/2010/main" val="85636095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Cím 1"/>
          <p:cNvSpPr>
            <a:spLocks noGrp="1"/>
          </p:cNvSpPr>
          <p:nvPr>
            <p:ph type="title"/>
          </p:nvPr>
        </p:nvSpPr>
        <p:spPr>
          <a:xfrm>
            <a:off x="191729" y="274638"/>
            <a:ext cx="8229600" cy="1143000"/>
          </a:xfrm>
        </p:spPr>
        <p:txBody>
          <a:bodyPr>
            <a:normAutofit/>
          </a:bodyPr>
          <a:lstStyle/>
          <a:p>
            <a:pPr algn="l"/>
            <a:r>
              <a:rPr lang="hu-HU" altLang="hu-HU" sz="2400" b="1" dirty="0">
                <a:latin typeface="Arial" panose="020B0604020202020204" pitchFamily="34" charset="0"/>
                <a:cs typeface="Arial" panose="020B0604020202020204" pitchFamily="34" charset="0"/>
              </a:rPr>
              <a:t>A krízis kezelése</a:t>
            </a:r>
          </a:p>
        </p:txBody>
      </p:sp>
      <p:sp>
        <p:nvSpPr>
          <p:cNvPr id="58371" name="Tartalom helye 2"/>
          <p:cNvSpPr>
            <a:spLocks noGrp="1"/>
          </p:cNvSpPr>
          <p:nvPr>
            <p:ph idx="1"/>
          </p:nvPr>
        </p:nvSpPr>
        <p:spPr>
          <a:xfrm>
            <a:off x="326571" y="1874402"/>
            <a:ext cx="8229600" cy="5184576"/>
          </a:xfrm>
        </p:spPr>
        <p:txBody>
          <a:bodyPr>
            <a:normAutofit/>
          </a:bodyPr>
          <a:lstStyle/>
          <a:p>
            <a:pPr>
              <a:buFontTx/>
              <a:buNone/>
            </a:pPr>
            <a:r>
              <a:rPr lang="hu-HU" altLang="hu-HU" sz="2400" dirty="0">
                <a:latin typeface="Arial" panose="020B0604020202020204" pitchFamily="34" charset="0"/>
                <a:cs typeface="Arial" panose="020B0604020202020204" pitchFamily="34" charset="0"/>
              </a:rPr>
              <a:t>Azok a lépések, amelyeket meg kell tennünk a krízis kezelése során:</a:t>
            </a:r>
          </a:p>
          <a:p>
            <a:r>
              <a:rPr lang="hu-HU" altLang="hu-HU" sz="2400" dirty="0">
                <a:latin typeface="Arial" panose="020B0604020202020204" pitchFamily="34" charset="0"/>
                <a:cs typeface="Arial" panose="020B0604020202020204" pitchFamily="34" charset="0"/>
              </a:rPr>
              <a:t>kapcsolatteremtés, </a:t>
            </a:r>
            <a:r>
              <a:rPr lang="hu-HU" altLang="hu-HU" sz="2400" dirty="0" err="1">
                <a:latin typeface="Arial" panose="020B0604020202020204" pitchFamily="34" charset="0"/>
                <a:cs typeface="Arial" panose="020B0604020202020204" pitchFamily="34" charset="0"/>
              </a:rPr>
              <a:t>-fenntartás</a:t>
            </a:r>
            <a:r>
              <a:rPr lang="hu-HU" altLang="hu-HU" sz="2400" dirty="0">
                <a:latin typeface="Arial" panose="020B0604020202020204" pitchFamily="34" charset="0"/>
                <a:cs typeface="Arial" panose="020B0604020202020204" pitchFamily="34" charset="0"/>
              </a:rPr>
              <a:t>, információk a kliensről; </a:t>
            </a:r>
          </a:p>
          <a:p>
            <a:r>
              <a:rPr lang="hu-HU" altLang="hu-HU" sz="2400" dirty="0">
                <a:latin typeface="Arial" panose="020B0604020202020204" pitchFamily="34" charset="0"/>
                <a:cs typeface="Arial" panose="020B0604020202020204" pitchFamily="34" charset="0"/>
              </a:rPr>
              <a:t>a </a:t>
            </a:r>
            <a:r>
              <a:rPr lang="hu-HU" altLang="hu-HU" sz="2400" dirty="0" err="1">
                <a:latin typeface="Arial" panose="020B0604020202020204" pitchFamily="34" charset="0"/>
                <a:cs typeface="Arial" panose="020B0604020202020204" pitchFamily="34" charset="0"/>
              </a:rPr>
              <a:t>fokális</a:t>
            </a:r>
            <a:r>
              <a:rPr lang="hu-HU" altLang="hu-HU" sz="2400" dirty="0">
                <a:latin typeface="Arial" panose="020B0604020202020204" pitchFamily="34" charset="0"/>
                <a:cs typeface="Arial" panose="020B0604020202020204" pitchFamily="34" charset="0"/>
              </a:rPr>
              <a:t> probléma azonosítása; </a:t>
            </a:r>
          </a:p>
          <a:p>
            <a:r>
              <a:rPr lang="hu-HU" altLang="hu-HU" sz="2400" dirty="0">
                <a:latin typeface="Arial" panose="020B0604020202020204" pitchFamily="34" charset="0"/>
                <a:cs typeface="Arial" panose="020B0604020202020204" pitchFamily="34" charset="0"/>
              </a:rPr>
              <a:t>a veszélyeztetettség (mértékének) megállapítása;</a:t>
            </a:r>
          </a:p>
          <a:p>
            <a:r>
              <a:rPr lang="hu-HU" altLang="hu-HU" sz="2400" dirty="0">
                <a:latin typeface="Arial" panose="020B0604020202020204" pitchFamily="34" charset="0"/>
                <a:cs typeface="Arial" panose="020B0604020202020204" pitchFamily="34" charset="0"/>
              </a:rPr>
              <a:t>a személyiség demoralizáltságának felmérése; </a:t>
            </a:r>
          </a:p>
          <a:p>
            <a:r>
              <a:rPr lang="hu-HU" altLang="hu-HU" sz="2400" dirty="0">
                <a:latin typeface="Arial" panose="020B0604020202020204" pitchFamily="34" charset="0"/>
                <a:cs typeface="Arial" panose="020B0604020202020204" pitchFamily="34" charset="0"/>
              </a:rPr>
              <a:t>a segítő erőforrások felmérése és mozgósítása;</a:t>
            </a:r>
          </a:p>
          <a:p>
            <a:r>
              <a:rPr lang="hu-HU" altLang="hu-HU" sz="2400" dirty="0">
                <a:latin typeface="Arial" panose="020B0604020202020204" pitchFamily="34" charset="0"/>
                <a:cs typeface="Arial" panose="020B0604020202020204" pitchFamily="34" charset="0"/>
              </a:rPr>
              <a:t>A terápiás terv megfogalmazása és a megfelelő akciók megindítása;</a:t>
            </a:r>
          </a:p>
          <a:p>
            <a:r>
              <a:rPr lang="hu-HU" altLang="hu-HU" sz="2400" dirty="0">
                <a:latin typeface="Arial" panose="020B0604020202020204" pitchFamily="34" charset="0"/>
                <a:cs typeface="Arial" panose="020B0604020202020204" pitchFamily="34" charset="0"/>
              </a:rPr>
              <a:t>A saját kompetencia állandó mérlegelése.</a:t>
            </a:r>
          </a:p>
          <a:p>
            <a:endParaRPr lang="hu-HU" altLang="hu-HU" sz="2400" dirty="0"/>
          </a:p>
        </p:txBody>
      </p:sp>
    </p:spTree>
    <p:extLst>
      <p:ext uri="{BB962C8B-B14F-4D97-AF65-F5344CB8AC3E}">
        <p14:creationId xmlns:p14="http://schemas.microsoft.com/office/powerpoint/2010/main" val="10464255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a:xfrm>
            <a:off x="162641" y="1814052"/>
            <a:ext cx="8745691" cy="5186819"/>
          </a:xfrm>
        </p:spPr>
        <p:txBody>
          <a:bodyPr>
            <a:noAutofit/>
          </a:bodyPr>
          <a:lstStyle/>
          <a:p>
            <a:pPr eaLnBrk="1" hangingPunct="1">
              <a:lnSpc>
                <a:spcPct val="95000"/>
              </a:lnSpc>
              <a:buFont typeface="Wingdings" pitchFamily="2" charset="2"/>
              <a:buChar char="Ø"/>
            </a:pPr>
            <a:r>
              <a:rPr lang="hu-HU" altLang="hu-HU" sz="1800" b="1" dirty="0">
                <a:solidFill>
                  <a:srgbClr val="000000"/>
                </a:solidFill>
                <a:latin typeface="Arial" panose="020B0604020202020204" pitchFamily="34" charset="0"/>
                <a:cs typeface="Arial" panose="020B0604020202020204" pitchFamily="34" charset="0"/>
              </a:rPr>
              <a:t>Segítő bárki lehet</a:t>
            </a:r>
            <a:r>
              <a:rPr lang="hu-HU" altLang="hu-HU" sz="1800" dirty="0">
                <a:solidFill>
                  <a:srgbClr val="000000"/>
                </a:solidFill>
                <a:latin typeface="Arial" panose="020B0604020202020204" pitchFamily="34" charset="0"/>
                <a:cs typeface="Arial" panose="020B0604020202020204" pitchFamily="34" charset="0"/>
              </a:rPr>
              <a:t>, aki e terhet elviseli, és el tudja kerülni a túlzott azonosulást. </a:t>
            </a:r>
          </a:p>
          <a:p>
            <a:pPr eaLnBrk="1" hangingPunct="1">
              <a:lnSpc>
                <a:spcPct val="95000"/>
              </a:lnSpc>
              <a:buFont typeface="Wingdings" pitchFamily="2" charset="2"/>
              <a:buChar char="Ø"/>
            </a:pPr>
            <a:r>
              <a:rPr lang="hu-HU" altLang="hu-HU" sz="1800" dirty="0">
                <a:solidFill>
                  <a:srgbClr val="000000"/>
                </a:solidFill>
                <a:latin typeface="Arial" panose="020B0604020202020204" pitchFamily="34" charset="0"/>
                <a:cs typeface="Arial" panose="020B0604020202020204" pitchFamily="34" charset="0"/>
              </a:rPr>
              <a:t>Nem kell végleges megoldást találni és keresni!!! Csak </a:t>
            </a:r>
            <a:r>
              <a:rPr lang="hu-HU" altLang="hu-HU" sz="1800" b="1" dirty="0">
                <a:solidFill>
                  <a:srgbClr val="000000"/>
                </a:solidFill>
                <a:latin typeface="Arial" panose="020B0604020202020204" pitchFamily="34" charset="0"/>
                <a:cs typeface="Arial" panose="020B0604020202020204" pitchFamily="34" charset="0"/>
              </a:rPr>
              <a:t>átvészeln</a:t>
            </a:r>
            <a:r>
              <a:rPr lang="hu-HU" altLang="hu-HU" sz="1800" dirty="0">
                <a:solidFill>
                  <a:srgbClr val="000000"/>
                </a:solidFill>
                <a:latin typeface="Arial" panose="020B0604020202020204" pitchFamily="34" charset="0"/>
                <a:cs typeface="Arial" panose="020B0604020202020204" pitchFamily="34" charset="0"/>
              </a:rPr>
              <a:t>i a napokat!!! Időt nyerni!! A súlyos öngyilkossági késztetés általában gyorsan csökken.</a:t>
            </a:r>
          </a:p>
          <a:p>
            <a:pPr eaLnBrk="1" hangingPunct="1">
              <a:lnSpc>
                <a:spcPct val="95000"/>
              </a:lnSpc>
              <a:buFont typeface="Wingdings" pitchFamily="2" charset="2"/>
              <a:buChar char="Ø"/>
            </a:pPr>
            <a:r>
              <a:rPr lang="hu-HU" altLang="hu-HU" sz="1800" dirty="0">
                <a:solidFill>
                  <a:srgbClr val="000000"/>
                </a:solidFill>
                <a:latin typeface="Arial" panose="020B0604020202020204" pitchFamily="34" charset="0"/>
                <a:cs typeface="Arial" panose="020B0604020202020204" pitchFamily="34" charset="0"/>
              </a:rPr>
              <a:t>A segítő sokszor megdermed, visszahúzódik saját szorongásai miatt. Akut krízisben nagy indulatokra, </a:t>
            </a:r>
            <a:r>
              <a:rPr lang="hu-HU" altLang="hu-HU" sz="1800" b="1" dirty="0">
                <a:solidFill>
                  <a:srgbClr val="000000"/>
                </a:solidFill>
                <a:latin typeface="Arial" panose="020B0604020202020204" pitchFamily="34" charset="0"/>
                <a:cs typeface="Arial" panose="020B0604020202020204" pitchFamily="34" charset="0"/>
              </a:rPr>
              <a:t>érzelmek</a:t>
            </a:r>
            <a:r>
              <a:rPr lang="hu-HU" altLang="hu-HU" sz="1800" dirty="0">
                <a:solidFill>
                  <a:srgbClr val="000000"/>
                </a:solidFill>
                <a:latin typeface="Arial" panose="020B0604020202020204" pitchFamily="34" charset="0"/>
                <a:cs typeface="Arial" panose="020B0604020202020204" pitchFamily="34" charset="0"/>
              </a:rPr>
              <a:t>re lehet számítani. A segítő feladata, hogy </a:t>
            </a:r>
            <a:r>
              <a:rPr lang="hu-HU" altLang="hu-HU" sz="1800" dirty="0" err="1">
                <a:solidFill>
                  <a:srgbClr val="000000"/>
                </a:solidFill>
                <a:latin typeface="Arial" panose="020B0604020202020204" pitchFamily="34" charset="0"/>
                <a:cs typeface="Arial" panose="020B0604020202020204" pitchFamily="34" charset="0"/>
              </a:rPr>
              <a:t>együttérzően</a:t>
            </a:r>
            <a:r>
              <a:rPr lang="hu-HU" altLang="hu-HU" sz="1800" dirty="0">
                <a:solidFill>
                  <a:srgbClr val="000000"/>
                </a:solidFill>
                <a:latin typeface="Arial" panose="020B0604020202020204" pitchFamily="34" charset="0"/>
                <a:cs typeface="Arial" panose="020B0604020202020204" pitchFamily="34" charset="0"/>
              </a:rPr>
              <a:t> engedje ezek megnyilvánulásait.</a:t>
            </a:r>
          </a:p>
          <a:p>
            <a:pPr eaLnBrk="1" hangingPunct="1">
              <a:lnSpc>
                <a:spcPct val="95000"/>
              </a:lnSpc>
              <a:buFont typeface="Wingdings" pitchFamily="2" charset="2"/>
              <a:buChar char="Ø"/>
            </a:pPr>
            <a:r>
              <a:rPr lang="hu-HU" altLang="hu-HU" sz="1800" b="1" dirty="0">
                <a:solidFill>
                  <a:srgbClr val="000000"/>
                </a:solidFill>
                <a:latin typeface="Arial" panose="020B0604020202020204" pitchFamily="34" charset="0"/>
                <a:cs typeface="Arial" panose="020B0604020202020204" pitchFamily="34" charset="0"/>
              </a:rPr>
              <a:t>Időigényes.</a:t>
            </a:r>
            <a:r>
              <a:rPr lang="hu-HU" altLang="hu-HU" sz="1800" dirty="0">
                <a:solidFill>
                  <a:srgbClr val="000000"/>
                </a:solidFill>
                <a:latin typeface="Arial" panose="020B0604020202020204" pitchFamily="34" charset="0"/>
                <a:cs typeface="Arial" panose="020B0604020202020204" pitchFamily="34" charset="0"/>
              </a:rPr>
              <a:t> Sokszor mondja el a személy ugyanazt , aminek fontos feszültségcsökkentő szerepe van. A biztatás  fontos, mivel értéktelennek, gyengének érzi magát, de hamis biztatás, hamis reménykeltés hiba!! Hiba olyat ígérni, amit nem tudunk teljesíteni!!</a:t>
            </a:r>
          </a:p>
          <a:p>
            <a:pPr eaLnBrk="1" hangingPunct="1">
              <a:lnSpc>
                <a:spcPct val="95000"/>
              </a:lnSpc>
              <a:buFont typeface="Wingdings" pitchFamily="2" charset="2"/>
              <a:buChar char="Ø"/>
            </a:pPr>
            <a:r>
              <a:rPr lang="hu-HU" altLang="hu-HU" sz="1800" dirty="0">
                <a:solidFill>
                  <a:srgbClr val="000000"/>
                </a:solidFill>
                <a:latin typeface="Arial" panose="020B0604020202020204" pitchFamily="34" charset="0"/>
                <a:cs typeface="Arial" panose="020B0604020202020204" pitchFamily="34" charset="0"/>
              </a:rPr>
              <a:t>Segítő szerepe: támogatja és segít tudomásul venni a valóságot.</a:t>
            </a:r>
          </a:p>
          <a:p>
            <a:pPr eaLnBrk="1" hangingPunct="1">
              <a:lnSpc>
                <a:spcPct val="95000"/>
              </a:lnSpc>
              <a:buFont typeface="Wingdings" pitchFamily="2" charset="2"/>
              <a:buChar char="Ø"/>
            </a:pPr>
            <a:r>
              <a:rPr lang="hu-HU" altLang="hu-HU" sz="1800" dirty="0">
                <a:solidFill>
                  <a:srgbClr val="000000"/>
                </a:solidFill>
                <a:latin typeface="Arial" panose="020B0604020202020204" pitchFamily="34" charset="0"/>
                <a:cs typeface="Arial" panose="020B0604020202020204" pitchFamily="34" charset="0"/>
              </a:rPr>
              <a:t>Aktív beavatkozás akkor kell, ha veszélyes lépésre készül a személy. </a:t>
            </a:r>
            <a:r>
              <a:rPr lang="hu-HU" altLang="hu-HU" sz="1800" b="1" dirty="0">
                <a:solidFill>
                  <a:srgbClr val="000000"/>
                </a:solidFill>
                <a:latin typeface="Arial" panose="020B0604020202020204" pitchFamily="34" charset="0"/>
                <a:cs typeface="Arial" panose="020B0604020202020204" pitchFamily="34" charset="0"/>
              </a:rPr>
              <a:t>Befolyásolás könnyebb a krízisben</a:t>
            </a:r>
            <a:r>
              <a:rPr lang="hu-HU" altLang="hu-HU" sz="1800" dirty="0">
                <a:solidFill>
                  <a:srgbClr val="000000"/>
                </a:solidFill>
                <a:latin typeface="Arial" panose="020B0604020202020204" pitchFamily="34" charset="0"/>
                <a:cs typeface="Arial" panose="020B0604020202020204" pitchFamily="34" charset="0"/>
              </a:rPr>
              <a:t>, fokozott </a:t>
            </a:r>
            <a:r>
              <a:rPr lang="hu-HU" altLang="hu-HU" sz="1800" dirty="0" err="1">
                <a:solidFill>
                  <a:srgbClr val="000000"/>
                </a:solidFill>
                <a:latin typeface="Arial" panose="020B0604020202020204" pitchFamily="34" charset="0"/>
                <a:cs typeface="Arial" panose="020B0604020202020204" pitchFamily="34" charset="0"/>
              </a:rPr>
              <a:t>szuggesztibilitást</a:t>
            </a:r>
            <a:r>
              <a:rPr lang="hu-HU" altLang="hu-HU" sz="1800" dirty="0">
                <a:solidFill>
                  <a:srgbClr val="000000"/>
                </a:solidFill>
                <a:latin typeface="Arial" panose="020B0604020202020204" pitchFamily="34" charset="0"/>
                <a:cs typeface="Arial" panose="020B0604020202020204" pitchFamily="34" charset="0"/>
              </a:rPr>
              <a:t> csak arra használjuk, hogy a helyzetet átvészelje </a:t>
            </a:r>
          </a:p>
          <a:p>
            <a:pPr eaLnBrk="1" hangingPunct="1">
              <a:lnSpc>
                <a:spcPct val="95000"/>
              </a:lnSpc>
              <a:buFont typeface="Wingdings" pitchFamily="2" charset="2"/>
              <a:buChar char="Ø"/>
            </a:pPr>
            <a:r>
              <a:rPr lang="hu-HU" altLang="hu-HU" sz="1800" dirty="0">
                <a:solidFill>
                  <a:srgbClr val="000000"/>
                </a:solidFill>
                <a:latin typeface="Arial" panose="020B0604020202020204" pitchFamily="34" charset="0"/>
                <a:cs typeface="Arial" panose="020B0604020202020204" pitchFamily="34" charset="0"/>
              </a:rPr>
              <a:t>Esetleg orvoshoz kell juttatni – napokig tartó álmatlanság, depresszió, öngyilkossági fantáziák, utalások, vagy konzultáció pszichiáterrel, telefonos elsősegély helyekkel. </a:t>
            </a:r>
          </a:p>
        </p:txBody>
      </p:sp>
      <p:sp>
        <p:nvSpPr>
          <p:cNvPr id="549891" name="Text Box 3"/>
          <p:cNvSpPr txBox="1">
            <a:spLocks noChangeArrowheads="1"/>
          </p:cNvSpPr>
          <p:nvPr/>
        </p:nvSpPr>
        <p:spPr bwMode="auto">
          <a:xfrm>
            <a:off x="162641" y="326062"/>
            <a:ext cx="3238500" cy="467051"/>
          </a:xfrm>
          <a:prstGeom prst="rect">
            <a:avLst/>
          </a:prstGeom>
          <a:noFill/>
          <a:ln w="9525">
            <a:noFill/>
            <a:miter lim="800000"/>
            <a:headEnd/>
            <a:tailEnd/>
          </a:ln>
          <a:effectLst/>
        </p:spPr>
        <p:txBody>
          <a:bodyPr>
            <a:spAutoFit/>
          </a:bodyPr>
          <a:lstStyle/>
          <a:p>
            <a:pPr eaLnBrk="0" hangingPunct="0">
              <a:lnSpc>
                <a:spcPct val="110000"/>
              </a:lnSpc>
              <a:spcBef>
                <a:spcPct val="50000"/>
              </a:spcBef>
              <a:defRPr/>
            </a:pPr>
            <a:r>
              <a:rPr lang="hu-HU" sz="2400" b="1" dirty="0">
                <a:solidFill>
                  <a:srgbClr val="000000"/>
                </a:solidFill>
                <a:latin typeface="Arial" panose="020B0604020202020204" pitchFamily="34" charset="0"/>
                <a:cs typeface="Arial" panose="020B0604020202020204" pitchFamily="34" charset="0"/>
              </a:rPr>
              <a:t>A segítő szerepe</a:t>
            </a:r>
            <a:endParaRPr lang="de-DE" sz="2400" b="1"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57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80219" y="635329"/>
            <a:ext cx="8229600" cy="1143000"/>
          </a:xfrm>
        </p:spPr>
        <p:txBody>
          <a:bodyPr/>
          <a:lstStyle/>
          <a:p>
            <a:pPr algn="l"/>
            <a:r>
              <a:rPr lang="hu-HU" sz="2400" b="1" dirty="0">
                <a:latin typeface="Arial" panose="020B0604020202020204" pitchFamily="34" charset="0"/>
                <a:cs typeface="Arial" panose="020B0604020202020204" pitchFamily="34" charset="0"/>
              </a:rPr>
              <a:t>A depresszió epidemiológiája</a:t>
            </a:r>
          </a:p>
        </p:txBody>
      </p:sp>
      <p:sp>
        <p:nvSpPr>
          <p:cNvPr id="4" name="Text Box 3"/>
          <p:cNvSpPr txBox="1">
            <a:spLocks noGrp="1" noChangeArrowheads="1"/>
          </p:cNvSpPr>
          <p:nvPr>
            <p:ph idx="1"/>
          </p:nvPr>
        </p:nvSpPr>
        <p:spPr bwMode="auto">
          <a:xfrm>
            <a:off x="457200" y="1778329"/>
            <a:ext cx="8229600" cy="4487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charset="0"/>
              </a:defRPr>
            </a:lvl1pPr>
            <a:lvl2pPr marL="914400" indent="-4572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65000"/>
              </a:spcBef>
              <a:buFontTx/>
              <a:buChar char="•"/>
            </a:pPr>
            <a:r>
              <a:rPr lang="hu-HU" altLang="hu-HU" sz="2400" dirty="0">
                <a:latin typeface="Arial" panose="020B0604020202020204" pitchFamily="34" charset="0"/>
                <a:cs typeface="Arial" panose="020B0604020202020204" pitchFamily="34" charset="0"/>
              </a:rPr>
              <a:t>Nőknél kétszer gyakoribb, mint férfiaknál</a:t>
            </a:r>
          </a:p>
          <a:p>
            <a:pPr>
              <a:spcBef>
                <a:spcPct val="65000"/>
              </a:spcBef>
              <a:buFontTx/>
              <a:buChar char="•"/>
            </a:pPr>
            <a:r>
              <a:rPr lang="hu-HU" altLang="hu-HU" sz="2400" dirty="0">
                <a:latin typeface="Arial" panose="020B0604020202020204" pitchFamily="34" charset="0"/>
                <a:cs typeface="Arial" panose="020B0604020202020204" pitchFamily="34" charset="0"/>
              </a:rPr>
              <a:t>A megbetegedés valamennyi életkori csoportot érinti</a:t>
            </a:r>
          </a:p>
          <a:p>
            <a:pPr>
              <a:spcBef>
                <a:spcPct val="65000"/>
              </a:spcBef>
              <a:buFontTx/>
              <a:buChar char="•"/>
            </a:pPr>
            <a:r>
              <a:rPr lang="hu-HU" altLang="hu-HU" sz="2400" dirty="0">
                <a:latin typeface="Arial" panose="020B0604020202020204" pitchFamily="34" charset="0"/>
                <a:cs typeface="Arial" panose="020B0604020202020204" pitchFamily="34" charset="0"/>
              </a:rPr>
              <a:t>Különösen veszélyeztetett csoportok:</a:t>
            </a:r>
          </a:p>
          <a:p>
            <a:pPr lvl="1">
              <a:spcBef>
                <a:spcPct val="65000"/>
              </a:spcBef>
              <a:buFontTx/>
              <a:buChar char="•"/>
            </a:pPr>
            <a:r>
              <a:rPr lang="hu-HU" altLang="hu-HU" sz="2400" dirty="0">
                <a:latin typeface="Arial" panose="020B0604020202020204" pitchFamily="34" charset="0"/>
                <a:cs typeface="Arial" panose="020B0604020202020204" pitchFamily="34" charset="0"/>
              </a:rPr>
              <a:t>Idősek</a:t>
            </a:r>
          </a:p>
          <a:p>
            <a:pPr lvl="1">
              <a:spcBef>
                <a:spcPct val="65000"/>
              </a:spcBef>
              <a:buFontTx/>
              <a:buChar char="•"/>
            </a:pPr>
            <a:r>
              <a:rPr lang="hu-HU" altLang="hu-HU" sz="2400" dirty="0">
                <a:latin typeface="Arial" panose="020B0604020202020204" pitchFamily="34" charset="0"/>
                <a:cs typeface="Arial" panose="020B0604020202020204" pitchFamily="34" charset="0"/>
              </a:rPr>
              <a:t>Kamaszkor, fiatal felnőttkor</a:t>
            </a:r>
          </a:p>
          <a:p>
            <a:pPr lvl="1">
              <a:spcBef>
                <a:spcPct val="65000"/>
              </a:spcBef>
              <a:buFontTx/>
              <a:buChar char="•"/>
            </a:pPr>
            <a:r>
              <a:rPr lang="hu-HU" altLang="hu-HU" sz="2400" dirty="0">
                <a:latin typeface="Arial" panose="020B0604020202020204" pitchFamily="34" charset="0"/>
                <a:cs typeface="Arial" panose="020B0604020202020204" pitchFamily="34" charset="0"/>
              </a:rPr>
              <a:t>Kisgyermekes anyák</a:t>
            </a:r>
          </a:p>
          <a:p>
            <a:pPr lvl="1">
              <a:spcBef>
                <a:spcPct val="65000"/>
              </a:spcBef>
              <a:buFontTx/>
              <a:buChar char="•"/>
            </a:pPr>
            <a:r>
              <a:rPr lang="hu-HU" altLang="hu-HU" sz="2400" dirty="0">
                <a:latin typeface="Arial" panose="020B0604020202020204" pitchFamily="34" charset="0"/>
                <a:cs typeface="Arial" panose="020B0604020202020204" pitchFamily="34" charset="0"/>
              </a:rPr>
              <a:t>Szomatikus vagy pszichiátriai betegségben szenvedők</a:t>
            </a:r>
            <a:endParaRPr lang="de-DE" altLang="hu-H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8672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59517" y="557216"/>
            <a:ext cx="8229600" cy="1143000"/>
          </a:xfrm>
        </p:spPr>
        <p:txBody>
          <a:bodyPr/>
          <a:lstStyle/>
          <a:p>
            <a:pPr algn="l"/>
            <a:r>
              <a:rPr lang="en-US" sz="2400" b="1" dirty="0">
                <a:latin typeface="Arial" panose="020B0604020202020204" pitchFamily="34" charset="0"/>
                <a:cs typeface="Arial" panose="020B0604020202020204" pitchFamily="34" charset="0"/>
              </a:rPr>
              <a:t>A </a:t>
            </a:r>
            <a:r>
              <a:rPr lang="en-US" sz="2400" b="1" dirty="0" err="1">
                <a:latin typeface="Arial" panose="020B0604020202020204" pitchFamily="34" charset="0"/>
                <a:cs typeface="Arial" panose="020B0604020202020204" pitchFamily="34" charset="0"/>
              </a:rPr>
              <a:t>depresszió</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kialakulása</a:t>
            </a:r>
            <a:endParaRPr lang="en-US" sz="2400" b="1" dirty="0">
              <a:latin typeface="Arial" panose="020B0604020202020204" pitchFamily="34" charset="0"/>
              <a:cs typeface="Arial" panose="020B0604020202020204" pitchFamily="34" charset="0"/>
            </a:endParaRPr>
          </a:p>
        </p:txBody>
      </p:sp>
      <p:sp>
        <p:nvSpPr>
          <p:cNvPr id="51" name="Text Box 27"/>
          <p:cNvSpPr txBox="1">
            <a:spLocks noChangeArrowheads="1"/>
          </p:cNvSpPr>
          <p:nvPr/>
        </p:nvSpPr>
        <p:spPr bwMode="auto">
          <a:xfrm>
            <a:off x="1558812" y="6254352"/>
            <a:ext cx="6222124" cy="338554"/>
          </a:xfrm>
          <a:prstGeom prst="rect">
            <a:avLst/>
          </a:prstGeom>
          <a:ln/>
          <a:effectLst>
            <a:outerShdw blurRad="57150" dist="19050" dir="5400000" algn="ctr" rotWithShape="0">
              <a:srgbClr val="000000">
                <a:alpha val="35000"/>
              </a:srgbClr>
            </a:outerShdw>
            <a:softEdge rad="31750"/>
          </a:effectLst>
          <a:extLst/>
        </p:spPr>
        <p:style>
          <a:lnRef idx="0">
            <a:schemeClr val="accent6"/>
          </a:lnRef>
          <a:fillRef idx="3">
            <a:schemeClr val="accent6"/>
          </a:fillRef>
          <a:effectRef idx="3">
            <a:schemeClr val="accent6"/>
          </a:effectRef>
          <a:fontRef idx="minor">
            <a:schemeClr val="lt1"/>
          </a:fontRef>
        </p:style>
        <p:txBody>
          <a:bodyPr wrap="square">
            <a:spAutoFit/>
          </a:bodyPr>
          <a:lstStyle/>
          <a:p>
            <a:pPr algn="ctr" eaLnBrk="1" hangingPunct="1">
              <a:spcBef>
                <a:spcPct val="50000"/>
              </a:spcBef>
            </a:pPr>
            <a:r>
              <a:rPr lang="hu-HU" altLang="en-US" sz="1600" b="0" i="1" dirty="0"/>
              <a:t>Következmény: Stresszre fokozott érzékenység felnőttkorban!</a:t>
            </a:r>
          </a:p>
        </p:txBody>
      </p:sp>
      <p:sp>
        <p:nvSpPr>
          <p:cNvPr id="56" name="Bent-Up Arrow 55"/>
          <p:cNvSpPr/>
          <p:nvPr/>
        </p:nvSpPr>
        <p:spPr>
          <a:xfrm rot="5400000">
            <a:off x="630729" y="5744913"/>
            <a:ext cx="1054366" cy="687377"/>
          </a:xfrm>
          <a:prstGeom prst="bentUpArrow">
            <a:avLst>
              <a:gd name="adj1" fmla="val 24083"/>
              <a:gd name="adj2" fmla="val 25000"/>
              <a:gd name="adj3" fmla="val 25000"/>
            </a:avLst>
          </a:prstGeom>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244628" y="1910490"/>
            <a:ext cx="8469236" cy="3657352"/>
            <a:chOff x="239636" y="857075"/>
            <a:chExt cx="8469236" cy="3657352"/>
          </a:xfrm>
        </p:grpSpPr>
        <p:sp>
          <p:nvSpPr>
            <p:cNvPr id="29" name="Text Box 5"/>
            <p:cNvSpPr txBox="1">
              <a:spLocks noChangeArrowheads="1"/>
            </p:cNvSpPr>
            <p:nvPr/>
          </p:nvSpPr>
          <p:spPr bwMode="auto">
            <a:xfrm>
              <a:off x="239636" y="857075"/>
              <a:ext cx="3900564" cy="519113"/>
            </a:xfrm>
            <a:prstGeom prst="rect">
              <a:avLst/>
            </a:prstGeom>
            <a:ln/>
            <a:effectLst>
              <a:outerShdw blurRad="57150" dist="19050" dir="5400000" algn="ctr" rotWithShape="0">
                <a:srgbClr val="000000">
                  <a:alpha val="35000"/>
                </a:srgbClr>
              </a:outerShdw>
              <a:softEdge rad="31750"/>
            </a:effectLst>
            <a:extLst/>
          </p:spPr>
          <p:style>
            <a:lnRef idx="0">
              <a:schemeClr val="accent4"/>
            </a:lnRef>
            <a:fillRef idx="3">
              <a:schemeClr val="accent4"/>
            </a:fillRef>
            <a:effectRef idx="3">
              <a:schemeClr val="accent4"/>
            </a:effectRef>
            <a:fontRef idx="minor">
              <a:schemeClr val="lt1"/>
            </a:fontRef>
          </p:style>
          <p:txBody>
            <a:bodyPr wrap="square">
              <a:spAutoFit/>
            </a:bodyPr>
            <a:lstStyle/>
            <a:p>
              <a:pPr algn="ctr" eaLnBrk="1" hangingPunct="1">
                <a:spcBef>
                  <a:spcPct val="50000"/>
                </a:spcBef>
              </a:pPr>
              <a:r>
                <a:rPr lang="hu-HU" altLang="en-US" sz="2800" dirty="0">
                  <a:solidFill>
                    <a:schemeClr val="bg2"/>
                  </a:solidFill>
                  <a:latin typeface="Calibri" charset="0"/>
                  <a:ea typeface="Calibri" charset="0"/>
                  <a:cs typeface="Calibri" charset="0"/>
                </a:rPr>
                <a:t>ÖRÖKLETES HAJLAM</a:t>
              </a:r>
            </a:p>
          </p:txBody>
        </p:sp>
        <p:sp>
          <p:nvSpPr>
            <p:cNvPr id="30" name="Text Box 6"/>
            <p:cNvSpPr txBox="1">
              <a:spLocks noChangeArrowheads="1"/>
            </p:cNvSpPr>
            <p:nvPr/>
          </p:nvSpPr>
          <p:spPr bwMode="auto">
            <a:xfrm>
              <a:off x="4572000" y="857075"/>
              <a:ext cx="4136872" cy="519113"/>
            </a:xfrm>
            <a:prstGeom prst="rect">
              <a:avLst/>
            </a:prstGeom>
            <a:ln/>
            <a:effectLst>
              <a:outerShdw blurRad="57150" dist="19050" dir="5400000" algn="ctr" rotWithShape="0">
                <a:srgbClr val="000000">
                  <a:alpha val="35000"/>
                </a:srgbClr>
              </a:outerShdw>
              <a:softEdge rad="31750"/>
            </a:effectLst>
            <a:extLst/>
          </p:spPr>
          <p:style>
            <a:lnRef idx="0">
              <a:schemeClr val="accent6"/>
            </a:lnRef>
            <a:fillRef idx="3">
              <a:schemeClr val="accent6"/>
            </a:fillRef>
            <a:effectRef idx="3">
              <a:schemeClr val="accent6"/>
            </a:effectRef>
            <a:fontRef idx="minor">
              <a:schemeClr val="lt1"/>
            </a:fontRef>
          </p:style>
          <p:txBody>
            <a:bodyPr wrap="square">
              <a:spAutoFit/>
            </a:bodyPr>
            <a:lstStyle/>
            <a:p>
              <a:pPr algn="ctr" eaLnBrk="1" hangingPunct="1">
                <a:spcBef>
                  <a:spcPct val="50000"/>
                </a:spcBef>
              </a:pPr>
              <a:r>
                <a:rPr lang="hu-HU" altLang="en-US" sz="2800" dirty="0">
                  <a:solidFill>
                    <a:schemeClr val="bg2"/>
                  </a:solidFill>
                  <a:latin typeface="Calibri" charset="0"/>
                  <a:ea typeface="Calibri" charset="0"/>
                  <a:cs typeface="Calibri" charset="0"/>
                </a:rPr>
                <a:t>KÖRNYEZETI HATÁSOK</a:t>
              </a:r>
            </a:p>
          </p:txBody>
        </p:sp>
        <p:sp>
          <p:nvSpPr>
            <p:cNvPr id="33" name="Text Box 9"/>
            <p:cNvSpPr txBox="1">
              <a:spLocks noChangeArrowheads="1"/>
            </p:cNvSpPr>
            <p:nvPr/>
          </p:nvSpPr>
          <p:spPr bwMode="auto">
            <a:xfrm>
              <a:off x="914400" y="1847675"/>
              <a:ext cx="3505200" cy="519113"/>
            </a:xfrm>
            <a:prstGeom prst="rect">
              <a:avLst/>
            </a:prstGeom>
            <a:solidFill>
              <a:srgbClr val="7030A0"/>
            </a:solidFill>
            <a:ln/>
            <a:effectLst>
              <a:outerShdw blurRad="57150" dist="19050" dir="5400000" algn="ctr" rotWithShape="0">
                <a:srgbClr val="000000">
                  <a:alpha val="35000"/>
                </a:srgbClr>
              </a:outerShdw>
              <a:softEdge rad="31750"/>
            </a:effectLst>
            <a:extLst/>
          </p:spPr>
          <p:style>
            <a:lnRef idx="0">
              <a:schemeClr val="accent6"/>
            </a:lnRef>
            <a:fillRef idx="3">
              <a:schemeClr val="accent6"/>
            </a:fillRef>
            <a:effectRef idx="3">
              <a:schemeClr val="accent6"/>
            </a:effectRef>
            <a:fontRef idx="minor">
              <a:schemeClr val="lt1"/>
            </a:fontRef>
          </p:style>
          <p:txBody>
            <a:bodyPr>
              <a:spAutoFit/>
            </a:bodyPr>
            <a:lstStyle/>
            <a:p>
              <a:pPr algn="ctr" eaLnBrk="1" hangingPunct="1">
                <a:spcBef>
                  <a:spcPct val="50000"/>
                </a:spcBef>
              </a:pPr>
              <a:r>
                <a:rPr lang="hu-HU" altLang="en-US" sz="2800">
                  <a:solidFill>
                    <a:schemeClr val="bg2"/>
                  </a:solidFill>
                  <a:latin typeface="Calibri" charset="0"/>
                  <a:ea typeface="Calibri" charset="0"/>
                  <a:cs typeface="Calibri" charset="0"/>
                </a:rPr>
                <a:t>Pszichológiai hatások</a:t>
              </a:r>
            </a:p>
          </p:txBody>
        </p:sp>
        <p:sp>
          <p:nvSpPr>
            <p:cNvPr id="34" name="Text Box 10"/>
            <p:cNvSpPr txBox="1">
              <a:spLocks noChangeArrowheads="1"/>
            </p:cNvSpPr>
            <p:nvPr/>
          </p:nvSpPr>
          <p:spPr bwMode="auto">
            <a:xfrm>
              <a:off x="5334000" y="1847675"/>
              <a:ext cx="2895600" cy="519113"/>
            </a:xfrm>
            <a:prstGeom prst="rect">
              <a:avLst/>
            </a:prstGeom>
            <a:solidFill>
              <a:schemeClr val="accent2">
                <a:lumMod val="75000"/>
              </a:schemeClr>
            </a:solidFill>
            <a:ln/>
            <a:effectLst>
              <a:outerShdw blurRad="57150" dist="19050" dir="5400000" algn="ctr" rotWithShape="0">
                <a:srgbClr val="000000">
                  <a:alpha val="35000"/>
                </a:srgbClr>
              </a:outerShdw>
              <a:softEdge rad="31750"/>
            </a:effectLst>
            <a:extLst/>
          </p:spPr>
          <p:style>
            <a:lnRef idx="0">
              <a:schemeClr val="accent6"/>
            </a:lnRef>
            <a:fillRef idx="3">
              <a:schemeClr val="accent6"/>
            </a:fillRef>
            <a:effectRef idx="3">
              <a:schemeClr val="accent6"/>
            </a:effectRef>
            <a:fontRef idx="minor">
              <a:schemeClr val="lt1"/>
            </a:fontRef>
          </p:style>
          <p:txBody>
            <a:bodyPr>
              <a:spAutoFit/>
            </a:bodyPr>
            <a:lstStyle/>
            <a:p>
              <a:pPr algn="ctr" eaLnBrk="1" hangingPunct="1">
                <a:spcBef>
                  <a:spcPct val="50000"/>
                </a:spcBef>
              </a:pPr>
              <a:r>
                <a:rPr lang="hu-HU" altLang="en-US" sz="2800">
                  <a:solidFill>
                    <a:schemeClr val="bg2"/>
                  </a:solidFill>
                  <a:latin typeface="Calibri" charset="0"/>
                  <a:ea typeface="Calibri" charset="0"/>
                  <a:cs typeface="Calibri" charset="0"/>
                </a:rPr>
                <a:t>Biológiai hatások</a:t>
              </a:r>
            </a:p>
          </p:txBody>
        </p:sp>
        <p:sp>
          <p:nvSpPr>
            <p:cNvPr id="35" name="Text Box 11"/>
            <p:cNvSpPr txBox="1">
              <a:spLocks noChangeArrowheads="1"/>
            </p:cNvSpPr>
            <p:nvPr/>
          </p:nvSpPr>
          <p:spPr bwMode="auto">
            <a:xfrm>
              <a:off x="321615" y="2898600"/>
              <a:ext cx="2057399" cy="1615827"/>
            </a:xfrm>
            <a:prstGeom prst="rect">
              <a:avLst/>
            </a:prstGeom>
            <a:solidFill>
              <a:srgbClr val="FF0000"/>
            </a:solidFill>
            <a:ln>
              <a:headEnd/>
              <a:tailEnd/>
            </a:ln>
            <a:effectLst>
              <a:outerShdw blurRad="57150" dist="19050" dir="5400000" algn="ctr" rotWithShape="0">
                <a:srgbClr val="000000">
                  <a:alpha val="35000"/>
                </a:srgbClr>
              </a:outerShdw>
              <a:softEdge rad="31750"/>
            </a:effectLst>
            <a:extLst/>
          </p:spPr>
          <p:style>
            <a:lnRef idx="0">
              <a:schemeClr val="accent6"/>
            </a:lnRef>
            <a:fillRef idx="3">
              <a:schemeClr val="accent6"/>
            </a:fillRef>
            <a:effectRef idx="3">
              <a:schemeClr val="accent6"/>
            </a:effectRef>
            <a:fontRef idx="minor">
              <a:schemeClr val="lt1"/>
            </a:fontRef>
          </p:style>
          <p:txBody>
            <a:bodyPr wrap="square">
              <a:spAutoFit/>
            </a:bodyPr>
            <a:lstStyle/>
            <a:p>
              <a:pPr eaLnBrk="1" hangingPunct="1">
                <a:spcBef>
                  <a:spcPct val="50000"/>
                </a:spcBef>
              </a:pPr>
              <a:r>
                <a:rPr lang="hu-HU" altLang="en-US" b="0" dirty="0">
                  <a:solidFill>
                    <a:schemeClr val="bg2"/>
                  </a:solidFill>
                  <a:latin typeface="Calibri" charset="0"/>
                  <a:ea typeface="Calibri" charset="0"/>
                  <a:cs typeface="Calibri" charset="0"/>
                </a:rPr>
                <a:t>Korai stressz</a:t>
              </a:r>
            </a:p>
            <a:p>
              <a:pPr eaLnBrk="1" hangingPunct="1">
                <a:spcBef>
                  <a:spcPct val="50000"/>
                </a:spcBef>
                <a:buFontTx/>
                <a:buChar char="•"/>
              </a:pPr>
              <a:r>
                <a:rPr lang="hu-HU" altLang="en-US" b="0" dirty="0">
                  <a:solidFill>
                    <a:schemeClr val="bg2"/>
                  </a:solidFill>
                  <a:latin typeface="Calibri" charset="0"/>
                  <a:ea typeface="Calibri" charset="0"/>
                  <a:cs typeface="Calibri" charset="0"/>
                </a:rPr>
                <a:t> szülés előtt</a:t>
              </a:r>
            </a:p>
            <a:p>
              <a:pPr eaLnBrk="1" hangingPunct="1">
                <a:spcBef>
                  <a:spcPct val="50000"/>
                </a:spcBef>
                <a:buFontTx/>
                <a:buChar char="•"/>
              </a:pPr>
              <a:r>
                <a:rPr lang="hu-HU" altLang="en-US" b="0" dirty="0">
                  <a:solidFill>
                    <a:schemeClr val="bg2"/>
                  </a:solidFill>
                  <a:latin typeface="Calibri" charset="0"/>
                  <a:ea typeface="Calibri" charset="0"/>
                  <a:cs typeface="Calibri" charset="0"/>
                </a:rPr>
                <a:t> </a:t>
              </a:r>
              <a:r>
                <a:rPr lang="hu-HU" altLang="en-US" b="0" dirty="0" err="1">
                  <a:solidFill>
                    <a:schemeClr val="bg2"/>
                  </a:solidFill>
                  <a:latin typeface="Calibri" charset="0"/>
                  <a:ea typeface="Calibri" charset="0"/>
                  <a:cs typeface="Calibri" charset="0"/>
                </a:rPr>
                <a:t>perinatális</a:t>
              </a:r>
              <a:endParaRPr lang="hu-HU" altLang="en-US" b="0" dirty="0">
                <a:solidFill>
                  <a:schemeClr val="bg2"/>
                </a:solidFill>
                <a:latin typeface="Calibri" charset="0"/>
                <a:ea typeface="Calibri" charset="0"/>
                <a:cs typeface="Calibri" charset="0"/>
              </a:endParaRPr>
            </a:p>
            <a:p>
              <a:pPr eaLnBrk="1" hangingPunct="1">
                <a:spcBef>
                  <a:spcPct val="50000"/>
                </a:spcBef>
                <a:buFontTx/>
                <a:buChar char="•"/>
              </a:pPr>
              <a:r>
                <a:rPr lang="hu-HU" altLang="en-US" b="0" dirty="0">
                  <a:solidFill>
                    <a:schemeClr val="bg2"/>
                  </a:solidFill>
                  <a:latin typeface="Calibri" charset="0"/>
                  <a:ea typeface="Calibri" charset="0"/>
                  <a:cs typeface="Calibri" charset="0"/>
                </a:rPr>
                <a:t> koragyermekkori</a:t>
              </a:r>
            </a:p>
          </p:txBody>
        </p:sp>
        <p:sp>
          <p:nvSpPr>
            <p:cNvPr id="36" name="Text Box 12"/>
            <p:cNvSpPr txBox="1">
              <a:spLocks noChangeArrowheads="1"/>
            </p:cNvSpPr>
            <p:nvPr/>
          </p:nvSpPr>
          <p:spPr bwMode="auto">
            <a:xfrm>
              <a:off x="2641904" y="2895425"/>
              <a:ext cx="2022978" cy="674031"/>
            </a:xfrm>
            <a:prstGeom prst="rect">
              <a:avLst/>
            </a:prstGeom>
            <a:solidFill>
              <a:srgbClr val="FF0000"/>
            </a:solidFill>
            <a:ln>
              <a:headEnd/>
              <a:tailEnd/>
            </a:ln>
            <a:effectLst>
              <a:outerShdw blurRad="57150" dist="19050" dir="5400000" algn="ctr" rotWithShape="0">
                <a:srgbClr val="000000">
                  <a:alpha val="35000"/>
                </a:srgbClr>
              </a:outerShdw>
              <a:softEdge rad="31750"/>
            </a:effectLst>
            <a:extLst/>
          </p:spPr>
          <p:style>
            <a:lnRef idx="0">
              <a:schemeClr val="accent6"/>
            </a:lnRef>
            <a:fillRef idx="3">
              <a:schemeClr val="accent6"/>
            </a:fillRef>
            <a:effectRef idx="3">
              <a:schemeClr val="accent6"/>
            </a:effectRef>
            <a:fontRef idx="minor">
              <a:schemeClr val="lt1"/>
            </a:fontRef>
          </p:style>
          <p:txBody>
            <a:bodyPr wrap="square">
              <a:spAutoFit/>
            </a:bodyPr>
            <a:lstStyle/>
            <a:p>
              <a:pPr eaLnBrk="1" hangingPunct="1">
                <a:spcBef>
                  <a:spcPct val="50000"/>
                </a:spcBef>
              </a:pPr>
              <a:r>
                <a:rPr lang="hu-HU" altLang="en-US" b="0">
                  <a:solidFill>
                    <a:schemeClr val="bg2"/>
                  </a:solidFill>
                  <a:latin typeface="Calibri" charset="0"/>
                  <a:ea typeface="Calibri" charset="0"/>
                  <a:cs typeface="Calibri" charset="0"/>
                </a:rPr>
                <a:t>Késői stressz</a:t>
              </a:r>
            </a:p>
            <a:p>
              <a:pPr eaLnBrk="1" hangingPunct="1">
                <a:lnSpc>
                  <a:spcPct val="60000"/>
                </a:lnSpc>
                <a:spcBef>
                  <a:spcPct val="50000"/>
                </a:spcBef>
                <a:buFontTx/>
                <a:buChar char="•"/>
              </a:pPr>
              <a:r>
                <a:rPr lang="hu-HU" altLang="en-US" b="0">
                  <a:solidFill>
                    <a:schemeClr val="bg2"/>
                  </a:solidFill>
                  <a:latin typeface="Calibri" charset="0"/>
                  <a:ea typeface="Calibri" charset="0"/>
                  <a:cs typeface="Calibri" charset="0"/>
                </a:rPr>
                <a:t> életesemények</a:t>
              </a:r>
            </a:p>
          </p:txBody>
        </p:sp>
        <p:sp>
          <p:nvSpPr>
            <p:cNvPr id="37" name="Text Box 13"/>
            <p:cNvSpPr txBox="1">
              <a:spLocks noChangeArrowheads="1"/>
            </p:cNvSpPr>
            <p:nvPr/>
          </p:nvSpPr>
          <p:spPr bwMode="auto">
            <a:xfrm>
              <a:off x="4953000" y="2895425"/>
              <a:ext cx="1447800" cy="1477328"/>
            </a:xfrm>
            <a:prstGeom prst="rect">
              <a:avLst/>
            </a:prstGeom>
            <a:solidFill>
              <a:schemeClr val="accent5">
                <a:lumMod val="75000"/>
              </a:schemeClr>
            </a:solidFill>
            <a:ln>
              <a:headEnd/>
              <a:tailEnd/>
            </a:ln>
            <a:effectLst>
              <a:outerShdw blurRad="57150" dist="19050" dir="5400000" algn="ctr" rotWithShape="0">
                <a:srgbClr val="000000">
                  <a:alpha val="35000"/>
                </a:srgbClr>
              </a:outerShdw>
              <a:softEdge rad="31750"/>
            </a:effectLst>
            <a:extLst/>
          </p:spPr>
          <p:style>
            <a:lnRef idx="0">
              <a:schemeClr val="accent6"/>
            </a:lnRef>
            <a:fillRef idx="3">
              <a:schemeClr val="accent6"/>
            </a:fillRef>
            <a:effectRef idx="3">
              <a:schemeClr val="accent6"/>
            </a:effectRef>
            <a:fontRef idx="minor">
              <a:schemeClr val="lt1"/>
            </a:fontRef>
          </p:style>
          <p:txBody>
            <a:bodyPr>
              <a:spAutoFit/>
            </a:bodyPr>
            <a:lstStyle/>
            <a:p>
              <a:pPr eaLnBrk="1" hangingPunct="1">
                <a:spcBef>
                  <a:spcPct val="50000"/>
                </a:spcBef>
              </a:pPr>
              <a:r>
                <a:rPr lang="hu-HU" altLang="en-US" b="0" dirty="0">
                  <a:solidFill>
                    <a:schemeClr val="bg2"/>
                  </a:solidFill>
                  <a:latin typeface="Calibri" charset="0"/>
                  <a:ea typeface="Calibri" charset="0"/>
                  <a:cs typeface="Calibri" charset="0"/>
                </a:rPr>
                <a:t>Külső tényezők</a:t>
              </a:r>
            </a:p>
            <a:p>
              <a:pPr eaLnBrk="1" hangingPunct="1">
                <a:spcBef>
                  <a:spcPct val="50000"/>
                </a:spcBef>
                <a:buFontTx/>
                <a:buChar char="•"/>
              </a:pPr>
              <a:r>
                <a:rPr lang="hu-HU" altLang="en-US" b="0" dirty="0">
                  <a:solidFill>
                    <a:schemeClr val="bg2"/>
                  </a:solidFill>
                  <a:latin typeface="Calibri" charset="0"/>
                  <a:ea typeface="Calibri" charset="0"/>
                  <a:cs typeface="Calibri" charset="0"/>
                </a:rPr>
                <a:t> Drog</a:t>
              </a:r>
            </a:p>
            <a:p>
              <a:pPr eaLnBrk="1" hangingPunct="1">
                <a:spcBef>
                  <a:spcPct val="50000"/>
                </a:spcBef>
                <a:buFontTx/>
                <a:buChar char="•"/>
              </a:pPr>
              <a:r>
                <a:rPr lang="hu-HU" altLang="en-US" b="0" dirty="0">
                  <a:solidFill>
                    <a:schemeClr val="bg2"/>
                  </a:solidFill>
                  <a:latin typeface="Calibri" charset="0"/>
                  <a:ea typeface="Calibri" charset="0"/>
                  <a:cs typeface="Calibri" charset="0"/>
                </a:rPr>
                <a:t> Alkohol</a:t>
              </a:r>
            </a:p>
          </p:txBody>
        </p:sp>
        <p:sp>
          <p:nvSpPr>
            <p:cNvPr id="38" name="Text Box 14"/>
            <p:cNvSpPr txBox="1">
              <a:spLocks noChangeArrowheads="1"/>
            </p:cNvSpPr>
            <p:nvPr/>
          </p:nvSpPr>
          <p:spPr bwMode="auto">
            <a:xfrm>
              <a:off x="6743699" y="2895425"/>
              <a:ext cx="1905000" cy="1338828"/>
            </a:xfrm>
            <a:prstGeom prst="rect">
              <a:avLst/>
            </a:prstGeom>
            <a:solidFill>
              <a:schemeClr val="accent5">
                <a:lumMod val="75000"/>
              </a:schemeClr>
            </a:solidFill>
            <a:ln>
              <a:headEnd/>
              <a:tailEnd/>
            </a:ln>
            <a:effectLst>
              <a:outerShdw blurRad="57150" dist="19050" dir="5400000" algn="ctr" rotWithShape="0">
                <a:srgbClr val="000000">
                  <a:alpha val="35000"/>
                </a:srgbClr>
              </a:outerShdw>
              <a:softEdge rad="31750"/>
            </a:effectLst>
            <a:extLst/>
          </p:spPr>
          <p:style>
            <a:lnRef idx="0">
              <a:schemeClr val="accent6"/>
            </a:lnRef>
            <a:fillRef idx="3">
              <a:schemeClr val="accent6"/>
            </a:fillRef>
            <a:effectRef idx="3">
              <a:schemeClr val="accent6"/>
            </a:effectRef>
            <a:fontRef idx="minor">
              <a:schemeClr val="lt1"/>
            </a:fontRef>
          </p:style>
          <p:txBody>
            <a:bodyPr>
              <a:spAutoFit/>
            </a:bodyPr>
            <a:lstStyle/>
            <a:p>
              <a:pPr eaLnBrk="1" hangingPunct="1">
                <a:spcBef>
                  <a:spcPct val="50000"/>
                </a:spcBef>
              </a:pPr>
              <a:r>
                <a:rPr lang="hu-HU" altLang="en-US" b="0">
                  <a:solidFill>
                    <a:schemeClr val="bg2"/>
                  </a:solidFill>
                  <a:latin typeface="Calibri" charset="0"/>
                  <a:ea typeface="Calibri" charset="0"/>
                  <a:cs typeface="Calibri" charset="0"/>
                </a:rPr>
                <a:t>Belső tényezők</a:t>
              </a:r>
            </a:p>
            <a:p>
              <a:pPr eaLnBrk="1" hangingPunct="1">
                <a:spcBef>
                  <a:spcPct val="50000"/>
                </a:spcBef>
                <a:buFontTx/>
                <a:buChar char="•"/>
              </a:pPr>
              <a:r>
                <a:rPr lang="hu-HU" altLang="en-US" b="0">
                  <a:solidFill>
                    <a:schemeClr val="bg2"/>
                  </a:solidFill>
                  <a:latin typeface="Calibri" charset="0"/>
                  <a:ea typeface="Calibri" charset="0"/>
                  <a:cs typeface="Calibri" charset="0"/>
                </a:rPr>
                <a:t> KIR-t érintő betegségek, traumák</a:t>
              </a:r>
            </a:p>
          </p:txBody>
        </p:sp>
        <p:sp>
          <p:nvSpPr>
            <p:cNvPr id="39" name="Line 15"/>
            <p:cNvSpPr>
              <a:spLocks noChangeShapeType="1"/>
            </p:cNvSpPr>
            <p:nvPr/>
          </p:nvSpPr>
          <p:spPr bwMode="auto">
            <a:xfrm>
              <a:off x="2590800" y="1695275"/>
              <a:ext cx="3886200" cy="0"/>
            </a:xfrm>
            <a:prstGeom prst="line">
              <a:avLst/>
            </a:prstGeom>
            <a:noFill/>
            <a:ln w="9525">
              <a:solidFill>
                <a:schemeClr val="tx1"/>
              </a:solidFill>
              <a:round/>
              <a:headEnd/>
              <a:tailEnd/>
            </a:ln>
            <a:effectLst/>
            <a:extLst/>
          </p:spPr>
          <p:txBody>
            <a:bodyPr/>
            <a:lstStyle/>
            <a:p>
              <a:pPr algn="ctr"/>
              <a:endParaRPr lang="en-US">
                <a:latin typeface="Calibri" charset="0"/>
                <a:ea typeface="Calibri" charset="0"/>
                <a:cs typeface="Calibri" charset="0"/>
              </a:endParaRPr>
            </a:p>
          </p:txBody>
        </p:sp>
        <p:sp>
          <p:nvSpPr>
            <p:cNvPr id="40" name="Line 16"/>
            <p:cNvSpPr>
              <a:spLocks noChangeShapeType="1"/>
            </p:cNvSpPr>
            <p:nvPr/>
          </p:nvSpPr>
          <p:spPr bwMode="auto">
            <a:xfrm>
              <a:off x="2590800" y="1695275"/>
              <a:ext cx="0" cy="152400"/>
            </a:xfrm>
            <a:prstGeom prst="line">
              <a:avLst/>
            </a:prstGeom>
            <a:noFill/>
            <a:ln w="9525">
              <a:solidFill>
                <a:schemeClr val="tx1"/>
              </a:solidFill>
              <a:round/>
              <a:headEnd/>
              <a:tailEnd type="triangle" w="med" len="med"/>
            </a:ln>
            <a:effectLst/>
            <a:extLst/>
          </p:spPr>
          <p:txBody>
            <a:bodyPr/>
            <a:lstStyle/>
            <a:p>
              <a:pPr algn="ctr"/>
              <a:endParaRPr lang="en-US">
                <a:latin typeface="Calibri" charset="0"/>
                <a:ea typeface="Calibri" charset="0"/>
                <a:cs typeface="Calibri" charset="0"/>
              </a:endParaRPr>
            </a:p>
          </p:txBody>
        </p:sp>
        <p:sp>
          <p:nvSpPr>
            <p:cNvPr id="41" name="Line 17"/>
            <p:cNvSpPr>
              <a:spLocks noChangeShapeType="1"/>
            </p:cNvSpPr>
            <p:nvPr/>
          </p:nvSpPr>
          <p:spPr bwMode="auto">
            <a:xfrm>
              <a:off x="6477000" y="1695275"/>
              <a:ext cx="0" cy="152400"/>
            </a:xfrm>
            <a:prstGeom prst="line">
              <a:avLst/>
            </a:prstGeom>
            <a:noFill/>
            <a:ln w="9525">
              <a:solidFill>
                <a:schemeClr val="tx1"/>
              </a:solidFill>
              <a:round/>
              <a:headEnd/>
              <a:tailEnd type="triangle" w="med" len="med"/>
            </a:ln>
            <a:effectLst/>
            <a:extLst/>
          </p:spPr>
          <p:txBody>
            <a:bodyPr/>
            <a:lstStyle/>
            <a:p>
              <a:pPr algn="ctr"/>
              <a:endParaRPr lang="en-US">
                <a:latin typeface="Calibri" charset="0"/>
                <a:ea typeface="Calibri" charset="0"/>
                <a:cs typeface="Calibri" charset="0"/>
              </a:endParaRPr>
            </a:p>
          </p:txBody>
        </p:sp>
        <p:sp>
          <p:nvSpPr>
            <p:cNvPr id="42" name="Line 18"/>
            <p:cNvSpPr>
              <a:spLocks noChangeShapeType="1"/>
            </p:cNvSpPr>
            <p:nvPr/>
          </p:nvSpPr>
          <p:spPr bwMode="auto">
            <a:xfrm>
              <a:off x="5562074" y="1376187"/>
              <a:ext cx="526" cy="319087"/>
            </a:xfrm>
            <a:prstGeom prst="line">
              <a:avLst/>
            </a:prstGeom>
            <a:noFill/>
            <a:ln w="9525">
              <a:solidFill>
                <a:schemeClr val="tx1"/>
              </a:solidFill>
              <a:round/>
              <a:headEnd/>
              <a:tailEnd/>
            </a:ln>
            <a:effectLst/>
            <a:extLst/>
          </p:spPr>
          <p:txBody>
            <a:bodyPr/>
            <a:lstStyle/>
            <a:p>
              <a:pPr algn="ctr"/>
              <a:endParaRPr lang="en-US">
                <a:latin typeface="Calibri" charset="0"/>
                <a:ea typeface="Calibri" charset="0"/>
                <a:cs typeface="Calibri" charset="0"/>
              </a:endParaRPr>
            </a:p>
          </p:txBody>
        </p:sp>
        <p:sp>
          <p:nvSpPr>
            <p:cNvPr id="43" name="Line 19"/>
            <p:cNvSpPr>
              <a:spLocks noChangeShapeType="1"/>
            </p:cNvSpPr>
            <p:nvPr/>
          </p:nvSpPr>
          <p:spPr bwMode="auto">
            <a:xfrm>
              <a:off x="1350316" y="2518454"/>
              <a:ext cx="2590800" cy="0"/>
            </a:xfrm>
            <a:prstGeom prst="line">
              <a:avLst/>
            </a:prstGeom>
            <a:noFill/>
            <a:ln w="9525">
              <a:solidFill>
                <a:schemeClr val="tx1"/>
              </a:solidFill>
              <a:round/>
              <a:headEnd/>
              <a:tailEnd/>
            </a:ln>
            <a:effectLst/>
            <a:extLst/>
          </p:spPr>
          <p:txBody>
            <a:bodyPr/>
            <a:lstStyle/>
            <a:p>
              <a:pPr algn="ctr"/>
              <a:endParaRPr lang="en-US">
                <a:latin typeface="Calibri" charset="0"/>
                <a:ea typeface="Calibri" charset="0"/>
                <a:cs typeface="Calibri" charset="0"/>
              </a:endParaRPr>
            </a:p>
          </p:txBody>
        </p:sp>
        <p:sp>
          <p:nvSpPr>
            <p:cNvPr id="44" name="Line 20"/>
            <p:cNvSpPr>
              <a:spLocks noChangeShapeType="1"/>
            </p:cNvSpPr>
            <p:nvPr/>
          </p:nvSpPr>
          <p:spPr bwMode="auto">
            <a:xfrm>
              <a:off x="3941116" y="2516505"/>
              <a:ext cx="0" cy="378920"/>
            </a:xfrm>
            <a:prstGeom prst="line">
              <a:avLst/>
            </a:prstGeom>
            <a:noFill/>
            <a:ln w="9525">
              <a:solidFill>
                <a:schemeClr val="tx1"/>
              </a:solidFill>
              <a:round/>
              <a:headEnd/>
              <a:tailEnd type="triangle" w="med" len="med"/>
            </a:ln>
            <a:effectLst/>
            <a:extLst/>
          </p:spPr>
          <p:txBody>
            <a:bodyPr/>
            <a:lstStyle/>
            <a:p>
              <a:endParaRPr lang="en-US">
                <a:latin typeface="Calibri" charset="0"/>
                <a:ea typeface="Calibri" charset="0"/>
                <a:cs typeface="Calibri" charset="0"/>
              </a:endParaRPr>
            </a:p>
          </p:txBody>
        </p:sp>
        <p:sp>
          <p:nvSpPr>
            <p:cNvPr id="45" name="Line 21"/>
            <p:cNvSpPr>
              <a:spLocks noChangeShapeType="1"/>
            </p:cNvSpPr>
            <p:nvPr/>
          </p:nvSpPr>
          <p:spPr bwMode="auto">
            <a:xfrm flipH="1">
              <a:off x="1350315" y="2516505"/>
              <a:ext cx="789" cy="378920"/>
            </a:xfrm>
            <a:prstGeom prst="line">
              <a:avLst/>
            </a:prstGeom>
            <a:noFill/>
            <a:ln w="9525">
              <a:solidFill>
                <a:schemeClr val="tx1"/>
              </a:solidFill>
              <a:round/>
              <a:headEnd/>
              <a:tailEnd type="triangle" w="med" len="med"/>
            </a:ln>
            <a:effectLst/>
            <a:extLst/>
          </p:spPr>
          <p:txBody>
            <a:bodyPr/>
            <a:lstStyle/>
            <a:p>
              <a:endParaRPr lang="en-US">
                <a:latin typeface="Calibri" charset="0"/>
                <a:ea typeface="Calibri" charset="0"/>
                <a:cs typeface="Calibri" charset="0"/>
              </a:endParaRPr>
            </a:p>
          </p:txBody>
        </p:sp>
        <p:sp>
          <p:nvSpPr>
            <p:cNvPr id="46" name="Line 22"/>
            <p:cNvSpPr>
              <a:spLocks noChangeShapeType="1"/>
            </p:cNvSpPr>
            <p:nvPr/>
          </p:nvSpPr>
          <p:spPr bwMode="auto">
            <a:xfrm>
              <a:off x="2645716" y="2365200"/>
              <a:ext cx="0" cy="151305"/>
            </a:xfrm>
            <a:prstGeom prst="line">
              <a:avLst/>
            </a:prstGeom>
            <a:noFill/>
            <a:ln w="9525">
              <a:solidFill>
                <a:schemeClr val="tx1"/>
              </a:solidFill>
              <a:round/>
              <a:headEnd/>
              <a:tailEnd/>
            </a:ln>
            <a:effectLst/>
            <a:extLst/>
          </p:spPr>
          <p:txBody>
            <a:bodyPr/>
            <a:lstStyle/>
            <a:p>
              <a:pPr algn="ctr"/>
              <a:endParaRPr lang="en-US">
                <a:latin typeface="Calibri" charset="0"/>
                <a:ea typeface="Calibri" charset="0"/>
                <a:cs typeface="Calibri" charset="0"/>
              </a:endParaRPr>
            </a:p>
          </p:txBody>
        </p:sp>
        <p:grpSp>
          <p:nvGrpSpPr>
            <p:cNvPr id="54" name="Group 53"/>
            <p:cNvGrpSpPr/>
            <p:nvPr/>
          </p:nvGrpSpPr>
          <p:grpSpPr>
            <a:xfrm>
              <a:off x="5714999" y="2365200"/>
              <a:ext cx="2057400" cy="533400"/>
              <a:chOff x="5638800" y="3346450"/>
              <a:chExt cx="2057400" cy="533400"/>
            </a:xfrm>
          </p:grpSpPr>
          <p:sp>
            <p:nvSpPr>
              <p:cNvPr id="47" name="Line 23"/>
              <p:cNvSpPr>
                <a:spLocks noChangeShapeType="1"/>
              </p:cNvSpPr>
              <p:nvPr/>
            </p:nvSpPr>
            <p:spPr bwMode="auto">
              <a:xfrm>
                <a:off x="5638800" y="3497755"/>
                <a:ext cx="2057400" cy="0"/>
              </a:xfrm>
              <a:prstGeom prst="line">
                <a:avLst/>
              </a:prstGeom>
              <a:noFill/>
              <a:ln w="9525">
                <a:solidFill>
                  <a:schemeClr val="tx1"/>
                </a:solidFill>
                <a:round/>
                <a:headEnd/>
                <a:tailEnd/>
              </a:ln>
              <a:effectLst/>
              <a:extLst/>
            </p:spPr>
            <p:txBody>
              <a:bodyPr/>
              <a:lstStyle/>
              <a:p>
                <a:endParaRPr lang="en-US">
                  <a:latin typeface="Calibri" charset="0"/>
                  <a:ea typeface="Calibri" charset="0"/>
                  <a:cs typeface="Calibri" charset="0"/>
                </a:endParaRPr>
              </a:p>
            </p:txBody>
          </p:sp>
          <p:sp>
            <p:nvSpPr>
              <p:cNvPr id="48" name="Line 24"/>
              <p:cNvSpPr>
                <a:spLocks noChangeShapeType="1"/>
              </p:cNvSpPr>
              <p:nvPr/>
            </p:nvSpPr>
            <p:spPr bwMode="auto">
              <a:xfrm>
                <a:off x="5638800" y="3498850"/>
                <a:ext cx="0" cy="381000"/>
              </a:xfrm>
              <a:prstGeom prst="line">
                <a:avLst/>
              </a:prstGeom>
              <a:noFill/>
              <a:ln w="9525">
                <a:solidFill>
                  <a:schemeClr val="tx1"/>
                </a:solidFill>
                <a:round/>
                <a:headEnd/>
                <a:tailEnd type="triangle" w="med" len="med"/>
              </a:ln>
              <a:effectLst/>
              <a:extLst/>
            </p:spPr>
            <p:txBody>
              <a:bodyPr/>
              <a:lstStyle/>
              <a:p>
                <a:endParaRPr lang="en-US">
                  <a:latin typeface="Calibri" charset="0"/>
                  <a:ea typeface="Calibri" charset="0"/>
                  <a:cs typeface="Calibri" charset="0"/>
                </a:endParaRPr>
              </a:p>
            </p:txBody>
          </p:sp>
          <p:sp>
            <p:nvSpPr>
              <p:cNvPr id="49" name="Line 25"/>
              <p:cNvSpPr>
                <a:spLocks noChangeShapeType="1"/>
              </p:cNvSpPr>
              <p:nvPr/>
            </p:nvSpPr>
            <p:spPr bwMode="auto">
              <a:xfrm>
                <a:off x="7696200" y="3498850"/>
                <a:ext cx="0" cy="381000"/>
              </a:xfrm>
              <a:prstGeom prst="line">
                <a:avLst/>
              </a:prstGeom>
              <a:noFill/>
              <a:ln w="9525">
                <a:solidFill>
                  <a:schemeClr val="tx1"/>
                </a:solidFill>
                <a:round/>
                <a:headEnd/>
                <a:tailEnd type="triangle" w="med" len="med"/>
              </a:ln>
              <a:effectLst/>
              <a:extLst/>
            </p:spPr>
            <p:txBody>
              <a:bodyPr/>
              <a:lstStyle/>
              <a:p>
                <a:endParaRPr lang="en-US">
                  <a:latin typeface="Calibri" charset="0"/>
                  <a:ea typeface="Calibri" charset="0"/>
                  <a:cs typeface="Calibri" charset="0"/>
                </a:endParaRPr>
              </a:p>
            </p:txBody>
          </p:sp>
          <p:sp>
            <p:nvSpPr>
              <p:cNvPr id="50" name="Line 26"/>
              <p:cNvSpPr>
                <a:spLocks noChangeShapeType="1"/>
              </p:cNvSpPr>
              <p:nvPr/>
            </p:nvSpPr>
            <p:spPr bwMode="auto">
              <a:xfrm>
                <a:off x="6629400" y="3346450"/>
                <a:ext cx="0" cy="152400"/>
              </a:xfrm>
              <a:prstGeom prst="line">
                <a:avLst/>
              </a:prstGeom>
              <a:noFill/>
              <a:ln w="9525">
                <a:solidFill>
                  <a:schemeClr val="tx1"/>
                </a:solidFill>
                <a:round/>
                <a:headEnd/>
                <a:tailEnd/>
              </a:ln>
              <a:effectLst/>
              <a:extLst/>
            </p:spPr>
            <p:txBody>
              <a:bodyPr/>
              <a:lstStyle/>
              <a:p>
                <a:endParaRPr lang="en-US">
                  <a:latin typeface="Calibri" charset="0"/>
                  <a:ea typeface="Calibri" charset="0"/>
                  <a:cs typeface="Calibri" charset="0"/>
                </a:endParaRPr>
              </a:p>
            </p:txBody>
          </p:sp>
        </p:grpSp>
        <p:sp>
          <p:nvSpPr>
            <p:cNvPr id="3" name="Left-Right Arrow 2"/>
            <p:cNvSpPr/>
            <p:nvPr/>
          </p:nvSpPr>
          <p:spPr>
            <a:xfrm>
              <a:off x="4124215" y="1003889"/>
              <a:ext cx="490220" cy="214411"/>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latin typeface="Calibri" charset="0"/>
                <a:ea typeface="Calibri" charset="0"/>
                <a:cs typeface="Calibri" charset="0"/>
              </a:endParaRPr>
            </a:p>
          </p:txBody>
        </p:sp>
      </p:grpSp>
    </p:spTree>
    <p:extLst>
      <p:ext uri="{BB962C8B-B14F-4D97-AF65-F5344CB8AC3E}">
        <p14:creationId xmlns:p14="http://schemas.microsoft.com/office/powerpoint/2010/main" val="25866732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p:cTn id="14" dur="500" fill="hold"/>
                                        <p:tgtEl>
                                          <p:spTgt spid="56"/>
                                        </p:tgtEl>
                                        <p:attrNameLst>
                                          <p:attrName>ppt_w</p:attrName>
                                        </p:attrNameLst>
                                      </p:cBhvr>
                                      <p:tavLst>
                                        <p:tav tm="0">
                                          <p:val>
                                            <p:fltVal val="0"/>
                                          </p:val>
                                        </p:tav>
                                        <p:tav tm="100000">
                                          <p:val>
                                            <p:strVal val="#ppt_w"/>
                                          </p:val>
                                        </p:tav>
                                      </p:tavLst>
                                    </p:anim>
                                    <p:anim calcmode="lin" valueType="num">
                                      <p:cBhvr>
                                        <p:cTn id="15" dur="500" fill="hold"/>
                                        <p:tgtEl>
                                          <p:spTgt spid="56"/>
                                        </p:tgtEl>
                                        <p:attrNameLst>
                                          <p:attrName>ppt_h</p:attrName>
                                        </p:attrNameLst>
                                      </p:cBhvr>
                                      <p:tavLst>
                                        <p:tav tm="0">
                                          <p:val>
                                            <p:fltVal val="0"/>
                                          </p:val>
                                        </p:tav>
                                        <p:tav tm="100000">
                                          <p:val>
                                            <p:strVal val="#ppt_h"/>
                                          </p:val>
                                        </p:tav>
                                      </p:tavLst>
                                    </p:anim>
                                    <p:animEffect transition="in" filter="fade">
                                      <p:cBhvr>
                                        <p:cTn id="16" dur="500"/>
                                        <p:tgtEl>
                                          <p:spTgt spid="56"/>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p:cTn id="20" dur="500" fill="hold"/>
                                        <p:tgtEl>
                                          <p:spTgt spid="51"/>
                                        </p:tgtEl>
                                        <p:attrNameLst>
                                          <p:attrName>ppt_w</p:attrName>
                                        </p:attrNameLst>
                                      </p:cBhvr>
                                      <p:tavLst>
                                        <p:tav tm="0">
                                          <p:val>
                                            <p:fltVal val="0"/>
                                          </p:val>
                                        </p:tav>
                                        <p:tav tm="100000">
                                          <p:val>
                                            <p:strVal val="#ppt_w"/>
                                          </p:val>
                                        </p:tav>
                                      </p:tavLst>
                                    </p:anim>
                                    <p:anim calcmode="lin" valueType="num">
                                      <p:cBhvr>
                                        <p:cTn id="21" dur="500" fill="hold"/>
                                        <p:tgtEl>
                                          <p:spTgt spid="51"/>
                                        </p:tgtEl>
                                        <p:attrNameLst>
                                          <p:attrName>ppt_h</p:attrName>
                                        </p:attrNameLst>
                                      </p:cBhvr>
                                      <p:tavLst>
                                        <p:tav tm="0">
                                          <p:val>
                                            <p:fltVal val="0"/>
                                          </p:val>
                                        </p:tav>
                                        <p:tav tm="100000">
                                          <p:val>
                                            <p:strVal val="#ppt_h"/>
                                          </p:val>
                                        </p:tav>
                                      </p:tavLst>
                                    </p:anim>
                                    <p:animEffect transition="in" filter="fade">
                                      <p:cBhvr>
                                        <p:cTn id="2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Oval 2"/>
          <p:cNvSpPr>
            <a:spLocks noChangeAspect="1" noChangeArrowheads="1"/>
          </p:cNvSpPr>
          <p:nvPr/>
        </p:nvSpPr>
        <p:spPr bwMode="auto">
          <a:xfrm>
            <a:off x="3044031" y="2894012"/>
            <a:ext cx="2941637" cy="2943225"/>
          </a:xfrm>
          <a:prstGeom prst="ellipse">
            <a:avLst/>
          </a:prstGeom>
          <a:solidFill>
            <a:srgbClr val="0093DD"/>
          </a:solidFill>
          <a:ln w="44450">
            <a:solidFill>
              <a:srgbClr val="969696"/>
            </a:solidFill>
            <a:round/>
            <a:headEnd/>
            <a:tailEnd/>
          </a:ln>
        </p:spPr>
        <p:txBody>
          <a:bodyPr wrap="none" anchor="ct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pPr>
            <a:endParaRPr lang="en-US" altLang="hu-HU" sz="1800" b="0">
              <a:solidFill>
                <a:schemeClr val="tx1"/>
              </a:solidFill>
            </a:endParaRPr>
          </a:p>
        </p:txBody>
      </p:sp>
      <p:sp>
        <p:nvSpPr>
          <p:cNvPr id="15363" name="Oval 3"/>
          <p:cNvSpPr>
            <a:spLocks noChangeAspect="1" noChangeArrowheads="1"/>
          </p:cNvSpPr>
          <p:nvPr/>
        </p:nvSpPr>
        <p:spPr bwMode="auto">
          <a:xfrm rot="-627089">
            <a:off x="3368675" y="3582988"/>
            <a:ext cx="1860550" cy="1860550"/>
          </a:xfrm>
          <a:prstGeom prst="ellipse">
            <a:avLst/>
          </a:prstGeom>
          <a:gradFill rotWithShape="0">
            <a:gsLst>
              <a:gs pos="0">
                <a:srgbClr val="C0C0C0"/>
              </a:gs>
              <a:gs pos="100000">
                <a:srgbClr val="0093DD"/>
              </a:gs>
            </a:gsLst>
            <a:path path="shape">
              <a:fillToRect l="50000" t="50000" r="50000" b="50000"/>
            </a:path>
          </a:gradFill>
          <a:ln>
            <a:noFill/>
          </a:ln>
          <a:extLst>
            <a:ext uri="{91240B29-F687-4F45-9708-019B960494DF}">
              <a14:hiddenLine xmlns:a14="http://schemas.microsoft.com/office/drawing/2010/main" w="44450">
                <a:solidFill>
                  <a:srgbClr val="000000"/>
                </a:solidFill>
                <a:round/>
                <a:headEnd/>
                <a:tailEnd/>
              </a14:hiddenLine>
            </a:ext>
          </a:extLst>
        </p:spPr>
        <p:txBody>
          <a:bodyPr anchor="ct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pPr>
            <a:endParaRPr lang="en-US" altLang="hu-HU" sz="1800" b="0">
              <a:solidFill>
                <a:schemeClr val="tx1"/>
              </a:solidFill>
            </a:endParaRPr>
          </a:p>
        </p:txBody>
      </p:sp>
      <p:sp>
        <p:nvSpPr>
          <p:cNvPr id="15364" name="Text Box 4"/>
          <p:cNvSpPr txBox="1">
            <a:spLocks noChangeAspect="1" noChangeArrowheads="1"/>
          </p:cNvSpPr>
          <p:nvPr/>
        </p:nvSpPr>
        <p:spPr bwMode="auto">
          <a:xfrm>
            <a:off x="3260725" y="3006725"/>
            <a:ext cx="20764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r>
              <a:rPr lang="hu-HU" altLang="hu-HU" sz="1800" dirty="0">
                <a:solidFill>
                  <a:schemeClr val="bg1"/>
                </a:solidFill>
              </a:rPr>
              <a:t>Az aktivitás csökkenése</a:t>
            </a:r>
            <a:endParaRPr lang="de-DE" altLang="hu-HU" sz="1800" dirty="0">
              <a:solidFill>
                <a:schemeClr val="bg1"/>
              </a:solidFill>
            </a:endParaRPr>
          </a:p>
        </p:txBody>
      </p:sp>
      <p:sp>
        <p:nvSpPr>
          <p:cNvPr id="15365" name="Text Box 5"/>
          <p:cNvSpPr txBox="1">
            <a:spLocks noChangeAspect="1" noChangeArrowheads="1"/>
          </p:cNvSpPr>
          <p:nvPr/>
        </p:nvSpPr>
        <p:spPr bwMode="auto">
          <a:xfrm>
            <a:off x="3289301" y="3851586"/>
            <a:ext cx="24209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hu-HU" altLang="hu-HU" sz="1800" dirty="0">
                <a:solidFill>
                  <a:schemeClr val="bg1"/>
                </a:solidFill>
              </a:rPr>
              <a:t>Lehangoltság</a:t>
            </a:r>
            <a:endParaRPr lang="de-DE" altLang="hu-HU" sz="1800" dirty="0">
              <a:solidFill>
                <a:schemeClr val="bg1"/>
              </a:solidFill>
            </a:endParaRPr>
          </a:p>
        </p:txBody>
      </p:sp>
      <p:sp>
        <p:nvSpPr>
          <p:cNvPr id="15366" name="Text Box 6"/>
          <p:cNvSpPr txBox="1">
            <a:spLocks noChangeAspect="1" noChangeArrowheads="1"/>
          </p:cNvSpPr>
          <p:nvPr/>
        </p:nvSpPr>
        <p:spPr bwMode="auto">
          <a:xfrm>
            <a:off x="3150521" y="4513263"/>
            <a:ext cx="22320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r>
              <a:rPr lang="hu-HU" altLang="hu-HU" sz="1800" dirty="0">
                <a:solidFill>
                  <a:schemeClr val="bg1"/>
                </a:solidFill>
              </a:rPr>
              <a:t>Csökkent motiváció, energiahiány</a:t>
            </a:r>
            <a:endParaRPr lang="de-DE" altLang="hu-HU" sz="1800" dirty="0">
              <a:solidFill>
                <a:schemeClr val="bg1"/>
              </a:solidFill>
            </a:endParaRPr>
          </a:p>
        </p:txBody>
      </p:sp>
      <p:grpSp>
        <p:nvGrpSpPr>
          <p:cNvPr id="15367" name="Group 45"/>
          <p:cNvGrpSpPr>
            <a:grpSpLocks/>
          </p:cNvGrpSpPr>
          <p:nvPr/>
        </p:nvGrpSpPr>
        <p:grpSpPr bwMode="auto">
          <a:xfrm>
            <a:off x="596900" y="1774825"/>
            <a:ext cx="8153400" cy="5181600"/>
            <a:chOff x="476" y="871"/>
            <a:chExt cx="5136" cy="3264"/>
          </a:xfrm>
        </p:grpSpPr>
        <p:sp>
          <p:nvSpPr>
            <p:cNvPr id="15370" name="Text Box 9"/>
            <p:cNvSpPr txBox="1">
              <a:spLocks noChangeAspect="1" noChangeArrowheads="1"/>
            </p:cNvSpPr>
            <p:nvPr/>
          </p:nvSpPr>
          <p:spPr bwMode="auto">
            <a:xfrm>
              <a:off x="1973" y="975"/>
              <a:ext cx="172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50000"/>
                </a:spcBef>
                <a:buFontTx/>
                <a:buNone/>
              </a:pPr>
              <a:r>
                <a:rPr lang="hu-HU" altLang="hu-HU" sz="1800"/>
                <a:t>Halállal való foglalkozás,öngyilkos-sági fantáziák</a:t>
              </a:r>
              <a:endParaRPr lang="en-GB" altLang="hu-HU" sz="1800"/>
            </a:p>
          </p:txBody>
        </p:sp>
        <p:sp>
          <p:nvSpPr>
            <p:cNvPr id="15371" name="Text Box 10"/>
            <p:cNvSpPr txBox="1">
              <a:spLocks noChangeAspect="1" noChangeArrowheads="1"/>
            </p:cNvSpPr>
            <p:nvPr/>
          </p:nvSpPr>
          <p:spPr bwMode="auto">
            <a:xfrm>
              <a:off x="3470" y="1298"/>
              <a:ext cx="1549"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en-GB" altLang="hu-HU" sz="1800" dirty="0" err="1"/>
                <a:t>Csökkent</a:t>
              </a:r>
              <a:r>
                <a:rPr lang="en-GB" altLang="hu-HU" sz="1800" dirty="0"/>
                <a:t> </a:t>
              </a:r>
              <a:r>
                <a:rPr lang="en-GB" altLang="hu-HU" sz="1800" dirty="0" err="1"/>
                <a:t>önértékelés</a:t>
              </a:r>
              <a:r>
                <a:rPr lang="hu-HU" altLang="hu-HU" sz="1800" dirty="0"/>
                <a:t>, alacsony önbecsülés</a:t>
              </a:r>
              <a:endParaRPr lang="en-GB" altLang="hu-HU" sz="1800" dirty="0"/>
            </a:p>
          </p:txBody>
        </p:sp>
        <p:sp>
          <p:nvSpPr>
            <p:cNvPr id="15372" name="Text Box 11"/>
            <p:cNvSpPr txBox="1">
              <a:spLocks noChangeAspect="1" noChangeArrowheads="1"/>
            </p:cNvSpPr>
            <p:nvPr/>
          </p:nvSpPr>
          <p:spPr bwMode="auto">
            <a:xfrm>
              <a:off x="1580" y="3490"/>
              <a:ext cx="136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50000"/>
                </a:spcBef>
                <a:buFontTx/>
                <a:buNone/>
              </a:pPr>
              <a:r>
                <a:rPr lang="hu-HU" altLang="hu-HU" sz="1800"/>
                <a:t>Alvásproblémák</a:t>
              </a:r>
              <a:endParaRPr lang="en-GB" altLang="hu-HU" sz="1800"/>
            </a:p>
          </p:txBody>
        </p:sp>
        <p:sp>
          <p:nvSpPr>
            <p:cNvPr id="15373" name="Text Box 12"/>
            <p:cNvSpPr txBox="1">
              <a:spLocks noChangeAspect="1" noChangeArrowheads="1"/>
            </p:cNvSpPr>
            <p:nvPr/>
          </p:nvSpPr>
          <p:spPr bwMode="auto">
            <a:xfrm>
              <a:off x="908" y="1461"/>
              <a:ext cx="1248"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50000"/>
                </a:spcBef>
                <a:buFontTx/>
                <a:buNone/>
              </a:pPr>
              <a:r>
                <a:rPr lang="hu-HU" altLang="hu-HU" sz="1800"/>
                <a:t>Az öröm és érdeklődés elvesztése</a:t>
              </a:r>
              <a:endParaRPr lang="en-GB" altLang="hu-HU" sz="1800"/>
            </a:p>
          </p:txBody>
        </p:sp>
        <p:sp>
          <p:nvSpPr>
            <p:cNvPr id="15374" name="Text Box 13"/>
            <p:cNvSpPr txBox="1">
              <a:spLocks noChangeAspect="1" noChangeArrowheads="1"/>
            </p:cNvSpPr>
            <p:nvPr/>
          </p:nvSpPr>
          <p:spPr bwMode="auto">
            <a:xfrm>
              <a:off x="3198" y="3203"/>
              <a:ext cx="169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50000"/>
                </a:spcBef>
                <a:buFontTx/>
                <a:buNone/>
              </a:pPr>
              <a:r>
                <a:rPr lang="hu-HU" altLang="hu-HU" sz="1800"/>
                <a:t>Csökkent koncentrációs-képesség és figyelem</a:t>
              </a:r>
            </a:p>
          </p:txBody>
        </p:sp>
        <p:sp>
          <p:nvSpPr>
            <p:cNvPr id="15375" name="Text Box 14"/>
            <p:cNvSpPr txBox="1">
              <a:spLocks noChangeAspect="1" noChangeArrowheads="1"/>
            </p:cNvSpPr>
            <p:nvPr/>
          </p:nvSpPr>
          <p:spPr bwMode="auto">
            <a:xfrm>
              <a:off x="716" y="2563"/>
              <a:ext cx="1075"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r>
                <a:rPr lang="hu-HU" altLang="hu-HU" sz="1800"/>
                <a:t>Értéktelenség</a:t>
              </a:r>
            </a:p>
            <a:p>
              <a:pPr algn="r" eaLnBrk="1" hangingPunct="1">
                <a:spcBef>
                  <a:spcPct val="0"/>
                </a:spcBef>
                <a:buFontTx/>
                <a:buNone/>
              </a:pPr>
              <a:r>
                <a:rPr lang="hu-HU" altLang="hu-HU" sz="1800"/>
                <a:t>érzése, bűntudat</a:t>
              </a:r>
              <a:endParaRPr lang="de-DE" altLang="hu-HU" sz="1800"/>
            </a:p>
          </p:txBody>
        </p:sp>
        <p:sp>
          <p:nvSpPr>
            <p:cNvPr id="15376" name="Text Box 15"/>
            <p:cNvSpPr txBox="1">
              <a:spLocks noChangeAspect="1" noChangeArrowheads="1"/>
            </p:cNvSpPr>
            <p:nvPr/>
          </p:nvSpPr>
          <p:spPr bwMode="auto">
            <a:xfrm>
              <a:off x="3969" y="2795"/>
              <a:ext cx="1402"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50000"/>
                </a:spcBef>
                <a:buFontTx/>
                <a:buNone/>
              </a:pPr>
              <a:r>
                <a:rPr lang="hu-HU" altLang="hu-HU" sz="1800"/>
                <a:t>Étvágy csökkenése</a:t>
              </a:r>
              <a:endParaRPr lang="en-GB" altLang="hu-HU" sz="1800"/>
            </a:p>
          </p:txBody>
        </p:sp>
        <p:sp>
          <p:nvSpPr>
            <p:cNvPr id="15377" name="Oval 16"/>
            <p:cNvSpPr>
              <a:spLocks noChangeArrowheads="1"/>
            </p:cNvSpPr>
            <p:nvPr/>
          </p:nvSpPr>
          <p:spPr bwMode="auto">
            <a:xfrm>
              <a:off x="476" y="871"/>
              <a:ext cx="5136" cy="326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pPr>
              <a:endParaRPr lang="en-US" altLang="hu-HU" sz="1800" b="0">
                <a:solidFill>
                  <a:schemeClr val="tx1"/>
                </a:solidFill>
              </a:endParaRPr>
            </a:p>
          </p:txBody>
        </p:sp>
      </p:grpSp>
      <p:sp>
        <p:nvSpPr>
          <p:cNvPr id="15368" name="Title 1"/>
          <p:cNvSpPr>
            <a:spLocks/>
          </p:cNvSpPr>
          <p:nvPr/>
        </p:nvSpPr>
        <p:spPr bwMode="auto">
          <a:xfrm>
            <a:off x="199357" y="324643"/>
            <a:ext cx="5942681" cy="120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50000"/>
              </a:spcBef>
              <a:buFontTx/>
              <a:buNone/>
            </a:pPr>
            <a:r>
              <a:rPr lang="hu-HU" altLang="hu-HU" sz="2400" dirty="0">
                <a:solidFill>
                  <a:schemeClr val="tx1"/>
                </a:solidFill>
                <a:cs typeface="Arial" panose="020B0604020202020204" pitchFamily="34" charset="0"/>
              </a:rPr>
              <a:t>Tünetek: A fő- és melléktünetek BNO-10 alapján</a:t>
            </a:r>
            <a:endParaRPr lang="en-GB" altLang="hu-HU" sz="2400" dirty="0">
              <a:solidFill>
                <a:schemeClr val="tx1"/>
              </a:solidFill>
              <a:cs typeface="Arial" panose="020B0604020202020204" pitchFamily="34" charset="0"/>
            </a:endParaRPr>
          </a:p>
        </p:txBody>
      </p:sp>
      <p:sp>
        <p:nvSpPr>
          <p:cNvPr id="15369" name="Text Box 10"/>
          <p:cNvSpPr txBox="1">
            <a:spLocks noChangeAspect="1" noChangeArrowheads="1"/>
          </p:cNvSpPr>
          <p:nvPr/>
        </p:nvSpPr>
        <p:spPr bwMode="auto">
          <a:xfrm>
            <a:off x="6372225" y="3284538"/>
            <a:ext cx="24590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200" b="1">
                <a:solidFill>
                  <a:srgbClr val="344F7C"/>
                </a:solidFill>
                <a:latin typeface="Arial" pitchFamily="34" charset="0"/>
              </a:defRPr>
            </a:lvl1pPr>
            <a:lvl2pPr marL="742950" indent="-285750" eaLnBrk="0" hangingPunct="0">
              <a:spcBef>
                <a:spcPct val="20000"/>
              </a:spcBef>
              <a:buChar char="–"/>
              <a:defRPr sz="2000">
                <a:solidFill>
                  <a:srgbClr val="344F7C"/>
                </a:solidFill>
                <a:latin typeface="Arial" pitchFamily="34" charset="0"/>
              </a:defRPr>
            </a:lvl2pPr>
            <a:lvl3pPr marL="1143000" indent="-228600" eaLnBrk="0" hangingPunct="0">
              <a:spcBef>
                <a:spcPct val="20000"/>
              </a:spcBef>
              <a:buChar char="•"/>
              <a:defRPr sz="2400">
                <a:solidFill>
                  <a:srgbClr val="344F7C"/>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hu-HU" altLang="hu-HU" sz="1800"/>
              <a:t>Minimális igénybevétel során jelentkező fáradtság</a:t>
            </a:r>
            <a:endParaRPr lang="en-GB" altLang="hu-HU" sz="1800"/>
          </a:p>
        </p:txBody>
      </p:sp>
    </p:spTree>
    <p:extLst>
      <p:ext uri="{BB962C8B-B14F-4D97-AF65-F5344CB8AC3E}">
        <p14:creationId xmlns:p14="http://schemas.microsoft.com/office/powerpoint/2010/main" val="3477412468"/>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nception personnalisé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1777</TotalTime>
  <Words>4487</Words>
  <Application>Microsoft Office PowerPoint</Application>
  <PresentationFormat>Diavetítés a képernyőre (4:3 oldalarány)</PresentationFormat>
  <Paragraphs>656</Paragraphs>
  <Slides>65</Slides>
  <Notes>28</Notes>
  <HiddenSlides>10</HiddenSlides>
  <MMClips>0</MMClips>
  <ScaleCrop>false</ScaleCrop>
  <HeadingPairs>
    <vt:vector size="6" baseType="variant">
      <vt:variant>
        <vt:lpstr>Téma</vt:lpstr>
      </vt:variant>
      <vt:variant>
        <vt:i4>2</vt:i4>
      </vt:variant>
      <vt:variant>
        <vt:lpstr>Beágyazott OLE kiszolgálók</vt:lpstr>
      </vt:variant>
      <vt:variant>
        <vt:i4>2</vt:i4>
      </vt:variant>
      <vt:variant>
        <vt:lpstr>Diacímek</vt:lpstr>
      </vt:variant>
      <vt:variant>
        <vt:i4>65</vt:i4>
      </vt:variant>
    </vt:vector>
  </HeadingPairs>
  <TitlesOfParts>
    <vt:vector size="69" baseType="lpstr">
      <vt:lpstr>Thème Office</vt:lpstr>
      <vt:lpstr>Conception personnalisée</vt:lpstr>
      <vt:lpstr>Diagram</vt:lpstr>
      <vt:lpstr>Bitkép alakzat</vt:lpstr>
      <vt:lpstr>Depresszió, öngyilkosság bevezetés alapellátási kompetencia </vt:lpstr>
      <vt:lpstr>A program fő eszközei, területei</vt:lpstr>
      <vt:lpstr>A depresszió népegészségügyi jelentősége a fejlett országokban</vt:lpstr>
      <vt:lpstr>PowerPoint bemutató</vt:lpstr>
      <vt:lpstr>A középkorú férfi halálozás és a depressziós tünetegyüttes megyei  átlagértékei </vt:lpstr>
      <vt:lpstr>HUNGAROSTUDY Kezelésre szoruló depressziós tünetegyüttes előfordulása Magyarországon (%) 1988-2013 </vt:lpstr>
      <vt:lpstr>A depresszió epidemiológiája</vt:lpstr>
      <vt:lpstr>A depresszió kialakulása</vt:lpstr>
      <vt:lpstr>PowerPoint bemutató</vt:lpstr>
      <vt:lpstr>A depresszió velejárói</vt:lpstr>
      <vt:lpstr>Komorbiditás</vt:lpstr>
      <vt:lpstr>PowerPoint bemutató</vt:lpstr>
      <vt:lpstr>PowerPoint bemutató</vt:lpstr>
      <vt:lpstr>PowerPoint bemutató</vt:lpstr>
      <vt:lpstr>PowerPoint bemutató</vt:lpstr>
      <vt:lpstr>Gyász vs. Depresszió</vt:lpstr>
      <vt:lpstr>Klinikai megjelenés</vt:lpstr>
      <vt:lpstr>Háziorvosnál megjelenő betegek tüneti profilja</vt:lpstr>
      <vt:lpstr>Diagnosztikai és terápiás hiányosságok</vt:lpstr>
      <vt:lpstr>A depresszió felismerését befolyásolja</vt:lpstr>
      <vt:lpstr>PowerPoint bemutató</vt:lpstr>
      <vt:lpstr>Leggyakoribb tévhitek a depresszióval kapcsolatban</vt:lpstr>
      <vt:lpstr>A depresszióval kapcsolatos ismeretek hiányosságai</vt:lpstr>
      <vt:lpstr>A nem kezelt depresszió szövődményei és következményei</vt:lpstr>
      <vt:lpstr>Depresszió felismerése a háziorvosi praxisban</vt:lpstr>
      <vt:lpstr>PowerPoint bemutató</vt:lpstr>
      <vt:lpstr>PowerPoint bemutató</vt:lpstr>
      <vt:lpstr>A depresszió kezelése</vt:lpstr>
      <vt:lpstr>A depresszió gyógyszeres kezelése</vt:lpstr>
      <vt:lpstr>PowerPoint bemutató</vt:lpstr>
      <vt:lpstr>PowerPoint bemutató</vt:lpstr>
      <vt:lpstr>Gyógyulás után meddig?</vt:lpstr>
      <vt:lpstr>PowerPoint bemutató</vt:lpstr>
      <vt:lpstr>PowerPoint bemutató</vt:lpstr>
      <vt:lpstr>Összefoglalás</vt:lpstr>
      <vt:lpstr>Depresszió és öngyilkosság kapcsolata</vt:lpstr>
      <vt:lpstr>Orvosi vizitek az öngyilkosság előtt</vt:lpstr>
      <vt:lpstr>Nemzetközi öngyilkossági statisztika</vt:lpstr>
      <vt:lpstr>PowerPoint bemutató</vt:lpstr>
      <vt:lpstr>PowerPoint bemutató</vt:lpstr>
      <vt:lpstr>A befejezett öngyilkosság leggyakoribb módszerei hazánkban</vt:lpstr>
      <vt:lpstr>Az öngyilkosság multikauzális</vt:lpstr>
      <vt:lpstr>Elsődleges rizikófaktorok</vt:lpstr>
      <vt:lpstr>Másodlagos rizikófaktorok</vt:lpstr>
      <vt:lpstr>Harmadlagos rizikófaktorok</vt:lpstr>
      <vt:lpstr>PowerPoint bemutató</vt:lpstr>
      <vt:lpstr>PowerPoint bemutató</vt:lpstr>
      <vt:lpstr>Leggyakoribb tévhitek az öngyilkossággal kapcsolatban</vt:lpstr>
      <vt:lpstr>PowerPoint bemutató</vt:lpstr>
      <vt:lpstr>A preszicidális szindróma (Cry for help)</vt:lpstr>
      <vt:lpstr>PowerPoint bemutató</vt:lpstr>
      <vt:lpstr>Preszuicidális szindróma -  A „cry for help” három alapeleme</vt:lpstr>
      <vt:lpstr>Öngyilkosság - összefoglaló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A krízis kezelése</vt:lpstr>
      <vt:lpstr>A krízis kezelése</vt:lpstr>
      <vt:lpstr>PowerPoint bemutató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Reducing disparities _x0003_Strengthening relations</dc:title>
  <dc:creator>Utilisateur de Microsoft Office</dc:creator>
  <cp:lastModifiedBy>HP1</cp:lastModifiedBy>
  <cp:revision>202</cp:revision>
  <cp:lastPrinted>2016-05-10T11:56:27Z</cp:lastPrinted>
  <dcterms:created xsi:type="dcterms:W3CDTF">2011-11-09T09:46:35Z</dcterms:created>
  <dcterms:modified xsi:type="dcterms:W3CDTF">2016-11-16T19:53:44Z</dcterms:modified>
</cp:coreProperties>
</file>