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3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796088" cy="992505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charset="0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76" d="100"/>
          <a:sy n="76" d="100"/>
        </p:scale>
        <p:origin x="3224" y="12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1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47" name="AutoShape 2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48" name="AutoShape 3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50" name="AutoShape 5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51" name="AutoShape 6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1752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34000" cy="399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8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7263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hu-HU" altLang="hu-HU" noProof="0" smtClean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CCDA635B-B1EE-574B-85CE-EF848860F6C3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6375AB7E-DEF0-F640-9311-9D31788276D6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3851275" y="942816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FontTx/>
              <a:buNone/>
            </a:pPr>
            <a:fld id="{DDB746D1-EE9A-7D46-8E08-1519FDC25DD1}" type="slidenum">
              <a:rPr lang="hu-HU" altLang="hu-HU" sz="1200">
                <a:solidFill>
                  <a:srgbClr val="000000"/>
                </a:solidFill>
              </a:rPr>
              <a:pPr eaLnBrk="1" hangingPunct="1">
                <a:lnSpc>
                  <a:spcPct val="100000"/>
                </a:lnSpc>
                <a:buClrTx/>
                <a:buFontTx/>
                <a:buNone/>
              </a:pPr>
              <a:t>1</a:t>
            </a:fld>
            <a:endParaRPr lang="hu-HU" altLang="hu-HU" sz="1200">
              <a:solidFill>
                <a:srgbClr val="000000"/>
              </a:solidFill>
            </a:endParaRPr>
          </a:p>
        </p:txBody>
      </p:sp>
      <p:sp>
        <p:nvSpPr>
          <p:cNvPr id="32772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919163" y="777875"/>
            <a:ext cx="4959350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906463" y="4732338"/>
            <a:ext cx="4987925" cy="44180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3AA64C52-D04C-0A4D-BF0B-FB1B805D8B14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10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198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4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575FDE51-9388-484F-A5CA-B18AC7F83776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11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4F09FE3A-245C-9348-A03D-732E7F3CDEE5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12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403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7175" cy="40036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6C28B5BA-1814-5042-8D6C-63E2D3107E7C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13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505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7175" cy="40036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69A5FC07-3B18-1748-9842-F9A37F3FE89D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14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2851815A-7F52-CB44-8A42-F2D1568E0BD3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15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710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2413" cy="39989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38850" cy="48021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A933291A-485C-3646-9750-DDBA0B535089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16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813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2413" cy="39989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38850" cy="48021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2BFAF7E2-1F50-8347-A0EA-4B7992D815BE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17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915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8F83324B-F5E7-B14C-B9DD-C9691A313156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18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86441F6E-D935-B549-A762-36D766AD60C2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19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8846CC91-7D96-8146-8FEF-CDE4BD950308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3CCB7C4F-EEA3-DB4F-BB3D-92CD544DF325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20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222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7175" cy="40036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2F6BE533-87CF-524F-B825-D60F16E02501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21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325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4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783480FC-EB13-594C-83B7-4071E48ADE63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22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8286DAC9-B0D0-F947-9141-C867FCF95040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23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529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4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3F54F592-840B-CD47-8A62-E4E8EE9C2962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24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9CE934E6-4C13-3E4A-9BE0-E3C20CF0127D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25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6A96C36D-7D0F-F446-97E2-5AF3E13B3758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26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654F2C26-9F6E-2548-A25A-8E5DDB7B7AD5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3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481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7A02D5FD-658F-2C4E-AD9A-485F012363F2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4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75E729CE-9FF9-A842-915C-2C2140769733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5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BD91CECC-C8C3-DB4B-B389-361FE9197AB5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6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73B3EF31-711D-7C41-8B8E-ABC48D9C2F75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7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800F5280-5072-8D4A-B876-595249FA2718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8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fld id="{AAA29295-4196-F648-B197-441AF5C93834}" type="slidenum">
              <a:rPr lang="hu-HU" altLang="hu-HU">
                <a:solidFill>
                  <a:srgbClr val="000000"/>
                </a:solidFill>
                <a:latin typeface="Times New Roman" charset="0"/>
              </a:rPr>
              <a:pPr eaLnBrk="1"/>
              <a:t>9</a:t>
            </a:fld>
            <a:endParaRPr lang="hu-HU" altLang="hu-HU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096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8075" y="812800"/>
            <a:ext cx="5334000" cy="40005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hu-HU" altLang="hu-HU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19E4FA-7425-B445-A59B-BD8551032273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17211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8E8059-387C-614E-9774-2468DC2B0104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2904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1463" y="273050"/>
            <a:ext cx="2054225" cy="58467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1863" cy="58467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7CFFE-DEAF-B94C-85E0-F03A2AEEEC93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49690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8488" cy="11334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F4191-099D-444C-9273-6FFC7C404549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741048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4967C-B57B-A344-85B6-F8EBB2481D25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83494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2DB481-1AFD-8540-8249-E5153C1C618B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10300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16CA0-2D61-1F42-9780-5E4E9D9A3247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1476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25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1850" y="1600200"/>
            <a:ext cx="403383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602FAD-F853-D445-B341-FD6F566F7FB5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52533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23562C-A04B-0C47-B1F7-EB27219E5AF9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923879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021E-EDAF-6241-82E2-63AFABA56717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28123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4297A-15BD-D649-86D0-04F30D5031FF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81846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1C07F-8A37-FD4A-BC16-AB5682EC1B3C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23377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DC5B1-3DC9-644D-8870-36FB039CA109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82110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6C091A-F363-244C-BAC2-051F19DB26E2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50148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47853-0503-7948-B906-09C6F16AAA9E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249124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1463" y="274638"/>
            <a:ext cx="2054225" cy="5840412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1863" cy="584041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E7019-A78F-024E-9131-6F8543A68F3B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41170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02289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91956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858450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3837" cy="451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37276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533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77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2A7F-125B-CC4E-9177-102D767907AB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904969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9607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78414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3616618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5525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1650" y="0"/>
            <a:ext cx="2282825" cy="6121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699250" cy="6121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99330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14821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64399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93279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22542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244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225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1850" y="1604963"/>
            <a:ext cx="403383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362F7-84F1-524A-9804-17C65DF44720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348621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56366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011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532251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081457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91893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4825" y="0"/>
            <a:ext cx="2284413" cy="61261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2425" cy="61261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223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49CB22-1955-044D-9916-634CAB4C5238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6898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8A501A-7162-2C46-AE82-A65C57929AF4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81234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99FDF-5D27-164E-A861-28A4FF7DF0A4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297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DB7FF3-C836-544B-86B4-8120602D7074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3963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036317-952B-6A47-A3CC-ACE81852619E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64922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24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F8D06099-50E9-C74C-A3D3-792C182BC48F}" type="slidenum">
              <a:rPr lang="hu-HU" altLang="hu-HU"/>
              <a:pPr/>
              <a:t>‹#›</a:t>
            </a:fld>
            <a:endParaRPr lang="hu-HU" altLang="hu-HU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18488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title text format</a:t>
            </a: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8488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outline text format</a:t>
            </a:r>
          </a:p>
          <a:p>
            <a:pPr lvl="1"/>
            <a:r>
              <a:rPr lang="en-GB" altLang="hu-HU"/>
              <a:t>Second Outline Level</a:t>
            </a:r>
          </a:p>
          <a:p>
            <a:pPr lvl="2"/>
            <a:r>
              <a:rPr lang="en-GB" altLang="hu-HU"/>
              <a:t>Third Outline Level</a:t>
            </a:r>
          </a:p>
          <a:p>
            <a:pPr lvl="3"/>
            <a:r>
              <a:rPr lang="en-GB" altLang="hu-HU"/>
              <a:t>Fourth Outline Level</a:t>
            </a:r>
          </a:p>
          <a:p>
            <a:pPr lvl="4"/>
            <a:r>
              <a:rPr lang="en-GB" altLang="hu-HU"/>
              <a:t>Fifth Outline Level</a:t>
            </a:r>
          </a:p>
          <a:p>
            <a:pPr lvl="4"/>
            <a:r>
              <a:rPr lang="en-GB" altLang="hu-HU"/>
              <a:t>Sixth Outline Level</a:t>
            </a:r>
          </a:p>
          <a:p>
            <a:pPr lvl="4"/>
            <a:r>
              <a:rPr lang="en-GB" altLang="hu-HU"/>
              <a:t>Seventh Outline Level</a:t>
            </a:r>
          </a:p>
          <a:p>
            <a:pPr lvl="4"/>
            <a:r>
              <a:rPr lang="en-GB" altLang="hu-HU"/>
              <a:t>Eighth Outline Level</a:t>
            </a:r>
          </a:p>
          <a:p>
            <a:pPr lvl="4"/>
            <a:r>
              <a:rPr lang="en-GB" altLang="hu-HU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Arial Unicode MS" charset="0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Arial Unicode MS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Arial Unicode MS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8488" cy="113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title text format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8488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outline text format</a:t>
            </a:r>
          </a:p>
          <a:p>
            <a:pPr lvl="1"/>
            <a:r>
              <a:rPr lang="en-GB" altLang="hu-HU"/>
              <a:t>Second Outline Level</a:t>
            </a:r>
          </a:p>
          <a:p>
            <a:pPr lvl="2"/>
            <a:r>
              <a:rPr lang="en-GB" altLang="hu-HU"/>
              <a:t>Third Outline Level</a:t>
            </a:r>
          </a:p>
          <a:p>
            <a:pPr lvl="3"/>
            <a:r>
              <a:rPr lang="en-GB" altLang="hu-HU"/>
              <a:t>Fourth Outline Level</a:t>
            </a:r>
          </a:p>
          <a:p>
            <a:pPr lvl="4"/>
            <a:r>
              <a:rPr lang="en-GB" altLang="hu-HU"/>
              <a:t>Fifth Outline Level</a:t>
            </a:r>
          </a:p>
          <a:p>
            <a:pPr lvl="4"/>
            <a:r>
              <a:rPr lang="en-GB" altLang="hu-HU"/>
              <a:t>Sixth Outline Level</a:t>
            </a:r>
          </a:p>
          <a:p>
            <a:pPr lvl="4"/>
            <a:r>
              <a:rPr lang="en-GB" altLang="hu-HU"/>
              <a:t>Seventh Outline Level</a:t>
            </a:r>
          </a:p>
          <a:p>
            <a:pPr lvl="4"/>
            <a:r>
              <a:rPr lang="en-GB" altLang="hu-HU"/>
              <a:t>Eighth Outline Level</a:t>
            </a:r>
          </a:p>
          <a:p>
            <a:pPr lvl="4"/>
            <a:r>
              <a:rPr lang="en-GB" altLang="hu-HU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2488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hu-HU" altLang="hu-HU"/>
              <a:t>2016. 7. 22.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2488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0411BFF3-9335-1143-8BA8-25E48FC15B76}" type="slidenum">
              <a:rPr lang="hu-HU" altLang="hu-HU"/>
              <a:pPr/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Arial Unicode MS" charset="0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Arial Unicode MS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Arial Unicode MS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344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title text format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1000125"/>
            <a:ext cx="9144000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685800" indent="-684213"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buFont typeface="Times New Roman" pitchFamily="16" charset="0"/>
              <a:buChar char="•"/>
              <a:defRPr/>
            </a:pPr>
            <a:r>
              <a:rPr lang="hu-HU" altLang="hu-HU" sz="24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Mintaszöveg szerkesztése</a:t>
            </a:r>
            <a:br>
              <a:rPr lang="hu-HU" altLang="hu-HU" sz="24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</a:br>
            <a:r>
              <a:rPr lang="hu-HU" altLang="hu-HU" sz="20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Második szint</a:t>
            </a:r>
            <a:br>
              <a:rPr lang="hu-HU" altLang="hu-HU" sz="20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</a:br>
            <a:r>
              <a:rPr lang="hu-HU" altLang="hu-HU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Harmadik szint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007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outline text format</a:t>
            </a:r>
          </a:p>
          <a:p>
            <a:pPr lvl="1"/>
            <a:r>
              <a:rPr lang="en-GB" altLang="hu-HU"/>
              <a:t>Second Outline Level</a:t>
            </a:r>
          </a:p>
          <a:p>
            <a:pPr lvl="2"/>
            <a:r>
              <a:rPr lang="en-GB" altLang="hu-HU"/>
              <a:t>Third Outline Level</a:t>
            </a:r>
          </a:p>
          <a:p>
            <a:pPr lvl="3"/>
            <a:r>
              <a:rPr lang="en-GB" altLang="hu-HU"/>
              <a:t>Fourth Outline Level</a:t>
            </a:r>
          </a:p>
          <a:p>
            <a:pPr lvl="4"/>
            <a:r>
              <a:rPr lang="en-GB" altLang="hu-HU"/>
              <a:t>Fifth Outline Level</a:t>
            </a:r>
          </a:p>
          <a:p>
            <a:pPr lvl="4"/>
            <a:r>
              <a:rPr lang="en-GB" altLang="hu-HU"/>
              <a:t>Sixth Outline Level</a:t>
            </a:r>
          </a:p>
          <a:p>
            <a:pPr lvl="4"/>
            <a:r>
              <a:rPr lang="en-GB" altLang="hu-HU"/>
              <a:t>Seventh Outline Level</a:t>
            </a:r>
          </a:p>
          <a:p>
            <a:pPr lvl="4"/>
            <a:r>
              <a:rPr lang="en-GB" altLang="hu-HU"/>
              <a:t>Eighth Outline Level</a:t>
            </a:r>
          </a:p>
          <a:p>
            <a:pPr lvl="4"/>
            <a:r>
              <a:rPr lang="en-GB" altLang="hu-HU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+mj-lt"/>
          <a:ea typeface="Arial Unicode MS" charset="0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Arial Unicode MS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Arial Unicode MS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Arial Unicode MS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39238" cy="8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title text format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1000125"/>
            <a:ext cx="9144000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685800" indent="-684213"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1pPr>
            <a:lvl2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5800" algn="l"/>
                <a:tab pos="1133475" algn="l"/>
                <a:tab pos="1582738" algn="l"/>
                <a:tab pos="2032000" algn="l"/>
                <a:tab pos="2481263" algn="l"/>
                <a:tab pos="2930525" algn="l"/>
                <a:tab pos="3379788" algn="l"/>
                <a:tab pos="3829050" algn="l"/>
                <a:tab pos="4278313" algn="l"/>
                <a:tab pos="4727575" algn="l"/>
                <a:tab pos="5176838" algn="l"/>
                <a:tab pos="5626100" algn="l"/>
                <a:tab pos="6075363" algn="l"/>
                <a:tab pos="6524625" algn="l"/>
                <a:tab pos="6973888" algn="l"/>
                <a:tab pos="7423150" algn="l"/>
                <a:tab pos="7872413" algn="l"/>
                <a:tab pos="8321675" algn="l"/>
                <a:tab pos="8770938" algn="l"/>
                <a:tab pos="9220200" algn="l"/>
                <a:tab pos="9669463" algn="l"/>
              </a:tabLst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buFont typeface="Times New Roman" pitchFamily="16" charset="0"/>
              <a:buChar char="•"/>
              <a:defRPr/>
            </a:pPr>
            <a:r>
              <a:rPr lang="hu-HU" altLang="hu-HU" sz="24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Mintaszöveg szerkesztése</a:t>
            </a:r>
            <a:br>
              <a:rPr lang="hu-HU" altLang="hu-HU" sz="24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</a:br>
            <a:r>
              <a:rPr lang="hu-HU" altLang="hu-HU" sz="20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Második szint</a:t>
            </a:r>
            <a:br>
              <a:rPr lang="hu-HU" altLang="hu-HU" sz="2000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</a:br>
            <a:r>
              <a:rPr lang="hu-HU" altLang="hu-HU" smtClean="0">
                <a:solidFill>
                  <a:srgbClr val="FFFFFF"/>
                </a:solidFill>
                <a:latin typeface="Century Gothic" pitchFamily="32" charset="0"/>
                <a:ea typeface="+mn-ea"/>
              </a:rPr>
              <a:t>Harmadik szint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Click to edit the outline text format</a:t>
            </a:r>
          </a:p>
          <a:p>
            <a:pPr lvl="1"/>
            <a:r>
              <a:rPr lang="en-GB" altLang="hu-HU"/>
              <a:t>Second Outline Level</a:t>
            </a:r>
          </a:p>
          <a:p>
            <a:pPr lvl="2"/>
            <a:r>
              <a:rPr lang="en-GB" altLang="hu-HU"/>
              <a:t>Third Outline Level</a:t>
            </a:r>
          </a:p>
          <a:p>
            <a:pPr lvl="3"/>
            <a:r>
              <a:rPr lang="en-GB" altLang="hu-HU"/>
              <a:t>Fourth Outline Level</a:t>
            </a:r>
          </a:p>
          <a:p>
            <a:pPr lvl="4"/>
            <a:r>
              <a:rPr lang="en-GB" altLang="hu-HU"/>
              <a:t>Fifth Outline Level</a:t>
            </a:r>
          </a:p>
          <a:p>
            <a:pPr lvl="4"/>
            <a:r>
              <a:rPr lang="en-GB" altLang="hu-HU"/>
              <a:t>Sixth Outline Level</a:t>
            </a:r>
          </a:p>
          <a:p>
            <a:pPr lvl="4"/>
            <a:r>
              <a:rPr lang="en-GB" altLang="hu-HU"/>
              <a:t>Seventh Outline Level</a:t>
            </a:r>
          </a:p>
          <a:p>
            <a:pPr lvl="4"/>
            <a:r>
              <a:rPr lang="en-GB" altLang="hu-HU"/>
              <a:t>Eighth Outline Level</a:t>
            </a:r>
          </a:p>
          <a:p>
            <a:pPr lvl="4"/>
            <a:r>
              <a:rPr lang="en-GB" altLang="hu-HU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Arial Unicode MS" charset="0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Arial Unicode MS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Arial Unicode MS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Arial Unicode MS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 Unicode MS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608013" y="4143375"/>
            <a:ext cx="7848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900"/>
              </a:spcBef>
              <a:buClrTx/>
              <a:buFontTx/>
              <a:buNone/>
            </a:pPr>
            <a:r>
              <a:rPr lang="hu-HU" altLang="hu-HU" sz="2800" b="1">
                <a:solidFill>
                  <a:srgbClr val="000000"/>
                </a:solidFill>
              </a:rPr>
              <a:t>„Demencia” témakörében</a:t>
            </a:r>
          </a:p>
          <a:p>
            <a:pPr algn="ctr" eaLnBrk="1" hangingPunct="1">
              <a:lnSpc>
                <a:spcPct val="110000"/>
              </a:lnSpc>
              <a:spcBef>
                <a:spcPts val="900"/>
              </a:spcBef>
              <a:buClrTx/>
              <a:buFontTx/>
              <a:buNone/>
            </a:pPr>
            <a:r>
              <a:rPr lang="hu-HU" altLang="hu-HU" sz="2800" b="1">
                <a:solidFill>
                  <a:srgbClr val="000000"/>
                </a:solidFill>
              </a:rPr>
              <a:t>Egészségügyi szakemberek számára</a:t>
            </a: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31813" y="2147888"/>
            <a:ext cx="80010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</a:pPr>
            <a:r>
              <a:rPr lang="hu-HU" altLang="hu-HU" sz="3200" b="1">
                <a:solidFill>
                  <a:srgbClr val="000000"/>
                </a:solidFill>
              </a:rPr>
              <a:t>Norvég program</a:t>
            </a:r>
          </a:p>
          <a:p>
            <a:pPr algn="ctr" eaLnBrk="1"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</a:pPr>
            <a:r>
              <a:rPr lang="hu-HU" altLang="hu-HU" sz="3200" b="1">
                <a:solidFill>
                  <a:srgbClr val="000000"/>
                </a:solidFill>
              </a:rPr>
              <a:t>TTT képzés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x-none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1663" cy="113665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Korai tünetek lehetnek továbbá: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1663" cy="4518025"/>
          </a:xfrm>
        </p:spPr>
        <p:txBody>
          <a:bodyPr/>
          <a:lstStyle/>
          <a:p>
            <a:pPr marL="341313" indent="-339725" eaLnBrk="1">
              <a:buSzPct val="45000"/>
              <a:buFont typeface="Wingdings" charset="2"/>
              <a:buChar char="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altLang="hu-HU" sz="2000"/>
              <a:t>bizonytalan érzése van sokszor, hogy elrendezett-e valamit / pl. Ajtózárás, gázelzárás, villanyleoltás, stb./</a:t>
            </a:r>
          </a:p>
          <a:p>
            <a:pPr marL="341313" indent="-339725" eaLnBrk="1">
              <a:buSzPct val="45000"/>
              <a:buFont typeface="Wingdings" charset="2"/>
              <a:buChar char="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altLang="hu-HU" sz="2000"/>
              <a:t>indokolatlannak tűnő hangulat változások, ingerlékenység, indulatosság</a:t>
            </a:r>
          </a:p>
          <a:p>
            <a:pPr marL="341313" indent="-339725" eaLnBrk="1">
              <a:buSzPct val="45000"/>
              <a:buFont typeface="Wingdings" charset="2"/>
              <a:buChar char="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altLang="hu-HU" sz="2000"/>
              <a:t>bizonytalanabb helyzet megítélés, az átlátás és mérlegelés nehézkesebb, meglassul</a:t>
            </a:r>
          </a:p>
          <a:p>
            <a:pPr marL="341313" indent="-339725" eaLnBrk="1">
              <a:buSzPct val="45000"/>
              <a:buFont typeface="Wingdings" charset="2"/>
              <a:buChar char="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altLang="hu-HU" sz="2000"/>
              <a:t>a korábbihoz viszonyítva megváltozott, szokatlan – a megszokott személyiségtől „idegen” – viselkedés / pl. a viselkedés fellazulása, enyhe kritikátlanság, tapintatlanság a kapcsolatokban/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Kivizsgálás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Tesztek : MMSE, Órarajzolási teszt, CAMCOG, MINI CAMCOG, figyelemvizsgálat, emlékezetvizsgálat, komplex neuropszichológiai vizsgálatok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Radiológiai : CT, MRI, f-MRI, SPECT, PET, Doppler, 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Elektrofiziológiai : EEG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Labor : vérkép, sülly., elektrolit, vércukor, máj, karb/kreat, TSH, T3, T4, szerológia (AIDS, sy), B12, folsav, gyógyszerszintek, liquor, 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Szövettan : agybiopszia, nyirokcsomó, máj, izom, stb.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(AK : biztos dg : kórszövettani lelet) 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4838" cy="1139825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További kivizsgálás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4838" cy="4521200"/>
          </a:xfrm>
        </p:spPr>
        <p:txBody>
          <a:bodyPr/>
          <a:lstStyle/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/>
              <a:t>Szociális készségek felmérése:</a:t>
            </a:r>
          </a:p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/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solidFill>
                  <a:srgbClr val="111111"/>
                </a:solidFill>
                <a:latin typeface="Arial" charset="0"/>
              </a:rPr>
              <a:t>Önellátás /étkezés, öltözködés, tisztálkodás, WC használat/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solidFill>
                  <a:srgbClr val="111111"/>
                </a:solidFill>
                <a:latin typeface="Arial" charset="0"/>
              </a:rPr>
              <a:t>Tájékozódás /térben, időben, önmagára vonatkozóan/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solidFill>
                  <a:srgbClr val="111111"/>
                </a:solidFill>
                <a:latin typeface="Arial" charset="0"/>
              </a:rPr>
              <a:t>Kommunikáció /beszédmegértés, beszédkifejezés, olvasás, írás, számolás/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solidFill>
                  <a:srgbClr val="111111"/>
                </a:solidFill>
                <a:latin typeface="Arial" charset="0"/>
              </a:rPr>
              <a:t>Aktivitás /célírányos tevékenység, közösségi ak-tivitás, interperszonális kapcsolatok/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solidFill>
                  <a:srgbClr val="111111"/>
                </a:solidFill>
                <a:latin typeface="Arial" charset="0"/>
              </a:rPr>
              <a:t> Viselkedés adekvácója /konvencionalitás, impulzus kontroll, realitáskontaktus/</a:t>
            </a:r>
          </a:p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solidFill>
                <a:srgbClr val="111111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4838" cy="1139825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További kivizsgálás: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4838" cy="4951412"/>
          </a:xfrm>
        </p:spPr>
        <p:txBody>
          <a:bodyPr/>
          <a:lstStyle/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Ápolási-gondozási szükségletek felmérése:</a:t>
            </a:r>
          </a:p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Általános fizikális állapot jellemzői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Kockázati tényezők 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Érzékszervi deficitek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Mozgáskorlátozottság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Kontinuens gondozást igénylő krónikus betegségek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Progrediáló és malignus folyamatok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Spec. szakápolási feladatok</a:t>
            </a:r>
          </a:p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  <a:p>
            <a:pPr indent="-336550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Alzheimer - kór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Első leírás : Alois Alzheimer, 1907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Demenciák leggyakoribb oka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Kóros amiloidképződés, neurotranszmitter-eltérések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Folyamatos progresszió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Tünetek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Enyhe : memóriazavar (új dolgok), szótalálási nehézség, elhanyagolt, fáradékony, hangulati romlás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Közepes : memóriazavar romlik, ismerősöket nem ismeri fel, mindennapi tevékenység súlyosan romlik, afázia, akalkulia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Súlyos : senkit nem ismer fel, pár szót használ, bolyong, mindenben segítségre szorul, inkontinens 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0075" cy="1135063"/>
          </a:xfrm>
        </p:spPr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Alzheimer-kór – lappangó kezdet: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0075" cy="4516437"/>
          </a:xfrm>
        </p:spPr>
        <p:txBody>
          <a:bodyPr/>
          <a:lstStyle/>
          <a:p>
            <a:pPr eaLnBrk="1"/>
            <a:endParaRPr lang="hu-HU" altLang="x-none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39713" y="2039938"/>
            <a:ext cx="2676525" cy="1885950"/>
          </a:xfrm>
          <a:prstGeom prst="rect">
            <a:avLst/>
          </a:prstGeom>
          <a:solidFill>
            <a:srgbClr val="00B8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hu-HU" altLang="hu-HU" b="1">
                <a:solidFill>
                  <a:srgbClr val="000000"/>
                </a:solidFill>
              </a:rPr>
              <a:t>Kognitív tünetek 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271463" y="4437063"/>
            <a:ext cx="2674937" cy="1887537"/>
          </a:xfrm>
          <a:prstGeom prst="rect">
            <a:avLst/>
          </a:prstGeom>
          <a:solidFill>
            <a:srgbClr val="00B8FF"/>
          </a:solidFill>
          <a:ln w="9360" cap="sq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hu-HU" altLang="hu-HU" b="1">
                <a:solidFill>
                  <a:srgbClr val="000000"/>
                </a:solidFill>
              </a:rPr>
              <a:t>Nem-kognitív tünetek </a:t>
            </a:r>
          </a:p>
        </p:txBody>
      </p:sp>
      <p:sp>
        <p:nvSpPr>
          <p:cNvPr id="19462" name="Freeform 5"/>
          <p:cNvSpPr>
            <a:spLocks noChangeArrowheads="1"/>
          </p:cNvSpPr>
          <p:nvPr/>
        </p:nvSpPr>
        <p:spPr bwMode="auto">
          <a:xfrm>
            <a:off x="3276600" y="1628775"/>
            <a:ext cx="5616575" cy="2808288"/>
          </a:xfrm>
          <a:custGeom>
            <a:avLst/>
            <a:gdLst>
              <a:gd name="T0" fmla="*/ 0 w 6035424"/>
              <a:gd name="T1" fmla="*/ 341016 h 2890832"/>
              <a:gd name="T2" fmla="*/ 3975070 w 6035424"/>
              <a:gd name="T3" fmla="*/ 341016 h 2890832"/>
              <a:gd name="T4" fmla="*/ 3975070 w 6035424"/>
              <a:gd name="T5" fmla="*/ 0 h 2890832"/>
              <a:gd name="T6" fmla="*/ 5226839 w 6035424"/>
              <a:gd name="T7" fmla="*/ 1364062 h 2890832"/>
              <a:gd name="T8" fmla="*/ 3975070 w 6035424"/>
              <a:gd name="T9" fmla="*/ 2728124 h 2890832"/>
              <a:gd name="T10" fmla="*/ 3975070 w 6035424"/>
              <a:gd name="T11" fmla="*/ 2387109 h 2890832"/>
              <a:gd name="T12" fmla="*/ 0 w 6035424"/>
              <a:gd name="T13" fmla="*/ 2387109 h 2890832"/>
              <a:gd name="T14" fmla="*/ 0 w 6035424"/>
              <a:gd name="T15" fmla="*/ 341016 h 289083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112 w 6035424"/>
              <a:gd name="T25" fmla="*/ 7248 h 2890832"/>
              <a:gd name="T26" fmla="*/ 12224 w 6035424"/>
              <a:gd name="T27" fmla="*/ 14496 h 28908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035424" h="2890832">
                <a:moveTo>
                  <a:pt x="0" y="361354"/>
                </a:moveTo>
                <a:lnTo>
                  <a:pt x="4590008" y="361354"/>
                </a:lnTo>
                <a:lnTo>
                  <a:pt x="4590008" y="0"/>
                </a:lnTo>
                <a:lnTo>
                  <a:pt x="6035424" y="1445416"/>
                </a:lnTo>
                <a:lnTo>
                  <a:pt x="4590008" y="2890832"/>
                </a:lnTo>
                <a:lnTo>
                  <a:pt x="4590008" y="2529478"/>
                </a:lnTo>
                <a:lnTo>
                  <a:pt x="0" y="2529478"/>
                </a:lnTo>
                <a:lnTo>
                  <a:pt x="0" y="361354"/>
                </a:lnTo>
                <a:close/>
              </a:path>
            </a:pathLst>
          </a:custGeom>
          <a:solidFill>
            <a:srgbClr val="8585E0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3276600" y="2033588"/>
            <a:ext cx="4433888" cy="199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emlékezetzavar (rövidtávú memória)</a:t>
            </a:r>
          </a:p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végrehajtó működések zavara (cselekvés tervezése, döntéshozatal)</a:t>
            </a:r>
          </a:p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afázia (beszédzavar)</a:t>
            </a:r>
          </a:p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apraxia (zavar a begyakorolt mozgások elvégzésében)</a:t>
            </a:r>
          </a:p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agnózia (tárgyak vagy emberek fel nem ismerése)</a:t>
            </a:r>
          </a:p>
          <a:p>
            <a:pPr eaLnBrk="1"/>
            <a:r>
              <a:rPr lang="hu-HU" altLang="hu-HU" sz="1500" b="1">
                <a:solidFill>
                  <a:srgbClr val="000000"/>
                </a:solidFill>
              </a:rPr>
              <a:t>affektív zavarok (szorongás, depresszió)</a:t>
            </a:r>
          </a:p>
        </p:txBody>
      </p:sp>
      <p:sp>
        <p:nvSpPr>
          <p:cNvPr id="19464" name="Freeform 7"/>
          <p:cNvSpPr>
            <a:spLocks noChangeArrowheads="1"/>
          </p:cNvSpPr>
          <p:nvPr/>
        </p:nvSpPr>
        <p:spPr bwMode="auto">
          <a:xfrm>
            <a:off x="3260725" y="4006850"/>
            <a:ext cx="5616575" cy="2808288"/>
          </a:xfrm>
          <a:custGeom>
            <a:avLst/>
            <a:gdLst>
              <a:gd name="T0" fmla="*/ 0 w 6035424"/>
              <a:gd name="T1" fmla="*/ 341016 h 2890832"/>
              <a:gd name="T2" fmla="*/ 3975070 w 6035424"/>
              <a:gd name="T3" fmla="*/ 341016 h 2890832"/>
              <a:gd name="T4" fmla="*/ 3975070 w 6035424"/>
              <a:gd name="T5" fmla="*/ 0 h 2890832"/>
              <a:gd name="T6" fmla="*/ 5226839 w 6035424"/>
              <a:gd name="T7" fmla="*/ 1364062 h 2890832"/>
              <a:gd name="T8" fmla="*/ 3975070 w 6035424"/>
              <a:gd name="T9" fmla="*/ 2728124 h 2890832"/>
              <a:gd name="T10" fmla="*/ 3975070 w 6035424"/>
              <a:gd name="T11" fmla="*/ 2387109 h 2890832"/>
              <a:gd name="T12" fmla="*/ 0 w 6035424"/>
              <a:gd name="T13" fmla="*/ 2387109 h 2890832"/>
              <a:gd name="T14" fmla="*/ 0 w 6035424"/>
              <a:gd name="T15" fmla="*/ 341016 h 289083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112 w 6035424"/>
              <a:gd name="T25" fmla="*/ 7248 h 2890832"/>
              <a:gd name="T26" fmla="*/ 12224 w 6035424"/>
              <a:gd name="T27" fmla="*/ 14496 h 28908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035424" h="2890832">
                <a:moveTo>
                  <a:pt x="0" y="361354"/>
                </a:moveTo>
                <a:lnTo>
                  <a:pt x="4590008" y="361354"/>
                </a:lnTo>
                <a:lnTo>
                  <a:pt x="4590008" y="0"/>
                </a:lnTo>
                <a:lnTo>
                  <a:pt x="6035424" y="1445416"/>
                </a:lnTo>
                <a:lnTo>
                  <a:pt x="4590008" y="2890832"/>
                </a:lnTo>
                <a:lnTo>
                  <a:pt x="4590008" y="2529478"/>
                </a:lnTo>
                <a:lnTo>
                  <a:pt x="0" y="2529478"/>
                </a:lnTo>
                <a:lnTo>
                  <a:pt x="0" y="361354"/>
                </a:lnTo>
                <a:close/>
              </a:path>
            </a:pathLst>
          </a:custGeom>
          <a:solidFill>
            <a:srgbClr val="8585E0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3306763" y="4525963"/>
            <a:ext cx="4649787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hallucinációk</a:t>
            </a:r>
          </a:p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téveszmék</a:t>
            </a:r>
          </a:p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indíték- és késztetészavar</a:t>
            </a:r>
          </a:p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agresszivitás</a:t>
            </a:r>
          </a:p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személyiség megváltozása</a:t>
            </a:r>
          </a:p>
          <a:p>
            <a:pPr eaLnBrk="1">
              <a:buFont typeface="Arial" charset="0"/>
              <a:buChar char="•"/>
            </a:pPr>
            <a:r>
              <a:rPr lang="hu-HU" altLang="hu-HU" b="1">
                <a:solidFill>
                  <a:srgbClr val="000000"/>
                </a:solidFill>
              </a:rPr>
              <a:t>egyéb neurológiai tünetek (járászavar, vegetatív zavarok)</a:t>
            </a:r>
          </a:p>
          <a:p>
            <a:pPr eaLnBrk="1">
              <a:buFont typeface="Arial" charset="0"/>
              <a:buNone/>
            </a:pPr>
            <a:r>
              <a:rPr lang="hu-HU" altLang="hu-HU">
                <a:solidFill>
                  <a:srgbClr val="000000"/>
                </a:solidFill>
              </a:rPr>
              <a:t/>
            </a:r>
            <a:br>
              <a:rPr lang="hu-HU" altLang="hu-HU">
                <a:solidFill>
                  <a:srgbClr val="000000"/>
                </a:solidFill>
              </a:rPr>
            </a:br>
            <a:endParaRPr lang="hu-HU" altLang="hu-H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404813"/>
            <a:ext cx="8220075" cy="1135062"/>
          </a:xfrm>
        </p:spPr>
        <p:txBody>
          <a:bodyPr/>
          <a:lstStyle/>
          <a:p>
            <a:pPr eaLnBrk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Alzheimer-kór: rizikó- és védőfaktorok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5003800" y="2886075"/>
            <a:ext cx="3168650" cy="31051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285750" indent="-285750" hangingPunct="1">
              <a:lnSpc>
                <a:spcPct val="90000"/>
              </a:lnSpc>
              <a:spcAft>
                <a:spcPts val="7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 pitchFamily="32" charset="0"/>
                <a:ea typeface="+mn-ea"/>
              </a:rPr>
              <a:t>magas iskolai végzettség</a:t>
            </a:r>
          </a:p>
          <a:p>
            <a:pPr marL="285750" indent="-285750" hangingPunct="1">
              <a:lnSpc>
                <a:spcPct val="90000"/>
              </a:lnSpc>
              <a:spcAft>
                <a:spcPts val="700"/>
              </a:spcAft>
              <a:buFont typeface="Arial" panose="020B0604020202020204" pitchFamily="34" charset="0"/>
              <a:buChar char="•"/>
              <a:defRPr/>
            </a:pPr>
            <a:endParaRPr lang="hu-HU" altLang="hu-HU" sz="2000" dirty="0">
              <a:solidFill>
                <a:schemeClr val="tx1"/>
              </a:solidFill>
              <a:latin typeface="Tahoma" pitchFamily="32" charset="0"/>
              <a:ea typeface="+mn-ea"/>
            </a:endParaRPr>
          </a:p>
          <a:p>
            <a:pPr marL="285750" indent="-285750" hangingPunct="1">
              <a:lnSpc>
                <a:spcPct val="90000"/>
              </a:lnSpc>
              <a:spcAft>
                <a:spcPts val="7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 pitchFamily="32" charset="0"/>
                <a:ea typeface="+mn-ea"/>
              </a:rPr>
              <a:t>rendszeres testi és szellemi aktivitás</a:t>
            </a:r>
          </a:p>
          <a:p>
            <a:pPr marL="285750" indent="-285750" hangingPunct="1">
              <a:lnSpc>
                <a:spcPct val="90000"/>
              </a:lnSpc>
              <a:spcAft>
                <a:spcPts val="700"/>
              </a:spcAft>
              <a:buFont typeface="Arial" panose="020B0604020202020204" pitchFamily="34" charset="0"/>
              <a:buChar char="•"/>
              <a:defRPr/>
            </a:pPr>
            <a:endParaRPr lang="hu-HU" altLang="hu-HU" sz="2000" dirty="0">
              <a:solidFill>
                <a:schemeClr val="tx1"/>
              </a:solidFill>
              <a:latin typeface="Tahoma" pitchFamily="32" charset="0"/>
              <a:ea typeface="+mn-ea"/>
            </a:endParaRPr>
          </a:p>
          <a:p>
            <a:pPr marL="285750" indent="-285750" hangingPunct="1">
              <a:lnSpc>
                <a:spcPct val="90000"/>
              </a:lnSpc>
              <a:spcAft>
                <a:spcPts val="700"/>
              </a:spcAft>
              <a:buFont typeface="Arial" panose="020B0604020202020204" pitchFamily="34" charset="0"/>
              <a:buChar char="•"/>
              <a:defRPr/>
            </a:pPr>
            <a:r>
              <a:rPr lang="hu-HU" altLang="hu-HU" sz="2000" dirty="0">
                <a:solidFill>
                  <a:schemeClr val="tx1"/>
                </a:solidFill>
                <a:latin typeface="Tahoma" pitchFamily="32" charset="0"/>
                <a:ea typeface="+mn-ea"/>
              </a:rPr>
              <a:t>antioxidánsok (?)</a:t>
            </a:r>
          </a:p>
          <a:p>
            <a:pPr hangingPunct="1">
              <a:lnSpc>
                <a:spcPct val="90000"/>
              </a:lnSpc>
              <a:spcAft>
                <a:spcPts val="700"/>
              </a:spcAft>
              <a:buFont typeface="Times New Roman" pitchFamily="16" charset="0"/>
              <a:buNone/>
              <a:defRPr/>
            </a:pPr>
            <a:endParaRPr lang="hu-HU" altLang="hu-HU" sz="2000" dirty="0">
              <a:solidFill>
                <a:schemeClr val="tx1"/>
              </a:solidFill>
              <a:latin typeface="Tahoma" pitchFamily="32" charset="0"/>
              <a:ea typeface="+mn-ea"/>
            </a:endParaRPr>
          </a:p>
          <a:p>
            <a:pPr>
              <a:buFont typeface="Times New Roman" pitchFamily="16" charset="0"/>
              <a:buNone/>
              <a:defRPr/>
            </a:pPr>
            <a:endParaRPr lang="hu-HU" dirty="0">
              <a:solidFill>
                <a:schemeClr val="tx1"/>
              </a:solidFill>
              <a:ea typeface="+mn-ea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971550" y="2830513"/>
            <a:ext cx="3240088" cy="32131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>
            <a:lvl1pPr marL="285750" indent="-285750" eaLnBrk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magas életkor (&gt;65 év)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családi halmozódás (esetek 5-10%)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korábbi fejsérülés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cardiovascularis rizikótényezők 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(hipertónia, diabetes, hiperlipidemia, elhízás) 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kezeletlen depresszió</a:t>
            </a:r>
          </a:p>
          <a:p>
            <a:pPr eaLnBrk="1">
              <a:buFont typeface="Arial" charset="0"/>
              <a:buChar char="•"/>
            </a:pPr>
            <a:r>
              <a:rPr lang="hu-HU" altLang="x-none" sz="2000">
                <a:solidFill>
                  <a:schemeClr val="tx1"/>
                </a:solidFill>
              </a:rPr>
              <a:t>oxidatív stressz</a:t>
            </a:r>
          </a:p>
          <a:p>
            <a:pPr eaLnBrk="1"/>
            <a:endParaRPr lang="hu-HU" altLang="x-none">
              <a:solidFill>
                <a:schemeClr val="tx1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971550" y="1989138"/>
            <a:ext cx="3240088" cy="6080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hu-HU" b="1" dirty="0">
                <a:solidFill>
                  <a:schemeClr val="tx1"/>
                </a:solidFill>
                <a:ea typeface="+mn-ea"/>
              </a:rPr>
              <a:t>Rizikót növeli</a:t>
            </a:r>
            <a:endParaRPr lang="hu-HU" dirty="0">
              <a:solidFill>
                <a:schemeClr val="tx1"/>
              </a:solidFill>
              <a:ea typeface="+mn-ea"/>
            </a:endParaRPr>
          </a:p>
          <a:p>
            <a:pPr algn="ctr">
              <a:buFont typeface="Times New Roman" pitchFamily="16" charset="0"/>
              <a:buNone/>
              <a:defRPr/>
            </a:pPr>
            <a:endParaRPr lang="hu-HU" dirty="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003800" y="1989138"/>
            <a:ext cx="3168650" cy="6080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hu-HU" b="1" dirty="0">
                <a:solidFill>
                  <a:schemeClr val="tx1"/>
                </a:solidFill>
                <a:ea typeface="+mn-ea"/>
              </a:rPr>
              <a:t>Rizikót csökkenti</a:t>
            </a:r>
          </a:p>
          <a:p>
            <a:pPr>
              <a:buFont typeface="Times New Roman" pitchFamily="16" charset="0"/>
              <a:buNone/>
              <a:defRPr/>
            </a:pPr>
            <a:endParaRPr lang="hu-HU" dirty="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Alzheimer-kór: </a:t>
            </a:r>
            <a:br>
              <a:rPr lang="hu-HU" altLang="hu-HU" sz="2600"/>
            </a:br>
            <a:r>
              <a:rPr lang="hu-HU" altLang="hu-HU" sz="2600"/>
              <a:t>életkor szerinti előfordulási gyakoriság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8013" cy="4524375"/>
          </a:xfrm>
        </p:spPr>
        <p:txBody>
          <a:bodyPr/>
          <a:lstStyle/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/>
              <a:t>%</a:t>
            </a:r>
          </a:p>
        </p:txBody>
      </p:sp>
      <p:grpSp>
        <p:nvGrpSpPr>
          <p:cNvPr id="21508" name="Group 3"/>
          <p:cNvGrpSpPr>
            <a:grpSpLocks/>
          </p:cNvGrpSpPr>
          <p:nvPr/>
        </p:nvGrpSpPr>
        <p:grpSpPr bwMode="auto">
          <a:xfrm>
            <a:off x="111125" y="1519238"/>
            <a:ext cx="7802563" cy="4424362"/>
            <a:chOff x="70" y="957"/>
            <a:chExt cx="4915" cy="2787"/>
          </a:xfrm>
        </p:grpSpPr>
        <p:sp>
          <p:nvSpPr>
            <p:cNvPr id="21510" name="Freeform 4"/>
            <p:cNvSpPr>
              <a:spLocks noChangeArrowheads="1"/>
            </p:cNvSpPr>
            <p:nvPr/>
          </p:nvSpPr>
          <p:spPr bwMode="auto">
            <a:xfrm>
              <a:off x="70" y="987"/>
              <a:ext cx="4868" cy="2757"/>
            </a:xfrm>
            <a:custGeom>
              <a:avLst/>
              <a:gdLst>
                <a:gd name="T0" fmla="*/ 0 w 21600"/>
                <a:gd name="T1" fmla="*/ 0 h 21600"/>
                <a:gd name="T2" fmla="*/ 4868 w 21600"/>
                <a:gd name="T3" fmla="*/ 0 h 21600"/>
                <a:gd name="T4" fmla="*/ 4868 w 21600"/>
                <a:gd name="T5" fmla="*/ 2757 h 21600"/>
                <a:gd name="T6" fmla="*/ 0 w 21600"/>
                <a:gd name="T7" fmla="*/ 275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1" name="Freeform 5"/>
            <p:cNvSpPr>
              <a:spLocks noChangeArrowheads="1"/>
            </p:cNvSpPr>
            <p:nvPr/>
          </p:nvSpPr>
          <p:spPr bwMode="auto">
            <a:xfrm>
              <a:off x="594" y="3041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Freeform 6"/>
            <p:cNvSpPr>
              <a:spLocks noChangeArrowheads="1"/>
            </p:cNvSpPr>
            <p:nvPr/>
          </p:nvSpPr>
          <p:spPr bwMode="auto">
            <a:xfrm>
              <a:off x="594" y="2675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Freeform 7"/>
            <p:cNvSpPr>
              <a:spLocks noChangeArrowheads="1"/>
            </p:cNvSpPr>
            <p:nvPr/>
          </p:nvSpPr>
          <p:spPr bwMode="auto">
            <a:xfrm>
              <a:off x="594" y="2315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Freeform 8"/>
            <p:cNvSpPr>
              <a:spLocks noChangeArrowheads="1"/>
            </p:cNvSpPr>
            <p:nvPr/>
          </p:nvSpPr>
          <p:spPr bwMode="auto">
            <a:xfrm>
              <a:off x="594" y="1950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Freeform 9"/>
            <p:cNvSpPr>
              <a:spLocks noChangeArrowheads="1"/>
            </p:cNvSpPr>
            <p:nvPr/>
          </p:nvSpPr>
          <p:spPr bwMode="auto">
            <a:xfrm>
              <a:off x="594" y="1584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6" name="Freeform 10"/>
            <p:cNvSpPr>
              <a:spLocks noChangeArrowheads="1"/>
            </p:cNvSpPr>
            <p:nvPr/>
          </p:nvSpPr>
          <p:spPr bwMode="auto">
            <a:xfrm>
              <a:off x="594" y="1218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7" name="Freeform 11"/>
            <p:cNvSpPr>
              <a:spLocks noChangeArrowheads="1"/>
            </p:cNvSpPr>
            <p:nvPr/>
          </p:nvSpPr>
          <p:spPr bwMode="auto">
            <a:xfrm>
              <a:off x="773" y="3341"/>
              <a:ext cx="332" cy="59"/>
            </a:xfrm>
            <a:custGeom>
              <a:avLst/>
              <a:gdLst>
                <a:gd name="T0" fmla="*/ 0 w 21600"/>
                <a:gd name="T1" fmla="*/ 0 h 21600"/>
                <a:gd name="T2" fmla="*/ 332 w 21600"/>
                <a:gd name="T3" fmla="*/ 0 h 21600"/>
                <a:gd name="T4" fmla="*/ 332 w 21600"/>
                <a:gd name="T5" fmla="*/ 59 h 21600"/>
                <a:gd name="T6" fmla="*/ 0 w 21600"/>
                <a:gd name="T7" fmla="*/ 5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8" name="Freeform 12"/>
            <p:cNvSpPr>
              <a:spLocks noChangeArrowheads="1"/>
            </p:cNvSpPr>
            <p:nvPr/>
          </p:nvSpPr>
          <p:spPr bwMode="auto">
            <a:xfrm>
              <a:off x="1477" y="3197"/>
              <a:ext cx="324" cy="203"/>
            </a:xfrm>
            <a:custGeom>
              <a:avLst/>
              <a:gdLst>
                <a:gd name="T0" fmla="*/ 0 w 21600"/>
                <a:gd name="T1" fmla="*/ 0 h 21600"/>
                <a:gd name="T2" fmla="*/ 324 w 21600"/>
                <a:gd name="T3" fmla="*/ 0 h 21600"/>
                <a:gd name="T4" fmla="*/ 324 w 21600"/>
                <a:gd name="T5" fmla="*/ 203 h 21600"/>
                <a:gd name="T6" fmla="*/ 0 w 21600"/>
                <a:gd name="T7" fmla="*/ 2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9" name="Freeform 13"/>
            <p:cNvSpPr>
              <a:spLocks noChangeArrowheads="1"/>
            </p:cNvSpPr>
            <p:nvPr/>
          </p:nvSpPr>
          <p:spPr bwMode="auto">
            <a:xfrm>
              <a:off x="2173" y="3012"/>
              <a:ext cx="332" cy="389"/>
            </a:xfrm>
            <a:custGeom>
              <a:avLst/>
              <a:gdLst>
                <a:gd name="T0" fmla="*/ 0 w 21600"/>
                <a:gd name="T1" fmla="*/ 0 h 21600"/>
                <a:gd name="T2" fmla="*/ 332 w 21600"/>
                <a:gd name="T3" fmla="*/ 0 h 21600"/>
                <a:gd name="T4" fmla="*/ 332 w 21600"/>
                <a:gd name="T5" fmla="*/ 389 h 21600"/>
                <a:gd name="T6" fmla="*/ 0 w 21600"/>
                <a:gd name="T7" fmla="*/ 38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0" name="Freeform 14"/>
            <p:cNvSpPr>
              <a:spLocks noChangeArrowheads="1"/>
            </p:cNvSpPr>
            <p:nvPr/>
          </p:nvSpPr>
          <p:spPr bwMode="auto">
            <a:xfrm>
              <a:off x="2877" y="2638"/>
              <a:ext cx="324" cy="762"/>
            </a:xfrm>
            <a:custGeom>
              <a:avLst/>
              <a:gdLst>
                <a:gd name="T0" fmla="*/ 0 w 21600"/>
                <a:gd name="T1" fmla="*/ 0 h 21600"/>
                <a:gd name="T2" fmla="*/ 324 w 21600"/>
                <a:gd name="T3" fmla="*/ 0 h 21600"/>
                <a:gd name="T4" fmla="*/ 324 w 21600"/>
                <a:gd name="T5" fmla="*/ 762 h 21600"/>
                <a:gd name="T6" fmla="*/ 0 w 21600"/>
                <a:gd name="T7" fmla="*/ 76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1" name="Freeform 15"/>
            <p:cNvSpPr>
              <a:spLocks noChangeArrowheads="1"/>
            </p:cNvSpPr>
            <p:nvPr/>
          </p:nvSpPr>
          <p:spPr bwMode="auto">
            <a:xfrm>
              <a:off x="3573" y="2114"/>
              <a:ext cx="331" cy="1286"/>
            </a:xfrm>
            <a:custGeom>
              <a:avLst/>
              <a:gdLst>
                <a:gd name="T0" fmla="*/ 0 w 21600"/>
                <a:gd name="T1" fmla="*/ 0 h 21600"/>
                <a:gd name="T2" fmla="*/ 331 w 21600"/>
                <a:gd name="T3" fmla="*/ 0 h 21600"/>
                <a:gd name="T4" fmla="*/ 331 w 21600"/>
                <a:gd name="T5" fmla="*/ 1286 h 21600"/>
                <a:gd name="T6" fmla="*/ 0 w 21600"/>
                <a:gd name="T7" fmla="*/ 128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2" name="Freeform 16"/>
            <p:cNvSpPr>
              <a:spLocks noChangeArrowheads="1"/>
            </p:cNvSpPr>
            <p:nvPr/>
          </p:nvSpPr>
          <p:spPr bwMode="auto">
            <a:xfrm>
              <a:off x="4222" y="1270"/>
              <a:ext cx="325" cy="2147"/>
            </a:xfrm>
            <a:custGeom>
              <a:avLst/>
              <a:gdLst>
                <a:gd name="T0" fmla="*/ 0 w 21600"/>
                <a:gd name="T1" fmla="*/ 0 h 21600"/>
                <a:gd name="T2" fmla="*/ 325 w 21600"/>
                <a:gd name="T3" fmla="*/ 0 h 21600"/>
                <a:gd name="T4" fmla="*/ 325 w 21600"/>
                <a:gd name="T5" fmla="*/ 2147 h 21600"/>
                <a:gd name="T6" fmla="*/ 0 w 21600"/>
                <a:gd name="T7" fmla="*/ 21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6480" cap="flat">
              <a:solidFill>
                <a:srgbClr val="2626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3" name="Freeform 17"/>
            <p:cNvSpPr>
              <a:spLocks noChangeArrowheads="1"/>
            </p:cNvSpPr>
            <p:nvPr/>
          </p:nvSpPr>
          <p:spPr bwMode="auto">
            <a:xfrm>
              <a:off x="594" y="1218"/>
              <a:ext cx="0" cy="2183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0 60000 65536"/>
                <a:gd name="T5" fmla="*/ 0 60000 65536"/>
                <a:gd name="T6" fmla="*/ 0 w 21600"/>
                <a:gd name="T7" fmla="*/ 0 h 21600"/>
                <a:gd name="T8" fmla="*/ 0 w 21600"/>
                <a:gd name="T9" fmla="*/ 2160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1600" y="2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4" name="Freeform 18"/>
            <p:cNvSpPr>
              <a:spLocks noChangeArrowheads="1"/>
            </p:cNvSpPr>
            <p:nvPr/>
          </p:nvSpPr>
          <p:spPr bwMode="auto">
            <a:xfrm>
              <a:off x="551" y="3407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5" name="Freeform 19"/>
            <p:cNvSpPr>
              <a:spLocks noChangeArrowheads="1"/>
            </p:cNvSpPr>
            <p:nvPr/>
          </p:nvSpPr>
          <p:spPr bwMode="auto">
            <a:xfrm>
              <a:off x="551" y="3041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6" name="Freeform 20"/>
            <p:cNvSpPr>
              <a:spLocks noChangeArrowheads="1"/>
            </p:cNvSpPr>
            <p:nvPr/>
          </p:nvSpPr>
          <p:spPr bwMode="auto">
            <a:xfrm>
              <a:off x="551" y="2675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7" name="Freeform 21"/>
            <p:cNvSpPr>
              <a:spLocks noChangeArrowheads="1"/>
            </p:cNvSpPr>
            <p:nvPr/>
          </p:nvSpPr>
          <p:spPr bwMode="auto">
            <a:xfrm>
              <a:off x="551" y="2315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Freeform 22"/>
            <p:cNvSpPr>
              <a:spLocks noChangeArrowheads="1"/>
            </p:cNvSpPr>
            <p:nvPr/>
          </p:nvSpPr>
          <p:spPr bwMode="auto">
            <a:xfrm>
              <a:off x="551" y="1950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9" name="Freeform 23"/>
            <p:cNvSpPr>
              <a:spLocks noChangeArrowheads="1"/>
            </p:cNvSpPr>
            <p:nvPr/>
          </p:nvSpPr>
          <p:spPr bwMode="auto">
            <a:xfrm>
              <a:off x="551" y="1584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0" name="Freeform 24"/>
            <p:cNvSpPr>
              <a:spLocks noChangeArrowheads="1"/>
            </p:cNvSpPr>
            <p:nvPr/>
          </p:nvSpPr>
          <p:spPr bwMode="auto">
            <a:xfrm>
              <a:off x="551" y="1218"/>
              <a:ext cx="37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1" name="Freeform 25"/>
            <p:cNvSpPr>
              <a:spLocks noChangeArrowheads="1"/>
            </p:cNvSpPr>
            <p:nvPr/>
          </p:nvSpPr>
          <p:spPr bwMode="auto">
            <a:xfrm>
              <a:off x="594" y="3407"/>
              <a:ext cx="4193" cy="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1" y="1"/>
                  </a:moveTo>
                  <a:lnTo>
                    <a:pt x="2" y="21600"/>
                  </a:lnTo>
                </a:path>
              </a:pathLst>
            </a:custGeom>
            <a:noFill/>
            <a:ln w="936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2" name="Freeform 26"/>
            <p:cNvSpPr>
              <a:spLocks noChangeArrowheads="1"/>
            </p:cNvSpPr>
            <p:nvPr/>
          </p:nvSpPr>
          <p:spPr bwMode="auto">
            <a:xfrm>
              <a:off x="4290" y="957"/>
              <a:ext cx="216" cy="133"/>
            </a:xfrm>
            <a:custGeom>
              <a:avLst/>
              <a:gdLst>
                <a:gd name="T0" fmla="*/ 0 w 21600"/>
                <a:gd name="T1" fmla="*/ 0 h 21600"/>
                <a:gd name="T2" fmla="*/ 216 w 21600"/>
                <a:gd name="T3" fmla="*/ 0 h 21600"/>
                <a:gd name="T4" fmla="*/ 21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23,6</a:t>
              </a:r>
            </a:p>
          </p:txBody>
        </p:sp>
        <p:sp>
          <p:nvSpPr>
            <p:cNvPr id="21533" name="Freeform 27"/>
            <p:cNvSpPr>
              <a:spLocks noChangeArrowheads="1"/>
            </p:cNvSpPr>
            <p:nvPr/>
          </p:nvSpPr>
          <p:spPr bwMode="auto">
            <a:xfrm>
              <a:off x="3622" y="1681"/>
              <a:ext cx="216" cy="133"/>
            </a:xfrm>
            <a:custGeom>
              <a:avLst/>
              <a:gdLst>
                <a:gd name="T0" fmla="*/ 0 w 21600"/>
                <a:gd name="T1" fmla="*/ 0 h 21600"/>
                <a:gd name="T2" fmla="*/ 216 w 21600"/>
                <a:gd name="T3" fmla="*/ 0 h 21600"/>
                <a:gd name="T4" fmla="*/ 21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14,2</a:t>
              </a:r>
            </a:p>
          </p:txBody>
        </p:sp>
        <p:sp>
          <p:nvSpPr>
            <p:cNvPr id="21534" name="Freeform 28"/>
            <p:cNvSpPr>
              <a:spLocks noChangeArrowheads="1"/>
            </p:cNvSpPr>
            <p:nvPr/>
          </p:nvSpPr>
          <p:spPr bwMode="auto">
            <a:xfrm>
              <a:off x="2979" y="2279"/>
              <a:ext cx="156" cy="133"/>
            </a:xfrm>
            <a:custGeom>
              <a:avLst/>
              <a:gdLst>
                <a:gd name="T0" fmla="*/ 0 w 21600"/>
                <a:gd name="T1" fmla="*/ 0 h 21600"/>
                <a:gd name="T2" fmla="*/ 156 w 21600"/>
                <a:gd name="T3" fmla="*/ 0 h 21600"/>
                <a:gd name="T4" fmla="*/ 15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8,4</a:t>
              </a:r>
            </a:p>
          </p:txBody>
        </p:sp>
        <p:sp>
          <p:nvSpPr>
            <p:cNvPr id="21535" name="Freeform 29"/>
            <p:cNvSpPr>
              <a:spLocks noChangeArrowheads="1"/>
            </p:cNvSpPr>
            <p:nvPr/>
          </p:nvSpPr>
          <p:spPr bwMode="auto">
            <a:xfrm>
              <a:off x="2269" y="2626"/>
              <a:ext cx="156" cy="133"/>
            </a:xfrm>
            <a:custGeom>
              <a:avLst/>
              <a:gdLst>
                <a:gd name="T0" fmla="*/ 0 w 21600"/>
                <a:gd name="T1" fmla="*/ 0 h 21600"/>
                <a:gd name="T2" fmla="*/ 156 w 21600"/>
                <a:gd name="T3" fmla="*/ 0 h 21600"/>
                <a:gd name="T4" fmla="*/ 15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4,3</a:t>
              </a:r>
            </a:p>
          </p:txBody>
        </p:sp>
        <p:sp>
          <p:nvSpPr>
            <p:cNvPr id="21536" name="Freeform 30"/>
            <p:cNvSpPr>
              <a:spLocks noChangeArrowheads="1"/>
            </p:cNvSpPr>
            <p:nvPr/>
          </p:nvSpPr>
          <p:spPr bwMode="auto">
            <a:xfrm>
              <a:off x="1536" y="2827"/>
              <a:ext cx="156" cy="133"/>
            </a:xfrm>
            <a:custGeom>
              <a:avLst/>
              <a:gdLst>
                <a:gd name="T0" fmla="*/ 0 w 21600"/>
                <a:gd name="T1" fmla="*/ 0 h 21600"/>
                <a:gd name="T2" fmla="*/ 156 w 21600"/>
                <a:gd name="T3" fmla="*/ 0 h 21600"/>
                <a:gd name="T4" fmla="*/ 15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2,3</a:t>
              </a:r>
            </a:p>
          </p:txBody>
        </p:sp>
        <p:sp>
          <p:nvSpPr>
            <p:cNvPr id="21537" name="Freeform 31"/>
            <p:cNvSpPr>
              <a:spLocks noChangeArrowheads="1"/>
            </p:cNvSpPr>
            <p:nvPr/>
          </p:nvSpPr>
          <p:spPr bwMode="auto">
            <a:xfrm>
              <a:off x="891" y="2987"/>
              <a:ext cx="156" cy="133"/>
            </a:xfrm>
            <a:custGeom>
              <a:avLst/>
              <a:gdLst>
                <a:gd name="T0" fmla="*/ 0 w 21600"/>
                <a:gd name="T1" fmla="*/ 0 h 21600"/>
                <a:gd name="T2" fmla="*/ 156 w 21600"/>
                <a:gd name="T3" fmla="*/ 0 h 21600"/>
                <a:gd name="T4" fmla="*/ 156 w 21600"/>
                <a:gd name="T5" fmla="*/ 133 h 21600"/>
                <a:gd name="T6" fmla="*/ 0 w 21600"/>
                <a:gd name="T7" fmla="*/ 1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400">
                  <a:solidFill>
                    <a:srgbClr val="000000"/>
                  </a:solidFill>
                  <a:latin typeface="Tahoma" charset="0"/>
                </a:rPr>
                <a:t>0,7</a:t>
              </a:r>
            </a:p>
          </p:txBody>
        </p:sp>
        <p:sp>
          <p:nvSpPr>
            <p:cNvPr id="21538" name="Freeform 32"/>
            <p:cNvSpPr>
              <a:spLocks noChangeArrowheads="1"/>
            </p:cNvSpPr>
            <p:nvPr/>
          </p:nvSpPr>
          <p:spPr bwMode="auto">
            <a:xfrm>
              <a:off x="352" y="3329"/>
              <a:ext cx="161" cy="153"/>
            </a:xfrm>
            <a:custGeom>
              <a:avLst/>
              <a:gdLst>
                <a:gd name="T0" fmla="*/ 0 w 21600"/>
                <a:gd name="T1" fmla="*/ 0 h 21600"/>
                <a:gd name="T2" fmla="*/ 161 w 21600"/>
                <a:gd name="T3" fmla="*/ 0 h 21600"/>
                <a:gd name="T4" fmla="*/ 161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0</a:t>
              </a:r>
            </a:p>
          </p:txBody>
        </p:sp>
        <p:sp>
          <p:nvSpPr>
            <p:cNvPr id="21539" name="Freeform 33"/>
            <p:cNvSpPr>
              <a:spLocks noChangeArrowheads="1"/>
            </p:cNvSpPr>
            <p:nvPr/>
          </p:nvSpPr>
          <p:spPr bwMode="auto">
            <a:xfrm>
              <a:off x="343" y="2973"/>
              <a:ext cx="95" cy="153"/>
            </a:xfrm>
            <a:custGeom>
              <a:avLst/>
              <a:gdLst>
                <a:gd name="T0" fmla="*/ 0 w 21600"/>
                <a:gd name="T1" fmla="*/ 0 h 21600"/>
                <a:gd name="T2" fmla="*/ 95 w 21600"/>
                <a:gd name="T3" fmla="*/ 0 h 21600"/>
                <a:gd name="T4" fmla="*/ 95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4</a:t>
              </a:r>
            </a:p>
          </p:txBody>
        </p:sp>
        <p:sp>
          <p:nvSpPr>
            <p:cNvPr id="21540" name="Freeform 34"/>
            <p:cNvSpPr>
              <a:spLocks noChangeArrowheads="1"/>
            </p:cNvSpPr>
            <p:nvPr/>
          </p:nvSpPr>
          <p:spPr bwMode="auto">
            <a:xfrm>
              <a:off x="361" y="2595"/>
              <a:ext cx="171" cy="153"/>
            </a:xfrm>
            <a:custGeom>
              <a:avLst/>
              <a:gdLst>
                <a:gd name="T0" fmla="*/ 0 w 21600"/>
                <a:gd name="T1" fmla="*/ 0 h 21600"/>
                <a:gd name="T2" fmla="*/ 171 w 21600"/>
                <a:gd name="T3" fmla="*/ 0 h 21600"/>
                <a:gd name="T4" fmla="*/ 171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8</a:t>
              </a:r>
            </a:p>
          </p:txBody>
        </p:sp>
        <p:sp>
          <p:nvSpPr>
            <p:cNvPr id="21541" name="Freeform 35"/>
            <p:cNvSpPr>
              <a:spLocks noChangeArrowheads="1"/>
            </p:cNvSpPr>
            <p:nvPr/>
          </p:nvSpPr>
          <p:spPr bwMode="auto">
            <a:xfrm>
              <a:off x="343" y="2236"/>
              <a:ext cx="139" cy="153"/>
            </a:xfrm>
            <a:custGeom>
              <a:avLst/>
              <a:gdLst>
                <a:gd name="T0" fmla="*/ 0 w 21600"/>
                <a:gd name="T1" fmla="*/ 0 h 21600"/>
                <a:gd name="T2" fmla="*/ 139 w 21600"/>
                <a:gd name="T3" fmla="*/ 0 h 21600"/>
                <a:gd name="T4" fmla="*/ 13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12</a:t>
              </a:r>
            </a:p>
          </p:txBody>
        </p:sp>
        <p:sp>
          <p:nvSpPr>
            <p:cNvPr id="21542" name="Freeform 36"/>
            <p:cNvSpPr>
              <a:spLocks noChangeArrowheads="1"/>
            </p:cNvSpPr>
            <p:nvPr/>
          </p:nvSpPr>
          <p:spPr bwMode="auto">
            <a:xfrm>
              <a:off x="343" y="1870"/>
              <a:ext cx="139" cy="153"/>
            </a:xfrm>
            <a:custGeom>
              <a:avLst/>
              <a:gdLst>
                <a:gd name="T0" fmla="*/ 0 w 21600"/>
                <a:gd name="T1" fmla="*/ 0 h 21600"/>
                <a:gd name="T2" fmla="*/ 139 w 21600"/>
                <a:gd name="T3" fmla="*/ 0 h 21600"/>
                <a:gd name="T4" fmla="*/ 13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16</a:t>
              </a:r>
            </a:p>
          </p:txBody>
        </p:sp>
        <p:sp>
          <p:nvSpPr>
            <p:cNvPr id="21543" name="Freeform 37"/>
            <p:cNvSpPr>
              <a:spLocks noChangeArrowheads="1"/>
            </p:cNvSpPr>
            <p:nvPr/>
          </p:nvSpPr>
          <p:spPr bwMode="auto">
            <a:xfrm>
              <a:off x="343" y="1504"/>
              <a:ext cx="139" cy="153"/>
            </a:xfrm>
            <a:custGeom>
              <a:avLst/>
              <a:gdLst>
                <a:gd name="T0" fmla="*/ 0 w 21600"/>
                <a:gd name="T1" fmla="*/ 0 h 21600"/>
                <a:gd name="T2" fmla="*/ 139 w 21600"/>
                <a:gd name="T3" fmla="*/ 0 h 21600"/>
                <a:gd name="T4" fmla="*/ 13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20</a:t>
              </a:r>
            </a:p>
          </p:txBody>
        </p:sp>
        <p:sp>
          <p:nvSpPr>
            <p:cNvPr id="21544" name="Freeform 38"/>
            <p:cNvSpPr>
              <a:spLocks noChangeArrowheads="1"/>
            </p:cNvSpPr>
            <p:nvPr/>
          </p:nvSpPr>
          <p:spPr bwMode="auto">
            <a:xfrm>
              <a:off x="343" y="1138"/>
              <a:ext cx="139" cy="153"/>
            </a:xfrm>
            <a:custGeom>
              <a:avLst/>
              <a:gdLst>
                <a:gd name="T0" fmla="*/ 0 w 21600"/>
                <a:gd name="T1" fmla="*/ 0 h 21600"/>
                <a:gd name="T2" fmla="*/ 139 w 21600"/>
                <a:gd name="T3" fmla="*/ 0 h 21600"/>
                <a:gd name="T4" fmla="*/ 13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24</a:t>
              </a:r>
            </a:p>
          </p:txBody>
        </p:sp>
        <p:sp>
          <p:nvSpPr>
            <p:cNvPr id="21545" name="Freeform 39"/>
            <p:cNvSpPr>
              <a:spLocks noChangeArrowheads="1"/>
            </p:cNvSpPr>
            <p:nvPr/>
          </p:nvSpPr>
          <p:spPr bwMode="auto">
            <a:xfrm>
              <a:off x="781" y="3520"/>
              <a:ext cx="325" cy="153"/>
            </a:xfrm>
            <a:custGeom>
              <a:avLst/>
              <a:gdLst>
                <a:gd name="T0" fmla="*/ 0 w 21600"/>
                <a:gd name="T1" fmla="*/ 0 h 21600"/>
                <a:gd name="T2" fmla="*/ 325 w 21600"/>
                <a:gd name="T3" fmla="*/ 0 h 21600"/>
                <a:gd name="T4" fmla="*/ 325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65-69</a:t>
              </a:r>
            </a:p>
          </p:txBody>
        </p:sp>
        <p:sp>
          <p:nvSpPr>
            <p:cNvPr id="21546" name="Freeform 40"/>
            <p:cNvSpPr>
              <a:spLocks noChangeArrowheads="1"/>
            </p:cNvSpPr>
            <p:nvPr/>
          </p:nvSpPr>
          <p:spPr bwMode="auto">
            <a:xfrm>
              <a:off x="1477" y="3520"/>
              <a:ext cx="325" cy="153"/>
            </a:xfrm>
            <a:custGeom>
              <a:avLst/>
              <a:gdLst>
                <a:gd name="T0" fmla="*/ 0 w 21600"/>
                <a:gd name="T1" fmla="*/ 0 h 21600"/>
                <a:gd name="T2" fmla="*/ 325 w 21600"/>
                <a:gd name="T3" fmla="*/ 0 h 21600"/>
                <a:gd name="T4" fmla="*/ 325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70-74</a:t>
              </a:r>
            </a:p>
          </p:txBody>
        </p:sp>
        <p:sp>
          <p:nvSpPr>
            <p:cNvPr id="21547" name="Freeform 41"/>
            <p:cNvSpPr>
              <a:spLocks noChangeArrowheads="1"/>
            </p:cNvSpPr>
            <p:nvPr/>
          </p:nvSpPr>
          <p:spPr bwMode="auto">
            <a:xfrm>
              <a:off x="2180" y="3520"/>
              <a:ext cx="325" cy="153"/>
            </a:xfrm>
            <a:custGeom>
              <a:avLst/>
              <a:gdLst>
                <a:gd name="T0" fmla="*/ 0 w 21600"/>
                <a:gd name="T1" fmla="*/ 0 h 21600"/>
                <a:gd name="T2" fmla="*/ 325 w 21600"/>
                <a:gd name="T3" fmla="*/ 0 h 21600"/>
                <a:gd name="T4" fmla="*/ 325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75-79</a:t>
              </a:r>
            </a:p>
          </p:txBody>
        </p:sp>
        <p:sp>
          <p:nvSpPr>
            <p:cNvPr id="21548" name="Freeform 42"/>
            <p:cNvSpPr>
              <a:spLocks noChangeArrowheads="1"/>
            </p:cNvSpPr>
            <p:nvPr/>
          </p:nvSpPr>
          <p:spPr bwMode="auto">
            <a:xfrm>
              <a:off x="2862" y="3520"/>
              <a:ext cx="349" cy="153"/>
            </a:xfrm>
            <a:custGeom>
              <a:avLst/>
              <a:gdLst>
                <a:gd name="T0" fmla="*/ 0 w 21600"/>
                <a:gd name="T1" fmla="*/ 0 h 21600"/>
                <a:gd name="T2" fmla="*/ 349 w 21600"/>
                <a:gd name="T3" fmla="*/ 0 h 21600"/>
                <a:gd name="T4" fmla="*/ 34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80–84</a:t>
              </a:r>
            </a:p>
          </p:txBody>
        </p:sp>
        <p:sp>
          <p:nvSpPr>
            <p:cNvPr id="21549" name="Freeform 43"/>
            <p:cNvSpPr>
              <a:spLocks noChangeArrowheads="1"/>
            </p:cNvSpPr>
            <p:nvPr/>
          </p:nvSpPr>
          <p:spPr bwMode="auto">
            <a:xfrm>
              <a:off x="3566" y="3520"/>
              <a:ext cx="349" cy="153"/>
            </a:xfrm>
            <a:custGeom>
              <a:avLst/>
              <a:gdLst>
                <a:gd name="T0" fmla="*/ 0 w 21600"/>
                <a:gd name="T1" fmla="*/ 0 h 21600"/>
                <a:gd name="T2" fmla="*/ 349 w 21600"/>
                <a:gd name="T3" fmla="*/ 0 h 21600"/>
                <a:gd name="T4" fmla="*/ 349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85–89</a:t>
              </a:r>
            </a:p>
          </p:txBody>
        </p:sp>
        <p:sp>
          <p:nvSpPr>
            <p:cNvPr id="21550" name="Freeform 44"/>
            <p:cNvSpPr>
              <a:spLocks noChangeArrowheads="1"/>
            </p:cNvSpPr>
            <p:nvPr/>
          </p:nvSpPr>
          <p:spPr bwMode="auto">
            <a:xfrm>
              <a:off x="4327" y="3520"/>
              <a:ext cx="658" cy="153"/>
            </a:xfrm>
            <a:custGeom>
              <a:avLst/>
              <a:gdLst>
                <a:gd name="T0" fmla="*/ 0 w 21600"/>
                <a:gd name="T1" fmla="*/ 0 h 21600"/>
                <a:gd name="T2" fmla="*/ 658 w 21600"/>
                <a:gd name="T3" fmla="*/ 0 h 21600"/>
                <a:gd name="T4" fmla="*/ 658 w 21600"/>
                <a:gd name="T5" fmla="*/ 153 h 21600"/>
                <a:gd name="T6" fmla="*/ 0 w 21600"/>
                <a:gd name="T7" fmla="*/ 1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FontTx/>
                <a:buNone/>
              </a:pPr>
              <a:r>
                <a:rPr lang="hu-HU" altLang="hu-HU" sz="1600">
                  <a:solidFill>
                    <a:srgbClr val="000000"/>
                  </a:solidFill>
                  <a:latin typeface="Tahoma" charset="0"/>
                </a:rPr>
                <a:t>90+ életkor</a:t>
              </a:r>
            </a:p>
          </p:txBody>
        </p:sp>
      </p:grpSp>
      <p:sp>
        <p:nvSpPr>
          <p:cNvPr id="21509" name="Text Box 45"/>
          <p:cNvSpPr txBox="1">
            <a:spLocks noChangeArrowheads="1"/>
          </p:cNvSpPr>
          <p:nvPr/>
        </p:nvSpPr>
        <p:spPr bwMode="auto">
          <a:xfrm>
            <a:off x="1316038" y="2303463"/>
            <a:ext cx="2284412" cy="1028700"/>
          </a:xfrm>
          <a:prstGeom prst="rect">
            <a:avLst/>
          </a:prstGeom>
          <a:solidFill>
            <a:srgbClr val="5B9BD5"/>
          </a:solidFill>
          <a:ln>
            <a:noFill/>
          </a:ln>
          <a:effectLst>
            <a:outerShdw blurRad="63500" dist="23040" dir="54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Ctr="1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hu-HU" altLang="hu-HU" sz="2000" b="1">
                <a:solidFill>
                  <a:srgbClr val="000000"/>
                </a:solidFill>
                <a:latin typeface="Century Gothic" charset="0"/>
              </a:rPr>
              <a:t>A legfontosabb rizikófaktor az életkor!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Vasculáris demencia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Második leggyakoribb ok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Dg. kritériumok még hiányosak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Hipotézisek a demencia kialakulására :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Cerebrovaszkuláris lézió mérete miatt áramlás kritikusan hiányossá válik, 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stratégiai területeken léziók, 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diffúz fehérállományi károsodás (Binswanger-kór), 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genetikai tényezők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Jellegzetességei : hirtelen kezdet, lépcsőzetes progresszió, féloldalas tünetek (kérgi isémiás lézióknak megfelelően), testi panaszok, érzelmi inkontinencia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Gyógyszeres kezelési lehetőségek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 b="1"/>
              <a:t>Alzheimer-kór !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Acetilkolinészteráz-gátlók : donepezil, rivastigmin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enyhe és középsúlyos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NMDA-receptor antagonista : memantin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középsúlyos és súlyos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Tüneteket, viselkedési problémákat javíthatják, progressziót lassíthatják: betegek kb. negyede : jelentősen, fele : enyhén, negyede nem reagál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 b="1"/>
              <a:t>Demencia definíciója és jelentősége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0" indent="0" eaLnBrk="1">
              <a:spcAft>
                <a:spcPct val="0"/>
              </a:spcAft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hu-HU" altLang="hu-HU" sz="2000">
              <a:latin typeface="Arial" charset="0"/>
            </a:endParaRP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A központi idegrendszer krónikus és progrediáló megbetegedése okozza. Kialakul a magasabb kérgi funkciók zavara, mely társul emocionális tünetekkel, a szociális viselkedés és motiváció károsodásával. A tudat nem homályosodik el.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Szindróma: többféle ok talaján közel azonos tünettan, krónikus lefolyás 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Leíró dg.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Elterjedtség: 65 év felett kb. 10%, 85 év felett 30-50% növekvő átlagéletkor, növekvő érzelmi és gazdasági terhek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2013: EU – 9,25 millió demens beteg, 10 millió euró éves költségek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Több diszciplinát érint: belgyógyászat, neurológia, pszichiátria, gerontológia</a:t>
            </a:r>
          </a:p>
          <a:p>
            <a:pPr marL="0" indent="0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hu-HU" altLang="hu-HU" sz="2000">
                <a:latin typeface="Arial" charset="0"/>
              </a:rPr>
              <a:t>Az öregedéssel NEM jár együtt szükségszerűen.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4838" cy="1139825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A korszerű demens ellátás négy alappillére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4838" cy="4521200"/>
          </a:xfrm>
        </p:spPr>
        <p:txBody>
          <a:bodyPr/>
          <a:lstStyle/>
          <a:p>
            <a:pPr indent="-336550" eaLnBrk="1">
              <a:buClrTx/>
              <a:buSzPct val="4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  <a:p>
            <a:pPr indent="-336550" eaLnBrk="1">
              <a:buClrTx/>
              <a:buSzPct val="4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  <a:p>
            <a:pPr indent="-336550" eaLnBrk="1">
              <a:buClrTx/>
              <a:buSzPct val="4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>
              <a:latin typeface="Arial" charset="0"/>
            </a:endParaRP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Korszerű diagnosztika és gyógyszeres kezelés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Személyközpontú gondozás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Készségmegőrző, készségmegerősítő programok</a:t>
            </a:r>
          </a:p>
          <a:p>
            <a:pPr indent="-336550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>
                <a:latin typeface="Arial" charset="0"/>
              </a:rPr>
              <a:t>A támogató hátterek és pszichoszociális ellátás biztosítása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1663" cy="113665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Pszichoterápiás lehetőségek a demencia korai szakaszában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1663" cy="4518025"/>
          </a:xfrm>
        </p:spPr>
        <p:txBody>
          <a:bodyPr/>
          <a:lstStyle/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hu-HU" sz="2000">
              <a:latin typeface="Arial" charset="0"/>
            </a:endParaRPr>
          </a:p>
          <a:p>
            <a:pPr indent="-339725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Egyéni tanácsadás /Yale 2013./</a:t>
            </a:r>
          </a:p>
          <a:p>
            <a:pPr indent="-339725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Interperszonális pszichoterápia a kognitív romlást kisérő feszültségek és depresszió kezelésére /Miller 2009./</a:t>
            </a:r>
          </a:p>
          <a:p>
            <a:pPr indent="-339725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Kognitív viselkedés terápia a zavaró viselkedés kezelésében /Long 2014./</a:t>
            </a:r>
          </a:p>
          <a:p>
            <a:pPr indent="-339725" eaLnBrk="1">
              <a:buSzPct val="45000"/>
              <a:buFont typeface="Wingdings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Támogató csoport /Yale 1995./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A hozzátartozó szerepe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94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Támogatni kell és építeni rá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Fontos szerepe van a felismerésben és a kezelésben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A demens hozzátartozó ápolása jelentős terheket ró a családra : érzelmi, gazdasági teher, a pihenés lehetőségei beszűkülnek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A felmerülő nehézségeket, konfliktusokat kezelni kell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Tájékoztatást, támogatást igényel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Anticipált gyász kezelése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200"/>
              <a:t>Családkonzultáció, hozzátartozói támogató csoport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1663" cy="113665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A gondozás kritikus pontjai :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1663" cy="4518025"/>
          </a:xfrm>
        </p:spPr>
        <p:txBody>
          <a:bodyPr/>
          <a:lstStyle/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Szembesülés a diagnózissal mint krízis esemény 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Az információk elégtelensége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A gondozási ismeretek, tapasztalatok hiánya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A gondozás mindennapi gyakorlatának kialakítása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Nehézségek, elakadások a gondozás folyamán /pl. „zavaró viselkedés” kezelése/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A primer gondozó családtag túlterhelődése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Kedvezőtlen szerep viszonyok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>
                <a:latin typeface="Arial" charset="0"/>
              </a:rPr>
              <a:t>A halmozódó vesztességek és az előrevetülő gyász érzelmi terhe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A demecina lehetséges szövődménye:</a:t>
            </a:r>
            <a:br>
              <a:rPr lang="fr-FR" altLang="hu-HU" sz="2600"/>
            </a:br>
            <a:r>
              <a:rPr lang="fr-FR" altLang="hu-HU" sz="2600"/>
              <a:t>delírium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22238" y="1689100"/>
            <a:ext cx="8229600" cy="5581650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Leíró jellegű organikus pszichoszindróma, diffúz agyi működészavar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Demencia talaján kialakulhat, akut tudatzavar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Pszichiátriai </a:t>
            </a:r>
            <a:r>
              <a:rPr lang="fr-FR" altLang="hu-HU" sz="2000" u="sng"/>
              <a:t>sürgősségi</a:t>
            </a:r>
            <a:r>
              <a:rPr lang="fr-FR" altLang="hu-HU" sz="2000"/>
              <a:t> állapot (más területet is érinthet - ITO)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Tünetei : 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Tudatzavar, a figyelem zavara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 kogníció hirtelen romlása, dezorientáció, beszédzavar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Rövid idő alatt alakul ki, hullámzó jelleg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Alvás-ébrenlét felborul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Affektív tünetek : ingerlékeny, agitált, szorongás, apátia, agresszió, pszichomotoros nyugtalanság</a:t>
            </a:r>
          </a:p>
          <a:p>
            <a:pPr marL="422275" indent="-317500" eaLnBrk="1">
              <a:buClrTx/>
              <a:buSzPct val="45000"/>
              <a:buFontTx/>
              <a:buNone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endParaRPr lang="fr-FR" altLang="hu-HU" sz="2000"/>
          </a:p>
          <a:p>
            <a:pPr marL="854075" lvl="1" indent="-319088" eaLnBrk="1">
              <a:buClrTx/>
              <a:buSzPct val="75000"/>
              <a:buFontTx/>
              <a:buNone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endParaRPr lang="fr-FR" altLang="hu-HU" sz="20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Delírium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Háttérben szomatikus ok : vérnyomáskiugrás, folyadékháztartás zavara, gyógyszer(mellék)hatás, máj-, vese-, tüdőbetegség, cukorbetegség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Sebészeti beavatkozást követően gyakori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Kórházi ellátást igényel !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Háttérben álló testi ok felderítése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Oki és tüneti terápia (AP, BZD)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Alapbetegség prognózisát rontja, delíriumon átesettek majdnem 50%-a egy éven belül meghal.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A megelőzés lehetőségei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5019675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Testi egészség megőrzése (magas vérnyomás, magas koleszterinszint, túlsúly kezelése)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Függőségek kerülése (alkohol, dohányzás)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Stressz, mentális betegségek szerepe a demencia előidézésében 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Mozgászegény életmód is növeli a demencia esélyét (de a túlzott fizikai igénybevétel is)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Szellemi aktivitás fenntartása (játékok, rejtvények is)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Szociális kapcsolatok védő szerepe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Mediterrán diéta (zöldségek preventív szerepére adatok)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Speciális diéták preventív értéke </a:t>
            </a:r>
            <a:r>
              <a:rPr lang="fr-FR" altLang="hu-HU" sz="2000" b="1"/>
              <a:t>nem</a:t>
            </a:r>
            <a:r>
              <a:rPr lang="fr-FR" altLang="hu-HU" sz="2000"/>
              <a:t> bizonyított (gyümölcs, omega3 zsírsavak, folsav, B12 vitamin, E vitamin)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Statinok szerepe sem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600"/>
              <a:t>Alzheimer-betegek száma </a:t>
            </a:r>
            <a:br>
              <a:rPr lang="hu-HU" altLang="hu-HU" sz="2600"/>
            </a:br>
            <a:r>
              <a:rPr lang="hu-HU" altLang="hu-HU" sz="2600"/>
              <a:t>Magyarországon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8013" cy="5359400"/>
          </a:xfrm>
        </p:spPr>
        <p:txBody>
          <a:bodyPr/>
          <a:lstStyle/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 b="1">
              <a:latin typeface="Arial" charset="0"/>
            </a:endParaRP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 b="1">
                <a:latin typeface="Arial" charset="0"/>
              </a:rPr>
              <a:t>Hány beteg lehet?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/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800">
                <a:solidFill>
                  <a:srgbClr val="161616"/>
                </a:solidFill>
                <a:latin typeface="Century Gothic" charset="0"/>
              </a:rPr>
              <a:t>Európai prevalencia adatok alapján:                           0.7 – 0.8 %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800">
                <a:solidFill>
                  <a:srgbClr val="161616"/>
                </a:solidFill>
                <a:latin typeface="Century Gothic" charset="0"/>
              </a:rPr>
              <a:t>Ezt a gyakoriságot Magyarországra vetítve:               70 000 – 80 000 beteg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800">
                <a:solidFill>
                  <a:srgbClr val="161616"/>
                </a:solidFill>
                <a:latin typeface="Century Gothic" charset="0"/>
              </a:rPr>
              <a:t>A hazai szakértők becslése ennél is magasabb: </a:t>
            </a:r>
            <a:r>
              <a:rPr lang="hu-HU" altLang="hu-HU" sz="1800" b="1">
                <a:solidFill>
                  <a:srgbClr val="161616"/>
                </a:solidFill>
                <a:latin typeface="Century Gothic" charset="0"/>
              </a:rPr>
              <a:t>       </a:t>
            </a:r>
            <a:r>
              <a:rPr lang="hu-HU" altLang="hu-HU" sz="2000" b="1">
                <a:solidFill>
                  <a:srgbClr val="C5000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charset="0"/>
              </a:rPr>
              <a:t>100 000 – 150 000 beteg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charset="0"/>
            </a:endParaRP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Hányan jutnak kezeléshez?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charset="0"/>
            </a:endParaRP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u-HU" altLang="hu-HU" sz="180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charset="0"/>
              </a:rPr>
              <a:t>Magyarországon évente kezelt:	</a:t>
            </a:r>
            <a:r>
              <a:rPr lang="hu-HU" altLang="hu-HU" sz="2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charset="0"/>
              </a:rPr>
              <a:t>				</a:t>
            </a:r>
            <a:r>
              <a:rPr lang="hu-HU" altLang="hu-HU" sz="2000" b="1">
                <a:solidFill>
                  <a:srgbClr val="C5000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charset="0"/>
              </a:rPr>
              <a:t>5 541 beteg</a:t>
            </a: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charset="0"/>
            </a:endParaRPr>
          </a:p>
          <a:p>
            <a:pPr indent="-33337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hu-HU" altLang="hu-HU" sz="20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48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800"/>
              <a:t>Leggyakoribb okok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organikus háttér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Leggyakoribb ok: Alzheimer-kór (50-60%)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Vaszkuláris típus (15-30%) 60-70 évesek között a leggyakoribb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10-15%-ban egymással keverednek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Egyéb: alkoholos (és más toxikus) ártalom, Parkinson-kór, </a:t>
            </a:r>
            <a:r>
              <a:rPr lang="hu-HU" altLang="hu-HU" sz="2000" u="sng">
                <a:latin typeface="Arial" charset="0"/>
              </a:rPr>
              <a:t>diffúz koritkális Lewy-testes betegség, frontotemporális demencia,</a:t>
            </a:r>
            <a:r>
              <a:rPr lang="hu-HU" altLang="hu-HU" sz="2000">
                <a:latin typeface="Arial" charset="0"/>
              </a:rPr>
              <a:t> Binswanger-kór, Huntington-kor, progresszív szupranukleáris bénulás, Wilson-kór, multiszisztémás atrófia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Neurológiai betegségek következménye: epilepszia, SM, tumor, meningitiszek, tályog, hematóma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Belszervi betegségek következménye: endokrin kórok, hiánybetegségek</a:t>
            </a:r>
          </a:p>
          <a:p>
            <a:pPr marL="206375" indent="-206375" eaLnBrk="1">
              <a:spcAft>
                <a:spcPct val="0"/>
              </a:spcAft>
              <a:buSzPct val="45000"/>
              <a:buFont typeface="Wingdings" charset="2"/>
              <a:buChar char=""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r>
              <a:rPr lang="hu-HU" altLang="hu-HU" sz="2000">
                <a:latin typeface="Arial" charset="0"/>
              </a:rPr>
              <a:t>Infekciók: AIDS, prion  </a:t>
            </a:r>
          </a:p>
          <a:p>
            <a:pPr marL="206375" indent="-206375" eaLnBrk="1">
              <a:spcAft>
                <a:spcPct val="0"/>
              </a:spcAft>
              <a:buClrTx/>
              <a:buFontTx/>
              <a:buNone/>
              <a:tabLst>
                <a:tab pos="206375" algn="l"/>
                <a:tab pos="311150" algn="l"/>
                <a:tab pos="760413" algn="l"/>
                <a:tab pos="1209675" algn="l"/>
                <a:tab pos="1658938" algn="l"/>
                <a:tab pos="2108200" algn="l"/>
                <a:tab pos="2557463" algn="l"/>
                <a:tab pos="3006725" algn="l"/>
                <a:tab pos="3455988" algn="l"/>
                <a:tab pos="3905250" algn="l"/>
                <a:tab pos="4354513" algn="l"/>
                <a:tab pos="4803775" algn="l"/>
                <a:tab pos="5253038" algn="l"/>
                <a:tab pos="5702300" algn="l"/>
                <a:tab pos="6151563" algn="l"/>
                <a:tab pos="6600825" algn="l"/>
                <a:tab pos="7050088" algn="l"/>
                <a:tab pos="7499350" algn="l"/>
                <a:tab pos="7948613" algn="l"/>
                <a:tab pos="8397875" algn="l"/>
                <a:tab pos="8847138" algn="l"/>
              </a:tabLst>
            </a:pPr>
            <a:endParaRPr lang="hu-HU" altLang="hu-HU" sz="200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Demencia csoportosítása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Kortikális/szubkortikális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Primer (degeneratív, konformációs)/ szekunder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« kezelhető », « nem kezelhető »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Preszenilis/szenilis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Súlyosság : enyhe, közép fokú, súlyos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Demencia-szindróma tünetei DSM-IV-TR alapján </a:t>
            </a:r>
            <a:br>
              <a:rPr lang="fr-FR" altLang="hu-HU" sz="2600"/>
            </a:br>
            <a:endParaRPr lang="fr-FR" altLang="hu-HU" sz="260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4463" y="2232025"/>
            <a:ext cx="8229600" cy="4525963"/>
          </a:xfrm>
        </p:spPr>
        <p:txBody>
          <a:bodyPr tIns="19440"/>
          <a:lstStyle/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200"/>
              <a:t>1, Multiplex kognitív deficit észlelhető :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emlékezetzavar van jelen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és legalább egy tünet az alábbiakból</a:t>
            </a:r>
          </a:p>
          <a:p>
            <a:pPr marL="1285875" lvl="2" indent="-282575" eaLnBrk="1">
              <a:buSzPct val="45000"/>
              <a:buFont typeface="Wingdings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/>
              <a:t>Afázia</a:t>
            </a:r>
          </a:p>
          <a:p>
            <a:pPr marL="1285875" lvl="2" indent="-282575" eaLnBrk="1">
              <a:buSzPct val="45000"/>
              <a:buFont typeface="Wingdings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/>
              <a:t>Apraxia</a:t>
            </a:r>
          </a:p>
          <a:p>
            <a:pPr marL="1285875" lvl="2" indent="-282575" eaLnBrk="1">
              <a:buSzPct val="45000"/>
              <a:buFont typeface="Wingdings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/>
              <a:t>Agnózia</a:t>
            </a:r>
          </a:p>
          <a:p>
            <a:pPr marL="1285875" lvl="2" indent="-282575" eaLnBrk="1">
              <a:buSzPct val="45000"/>
              <a:buFont typeface="Wingdings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/>
              <a:t>Exekutív működészavar</a:t>
            </a:r>
            <a:r>
              <a:rPr lang="fr-FR" altLang="hu-HU" sz="2200"/>
              <a:t> 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200"/>
              <a:t>2, A fentiek zavarják a beteg szokványos életvitelét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200"/>
              <a:t>3, A tünetcsoportot kimutatható, vagy feltételezhető organikus kórok magyarázza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További tünetek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Pszichiátriai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Affektív zavarok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Magatartászavarok, személyiségtorzulás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Érzékcsalódások, téveszmék</a:t>
            </a:r>
          </a:p>
          <a:p>
            <a:pPr marL="422275" indent="-317500" eaLnBrk="1">
              <a:buSzPct val="45000"/>
              <a:buFont typeface="Wingdings" charset="2"/>
              <a:buChar char="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Neurológiai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Járászavar, egyéb mozgászavarok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Inkontinencia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Vegetatív zavarok 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Konvulziók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22275" algn="l"/>
                <a:tab pos="527050" algn="l"/>
                <a:tab pos="976313" algn="l"/>
                <a:tab pos="1425575" algn="l"/>
                <a:tab pos="1874838" algn="l"/>
                <a:tab pos="2324100" algn="l"/>
                <a:tab pos="2773363" algn="l"/>
                <a:tab pos="3222625" algn="l"/>
                <a:tab pos="3671888" algn="l"/>
                <a:tab pos="4121150" algn="l"/>
                <a:tab pos="4570413" algn="l"/>
                <a:tab pos="5019675" algn="l"/>
                <a:tab pos="5468938" algn="l"/>
                <a:tab pos="5918200" algn="l"/>
                <a:tab pos="6367463" algn="l"/>
                <a:tab pos="6816725" algn="l"/>
                <a:tab pos="7265988" algn="l"/>
                <a:tab pos="7715250" algn="l"/>
                <a:tab pos="8164513" algn="l"/>
                <a:tab pos="8613775" algn="l"/>
                <a:tab pos="9063038" algn="l"/>
              </a:tabLst>
            </a:pPr>
            <a:r>
              <a:rPr lang="fr-FR" altLang="hu-HU" sz="2000"/>
              <a:t>Liberalizációs jelek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9600" cy="1144588"/>
          </a:xfrm>
        </p:spPr>
        <p:txBody>
          <a:bodyPr tIns="2304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Enyhe kognitív zavar DSM-IV-TR alapján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9600" cy="4525962"/>
          </a:xfrm>
        </p:spPr>
        <p:txBody>
          <a:bodyPr tIns="17640"/>
          <a:lstStyle/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1, Két, vagy több tünet legalább két hétig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Memóriazavar (tanulás, vagy felidézés)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Exekutív zavar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A figyelem, vagy az információfeldolgozás sebességének a zavara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Perceptuomotoros képességek zavara</a:t>
            </a:r>
          </a:p>
          <a:p>
            <a:pPr marL="854075" lvl="1" indent="-319088" eaLnBrk="1">
              <a:buSzPct val="75000"/>
              <a:buFont typeface="Symbol" charset="2"/>
              <a:buChar char="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A nyelvi kifejezés zavara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2, A neuropszichológiai teszt kognitív zavart jelez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3,Háttérben kóroki kapcsolatban álló betegség kimutatható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/>
              <a:t>4, A szociális működésekben legalább enyhe fokú zavar </a:t>
            </a:r>
          </a:p>
          <a:p>
            <a:pPr marL="431800" indent="-314325" eaLnBrk="1"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fr-FR" altLang="hu-HU" sz="2000" b="1"/>
              <a:t>Leggyakrabban az Alzheimer-kór bevezető tünetegyüttese 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3050"/>
            <a:ext cx="8221663" cy="1136650"/>
          </a:xfrm>
        </p:spPr>
        <p:txBody>
          <a:bodyPr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600"/>
              <a:t>Korai tünetek lehetnek, melyeket figyelemmel kell kísérni :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4963"/>
            <a:ext cx="8221663" cy="4518025"/>
          </a:xfrm>
        </p:spPr>
        <p:txBody>
          <a:bodyPr/>
          <a:lstStyle/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Személynevek elfelejtése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Találkozók időpontjainak elfelejtése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Beszélgetés közben nem ugranak be szavak 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Menet közben elfelejti mibe kezdett bele / pl. tűzhelyen felejtett ételek/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befizetni valók elfelejtése  /pl. csekkek feladása/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elindul egy már korábban ismert helyre és eltéved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társalgás közben elveszíti a fonalat</a:t>
            </a:r>
          </a:p>
          <a:p>
            <a:pPr indent="-339725" eaLnBrk="1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hu-HU" sz="2000"/>
              <a:t>gyakran keresgéli, hogy mit hova tett / pl. szemüveg, kulcs, pénztárca/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"/>
        <a:cs typeface="Arial Unicode MS"/>
      </a:majorFont>
      <a:minorFont>
        <a:latin typeface="Calibri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"/>
        <a:cs typeface="Arial Unicode MS"/>
      </a:majorFont>
      <a:minorFont>
        <a:latin typeface="Calibri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1063</Words>
  <Application>Microsoft Macintosh PowerPoint</Application>
  <PresentationFormat>On-screen Show (4:3)</PresentationFormat>
  <Paragraphs>273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Arial</vt:lpstr>
      <vt:lpstr>Arial Unicode MS</vt:lpstr>
      <vt:lpstr>Times New Roman</vt:lpstr>
      <vt:lpstr>Calibri</vt:lpstr>
      <vt:lpstr>Century Gothic</vt:lpstr>
      <vt:lpstr>Wingdings</vt:lpstr>
      <vt:lpstr>Symbol</vt:lpstr>
      <vt:lpstr>Tahoma</vt:lpstr>
      <vt:lpstr>Office-téma</vt:lpstr>
      <vt:lpstr>1_Office-téma</vt:lpstr>
      <vt:lpstr>2_Office-téma</vt:lpstr>
      <vt:lpstr>3_Office-téma</vt:lpstr>
      <vt:lpstr>PowerPoint Presentation</vt:lpstr>
      <vt:lpstr>Demencia definíciója és jelentősége</vt:lpstr>
      <vt:lpstr>Alzheimer-betegek száma  Magyarországon</vt:lpstr>
      <vt:lpstr>Leggyakoribb okok</vt:lpstr>
      <vt:lpstr>Demencia csoportosítása</vt:lpstr>
      <vt:lpstr>Demencia-szindróma tünetei DSM-IV-TR alapján  </vt:lpstr>
      <vt:lpstr>További tünetek</vt:lpstr>
      <vt:lpstr>Enyhe kognitív zavar DSM-IV-TR alapján</vt:lpstr>
      <vt:lpstr>Korai tünetek lehetnek, melyeket figyelemmel kell kísérni :</vt:lpstr>
      <vt:lpstr>Korai tünetek lehetnek továbbá:</vt:lpstr>
      <vt:lpstr>Kivizsgálás</vt:lpstr>
      <vt:lpstr>További kivizsgálás</vt:lpstr>
      <vt:lpstr>További kivizsgálás:</vt:lpstr>
      <vt:lpstr>Alzheimer - kór</vt:lpstr>
      <vt:lpstr>Alzheimer-kór – lappangó kezdet:</vt:lpstr>
      <vt:lpstr>Alzheimer-kór: rizikó- és védőfaktorok</vt:lpstr>
      <vt:lpstr>Alzheimer-kór:  életkor szerinti előfordulási gyakoriság</vt:lpstr>
      <vt:lpstr>Vasculáris demencia</vt:lpstr>
      <vt:lpstr>Gyógyszeres kezelési lehetőségek</vt:lpstr>
      <vt:lpstr>A korszerű demens ellátás négy alappillére</vt:lpstr>
      <vt:lpstr>Pszichoterápiás lehetőségek a demencia korai szakaszában</vt:lpstr>
      <vt:lpstr>A hozzátartozó szerepe</vt:lpstr>
      <vt:lpstr>A gondozás kritikus pontjai :</vt:lpstr>
      <vt:lpstr>A demecina lehetséges szövődménye: delírium</vt:lpstr>
      <vt:lpstr>Delírium</vt:lpstr>
      <vt:lpstr>A megelőzés lehetőségei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Tóth Mónika</dc:creator>
  <cp:lastModifiedBy>András Sümegi</cp:lastModifiedBy>
  <cp:revision>10</cp:revision>
  <cp:lastPrinted>1601-01-01T00:00:00Z</cp:lastPrinted>
  <dcterms:created xsi:type="dcterms:W3CDTF">1601-01-01T00:00:00Z</dcterms:created>
  <dcterms:modified xsi:type="dcterms:W3CDTF">2017-05-25T22:20:52Z</dcterms:modified>
</cp:coreProperties>
</file>