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59" r:id="rId4"/>
    <p:sldId id="261" r:id="rId5"/>
    <p:sldId id="260" r:id="rId6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>
        <p:scale>
          <a:sx n="124" d="100"/>
          <a:sy n="124" d="100"/>
        </p:scale>
        <p:origin x="680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7E63-010D-449D-BD79-87DFC332FECB}" type="datetimeFigureOut">
              <a:rPr lang="hu-HU" smtClean="0"/>
              <a:t>2017. 05. 26.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BBDF-F822-45D7-82D8-33681399985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81985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7E63-010D-449D-BD79-87DFC332FECB}" type="datetimeFigureOut">
              <a:rPr lang="hu-HU" smtClean="0"/>
              <a:t>2017. 05. 26.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BBDF-F822-45D7-82D8-33681399985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87541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7E63-010D-449D-BD79-87DFC332FECB}" type="datetimeFigureOut">
              <a:rPr lang="hu-HU" smtClean="0"/>
              <a:t>2017. 05. 26.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BBDF-F822-45D7-82D8-33681399985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2938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7E63-010D-449D-BD79-87DFC332FECB}" type="datetimeFigureOut">
              <a:rPr lang="hu-HU" smtClean="0"/>
              <a:t>2017. 05. 26.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BBDF-F822-45D7-82D8-33681399985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0768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7E63-010D-449D-BD79-87DFC332FECB}" type="datetimeFigureOut">
              <a:rPr lang="hu-HU" smtClean="0"/>
              <a:t>2017. 05. 26.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BBDF-F822-45D7-82D8-33681399985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60840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7E63-010D-449D-BD79-87DFC332FECB}" type="datetimeFigureOut">
              <a:rPr lang="hu-HU" smtClean="0"/>
              <a:t>2017. 05. 26.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BBDF-F822-45D7-82D8-33681399985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78143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7E63-010D-449D-BD79-87DFC332FECB}" type="datetimeFigureOut">
              <a:rPr lang="hu-HU" smtClean="0"/>
              <a:t>2017. 05. 26.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BBDF-F822-45D7-82D8-33681399985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05650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7E63-010D-449D-BD79-87DFC332FECB}" type="datetimeFigureOut">
              <a:rPr lang="hu-HU" smtClean="0"/>
              <a:t>2017. 05. 26.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BBDF-F822-45D7-82D8-33681399985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1628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7E63-010D-449D-BD79-87DFC332FECB}" type="datetimeFigureOut">
              <a:rPr lang="hu-HU" smtClean="0"/>
              <a:t>2017. 05. 26.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BBDF-F822-45D7-82D8-33681399985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44495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7E63-010D-449D-BD79-87DFC332FECB}" type="datetimeFigureOut">
              <a:rPr lang="hu-HU" smtClean="0"/>
              <a:t>2017. 05. 26.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BBDF-F822-45D7-82D8-33681399985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13357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7E63-010D-449D-BD79-87DFC332FECB}" type="datetimeFigureOut">
              <a:rPr lang="hu-HU" smtClean="0"/>
              <a:t>2017. 05. 26.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BBDF-F822-45D7-82D8-33681399985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39263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F7E63-010D-449D-BD79-87DFC332FECB}" type="datetimeFigureOut">
              <a:rPr lang="hu-HU" smtClean="0"/>
              <a:t>2017. 05. 26.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BBBDF-F822-45D7-82D8-33681399985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25000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0132030" y="6157503"/>
            <a:ext cx="2002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Problématérképek az adott járásokban</a:t>
            </a:r>
          </a:p>
        </p:txBody>
      </p:sp>
      <p:sp>
        <p:nvSpPr>
          <p:cNvPr id="3" name="Téglalap 2"/>
          <p:cNvSpPr/>
          <p:nvPr/>
        </p:nvSpPr>
        <p:spPr>
          <a:xfrm>
            <a:off x="4058829" y="0"/>
            <a:ext cx="4138135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Folyamatábra: Dokumentum 3"/>
          <p:cNvSpPr/>
          <p:nvPr/>
        </p:nvSpPr>
        <p:spPr>
          <a:xfrm>
            <a:off x="1791365" y="704551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EFI-LEK Szervezeti és Működési Szabályzat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849020" y="2760"/>
            <a:ext cx="2173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Módszertani Központ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5682758" y="-8142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EFI-LEK</a:t>
            </a:r>
          </a:p>
        </p:txBody>
      </p:sp>
      <p:sp>
        <p:nvSpPr>
          <p:cNvPr id="7" name="Folyamatábra: Bekötés 6"/>
          <p:cNvSpPr/>
          <p:nvPr/>
        </p:nvSpPr>
        <p:spPr>
          <a:xfrm>
            <a:off x="333205" y="1169390"/>
            <a:ext cx="626043" cy="626742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Start</a:t>
            </a:r>
          </a:p>
        </p:txBody>
      </p:sp>
      <p:sp>
        <p:nvSpPr>
          <p:cNvPr id="8" name="Téglalap: lekerekített 7"/>
          <p:cNvSpPr/>
          <p:nvPr/>
        </p:nvSpPr>
        <p:spPr>
          <a:xfrm>
            <a:off x="80267" y="2288365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Szakmai tartalom és eljárásrend fejlesztés</a:t>
            </a:r>
          </a:p>
        </p:txBody>
      </p:sp>
      <p:sp>
        <p:nvSpPr>
          <p:cNvPr id="9" name="Folyamatábra: Dokumentum 8"/>
          <p:cNvSpPr/>
          <p:nvPr/>
        </p:nvSpPr>
        <p:spPr>
          <a:xfrm>
            <a:off x="1790984" y="1943351"/>
            <a:ext cx="1421110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Indikátorrendszer a folyamatok méréséhez eljárásrend</a:t>
            </a:r>
          </a:p>
        </p:txBody>
      </p:sp>
      <p:sp>
        <p:nvSpPr>
          <p:cNvPr id="11" name="Folyamatábra: Dokumentum 10"/>
          <p:cNvSpPr/>
          <p:nvPr/>
        </p:nvSpPr>
        <p:spPr>
          <a:xfrm>
            <a:off x="1795937" y="2598864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Fogalomtár</a:t>
            </a:r>
            <a:endParaRPr lang="hu-HU" sz="800" dirty="0"/>
          </a:p>
        </p:txBody>
      </p:sp>
      <p:sp>
        <p:nvSpPr>
          <p:cNvPr id="12" name="Folyamatábra: Dokumentum 11"/>
          <p:cNvSpPr/>
          <p:nvPr/>
        </p:nvSpPr>
        <p:spPr>
          <a:xfrm>
            <a:off x="1792188" y="3248547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EFI-LEK Hálózatépítési Eljárásrend</a:t>
            </a:r>
          </a:p>
        </p:txBody>
      </p:sp>
      <p:sp>
        <p:nvSpPr>
          <p:cNvPr id="13" name="Folyamatábra: Dokumentum 12"/>
          <p:cNvSpPr/>
          <p:nvPr/>
        </p:nvSpPr>
        <p:spPr>
          <a:xfrm>
            <a:off x="1781268" y="3912018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EFI-LEK Jó gyakorlatok gyűjtése eljárásrend</a:t>
            </a:r>
          </a:p>
        </p:txBody>
      </p:sp>
      <p:sp>
        <p:nvSpPr>
          <p:cNvPr id="14" name="Folyamatábra: Dokumentum 13"/>
          <p:cNvSpPr/>
          <p:nvPr/>
        </p:nvSpPr>
        <p:spPr>
          <a:xfrm>
            <a:off x="1786301" y="4575489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EFI-LEK Jó gyakorlatok értékelése eljárásrend</a:t>
            </a:r>
          </a:p>
          <a:p>
            <a:r>
              <a:rPr lang="hu-HU" sz="1000" dirty="0"/>
              <a:t>járásrend</a:t>
            </a:r>
          </a:p>
        </p:txBody>
      </p:sp>
      <p:cxnSp>
        <p:nvCxnSpPr>
          <p:cNvPr id="15" name="Összekötő: szögletes 14"/>
          <p:cNvCxnSpPr>
            <a:cxnSpLocks/>
            <a:stCxn id="8" idx="3"/>
            <a:endCxn id="4" idx="1"/>
          </p:cNvCxnSpPr>
          <p:nvPr/>
        </p:nvCxnSpPr>
        <p:spPr>
          <a:xfrm flipV="1">
            <a:off x="1225024" y="988535"/>
            <a:ext cx="566341" cy="156195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Összekötő: szögletes 15"/>
          <p:cNvCxnSpPr>
            <a:cxnSpLocks/>
            <a:stCxn id="8" idx="3"/>
            <a:endCxn id="9" idx="1"/>
          </p:cNvCxnSpPr>
          <p:nvPr/>
        </p:nvCxnSpPr>
        <p:spPr>
          <a:xfrm flipV="1">
            <a:off x="1225024" y="2227335"/>
            <a:ext cx="565960" cy="32315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Összekötő: szögletes 16"/>
          <p:cNvCxnSpPr>
            <a:cxnSpLocks/>
            <a:stCxn id="8" idx="3"/>
            <a:endCxn id="11" idx="1"/>
          </p:cNvCxnSpPr>
          <p:nvPr/>
        </p:nvCxnSpPr>
        <p:spPr>
          <a:xfrm>
            <a:off x="1225024" y="2550493"/>
            <a:ext cx="570913" cy="33235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Összekötő: szögletes 18"/>
          <p:cNvCxnSpPr>
            <a:cxnSpLocks/>
            <a:stCxn id="8" idx="3"/>
            <a:endCxn id="12" idx="1"/>
          </p:cNvCxnSpPr>
          <p:nvPr/>
        </p:nvCxnSpPr>
        <p:spPr>
          <a:xfrm>
            <a:off x="1225024" y="2550493"/>
            <a:ext cx="567164" cy="98203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Összekötő: szögletes 19"/>
          <p:cNvCxnSpPr>
            <a:cxnSpLocks/>
            <a:stCxn id="8" idx="3"/>
            <a:endCxn id="13" idx="1"/>
          </p:cNvCxnSpPr>
          <p:nvPr/>
        </p:nvCxnSpPr>
        <p:spPr>
          <a:xfrm>
            <a:off x="1225024" y="2550493"/>
            <a:ext cx="556244" cy="164550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Összekötő: szögletes 20"/>
          <p:cNvCxnSpPr>
            <a:cxnSpLocks/>
            <a:stCxn id="8" idx="3"/>
            <a:endCxn id="14" idx="1"/>
          </p:cNvCxnSpPr>
          <p:nvPr/>
        </p:nvCxnSpPr>
        <p:spPr>
          <a:xfrm>
            <a:off x="1225024" y="2550493"/>
            <a:ext cx="561277" cy="230898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zövegdoboz 21"/>
          <p:cNvSpPr txBox="1"/>
          <p:nvPr/>
        </p:nvSpPr>
        <p:spPr>
          <a:xfrm>
            <a:off x="9994521" y="12868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EFI</a:t>
            </a:r>
          </a:p>
        </p:txBody>
      </p:sp>
      <p:cxnSp>
        <p:nvCxnSpPr>
          <p:cNvPr id="23" name="Egyenes összekötő nyíllal 22"/>
          <p:cNvCxnSpPr>
            <a:cxnSpLocks/>
            <a:stCxn id="7" idx="4"/>
            <a:endCxn id="8" idx="0"/>
          </p:cNvCxnSpPr>
          <p:nvPr/>
        </p:nvCxnSpPr>
        <p:spPr>
          <a:xfrm>
            <a:off x="646227" y="1796132"/>
            <a:ext cx="6419" cy="492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olyamatábra: Dokumentum 23"/>
          <p:cNvSpPr/>
          <p:nvPr/>
        </p:nvSpPr>
        <p:spPr>
          <a:xfrm>
            <a:off x="1796049" y="1319509"/>
            <a:ext cx="1421110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/>
              <a:t>LEK</a:t>
            </a:r>
            <a:r>
              <a:rPr lang="hu-HU" sz="1000" dirty="0"/>
              <a:t> Szükségletfelmérési rendszeranyag</a:t>
            </a:r>
            <a:endParaRPr lang="hu-HU" sz="200" dirty="0"/>
          </a:p>
        </p:txBody>
      </p:sp>
      <p:cxnSp>
        <p:nvCxnSpPr>
          <p:cNvPr id="25" name="Összekötő: szögletes 24"/>
          <p:cNvCxnSpPr>
            <a:cxnSpLocks/>
            <a:stCxn id="8" idx="3"/>
            <a:endCxn id="24" idx="1"/>
          </p:cNvCxnSpPr>
          <p:nvPr/>
        </p:nvCxnSpPr>
        <p:spPr>
          <a:xfrm flipV="1">
            <a:off x="1225024" y="1603493"/>
            <a:ext cx="571025" cy="9470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lyamatábra: Dokumentum 25"/>
          <p:cNvSpPr/>
          <p:nvPr/>
        </p:nvSpPr>
        <p:spPr>
          <a:xfrm>
            <a:off x="4627453" y="531909"/>
            <a:ext cx="977268" cy="578703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1000" dirty="0"/>
              <a:t> Konzultációs, helyzetfelmérő  jegyzőkönyv</a:t>
            </a:r>
            <a:endParaRPr lang="hu-HU" sz="1000" dirty="0">
              <a:solidFill>
                <a:schemeClr val="dk1"/>
              </a:solidFill>
            </a:endParaRPr>
          </a:p>
        </p:txBody>
      </p:sp>
      <p:cxnSp>
        <p:nvCxnSpPr>
          <p:cNvPr id="28" name="Összekötő: szögletes 27"/>
          <p:cNvCxnSpPr>
            <a:cxnSpLocks/>
            <a:stCxn id="24" idx="3"/>
            <a:endCxn id="26" idx="1"/>
          </p:cNvCxnSpPr>
          <p:nvPr/>
        </p:nvCxnSpPr>
        <p:spPr>
          <a:xfrm flipV="1">
            <a:off x="3217159" y="821261"/>
            <a:ext cx="1410294" cy="78223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olyamatábra: Dokumentum 29"/>
          <p:cNvSpPr/>
          <p:nvPr/>
        </p:nvSpPr>
        <p:spPr>
          <a:xfrm>
            <a:off x="4596160" y="1405810"/>
            <a:ext cx="977268" cy="573238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1000" dirty="0"/>
              <a:t>Helyi é</a:t>
            </a:r>
            <a:r>
              <a:rPr lang="hu-HU" sz="1000" dirty="0">
                <a:solidFill>
                  <a:schemeClr val="dk1"/>
                </a:solidFill>
              </a:rPr>
              <a:t>rdekhordozók listája</a:t>
            </a:r>
          </a:p>
        </p:txBody>
      </p:sp>
      <p:cxnSp>
        <p:nvCxnSpPr>
          <p:cNvPr id="31" name="Összekötő: szögletes 30"/>
          <p:cNvCxnSpPr>
            <a:cxnSpLocks/>
            <a:stCxn id="12" idx="3"/>
            <a:endCxn id="30" idx="1"/>
          </p:cNvCxnSpPr>
          <p:nvPr/>
        </p:nvCxnSpPr>
        <p:spPr>
          <a:xfrm flipV="1">
            <a:off x="3232729" y="1692429"/>
            <a:ext cx="1363431" cy="1840102"/>
          </a:xfrm>
          <a:prstGeom prst="bent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olyamatábra: Dokumentáció 33"/>
          <p:cNvSpPr/>
          <p:nvPr/>
        </p:nvSpPr>
        <p:spPr>
          <a:xfrm>
            <a:off x="3470418" y="5333407"/>
            <a:ext cx="1305880" cy="947937"/>
          </a:xfrm>
          <a:prstGeom prst="flowChartMulti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Jó gyakorlatok, hálózatok és problématérképek tára</a:t>
            </a:r>
          </a:p>
        </p:txBody>
      </p:sp>
      <p:sp>
        <p:nvSpPr>
          <p:cNvPr id="38" name="Téglalap: lekerekített 37"/>
          <p:cNvSpPr/>
          <p:nvPr/>
        </p:nvSpPr>
        <p:spPr>
          <a:xfrm>
            <a:off x="6550697" y="1007098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Folyamatok és feladatok megismerése</a:t>
            </a:r>
          </a:p>
        </p:txBody>
      </p:sp>
      <p:cxnSp>
        <p:nvCxnSpPr>
          <p:cNvPr id="39" name="Összekötő: szögletes 38"/>
          <p:cNvCxnSpPr>
            <a:cxnSpLocks/>
            <a:stCxn id="4" idx="0"/>
            <a:endCxn id="38" idx="0"/>
          </p:cNvCxnSpPr>
          <p:nvPr/>
        </p:nvCxnSpPr>
        <p:spPr>
          <a:xfrm rot="16200000" flipH="1">
            <a:off x="4666082" y="-1449896"/>
            <a:ext cx="302547" cy="4611440"/>
          </a:xfrm>
          <a:prstGeom prst="bentConnector3">
            <a:avLst>
              <a:gd name="adj1" fmla="val -7555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Összekötő: szögletes 42"/>
          <p:cNvCxnSpPr>
            <a:cxnSpLocks/>
            <a:stCxn id="4" idx="3"/>
            <a:endCxn id="38" idx="1"/>
          </p:cNvCxnSpPr>
          <p:nvPr/>
        </p:nvCxnSpPr>
        <p:spPr>
          <a:xfrm>
            <a:off x="3231906" y="988535"/>
            <a:ext cx="3318791" cy="280691"/>
          </a:xfrm>
          <a:prstGeom prst="bentConnector3">
            <a:avLst>
              <a:gd name="adj1" fmla="val 1822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Összekötő: szögletes 48"/>
          <p:cNvCxnSpPr>
            <a:cxnSpLocks/>
            <a:endCxn id="38" idx="0"/>
          </p:cNvCxnSpPr>
          <p:nvPr/>
        </p:nvCxnSpPr>
        <p:spPr>
          <a:xfrm>
            <a:off x="5604721" y="704550"/>
            <a:ext cx="1518355" cy="30254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églalap: lekerekített 55"/>
          <p:cNvSpPr/>
          <p:nvPr/>
        </p:nvSpPr>
        <p:spPr>
          <a:xfrm>
            <a:off x="6550696" y="1807783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Kapcsolatfelvétel a partnerekkel</a:t>
            </a:r>
          </a:p>
        </p:txBody>
      </p:sp>
      <p:sp>
        <p:nvSpPr>
          <p:cNvPr id="57" name="Folyamatábra: Dokumentum 56"/>
          <p:cNvSpPr/>
          <p:nvPr/>
        </p:nvSpPr>
        <p:spPr>
          <a:xfrm>
            <a:off x="9694061" y="723238"/>
            <a:ext cx="977268" cy="566868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1000" dirty="0">
                <a:solidFill>
                  <a:schemeClr val="dk1"/>
                </a:solidFill>
              </a:rPr>
              <a:t>Kitöltött partnerhálózati kérdőív</a:t>
            </a:r>
          </a:p>
        </p:txBody>
      </p:sp>
      <p:cxnSp>
        <p:nvCxnSpPr>
          <p:cNvPr id="58" name="Összekötő: szögletes 57"/>
          <p:cNvCxnSpPr>
            <a:cxnSpLocks/>
            <a:stCxn id="57" idx="1"/>
          </p:cNvCxnSpPr>
          <p:nvPr/>
        </p:nvCxnSpPr>
        <p:spPr>
          <a:xfrm rot="10800000" flipV="1">
            <a:off x="7695453" y="1006671"/>
            <a:ext cx="1998608" cy="106323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gyenes összekötő nyíllal 63"/>
          <p:cNvCxnSpPr>
            <a:cxnSpLocks/>
            <a:stCxn id="38" idx="2"/>
            <a:endCxn id="56" idx="0"/>
          </p:cNvCxnSpPr>
          <p:nvPr/>
        </p:nvCxnSpPr>
        <p:spPr>
          <a:xfrm flipH="1">
            <a:off x="7123075" y="1531353"/>
            <a:ext cx="1" cy="27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gyenes összekötő nyíllal 72"/>
          <p:cNvCxnSpPr>
            <a:cxnSpLocks/>
            <a:endCxn id="84" idx="0"/>
          </p:cNvCxnSpPr>
          <p:nvPr/>
        </p:nvCxnSpPr>
        <p:spPr>
          <a:xfrm>
            <a:off x="7128922" y="2338686"/>
            <a:ext cx="8610" cy="2474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Összekötő: szögletes 77"/>
          <p:cNvCxnSpPr>
            <a:cxnSpLocks/>
            <a:stCxn id="11" idx="3"/>
            <a:endCxn id="38" idx="1"/>
          </p:cNvCxnSpPr>
          <p:nvPr/>
        </p:nvCxnSpPr>
        <p:spPr>
          <a:xfrm flipV="1">
            <a:off x="3236478" y="1269226"/>
            <a:ext cx="3314219" cy="1613622"/>
          </a:xfrm>
          <a:prstGeom prst="bentConnector3">
            <a:avLst>
              <a:gd name="adj1" fmla="val 3286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églalap: lekerekített 83"/>
          <p:cNvSpPr/>
          <p:nvPr/>
        </p:nvSpPr>
        <p:spPr>
          <a:xfrm>
            <a:off x="6565153" y="2586148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Félig strukturált interjúk felvétele, dokumentációja</a:t>
            </a:r>
          </a:p>
        </p:txBody>
      </p:sp>
      <p:cxnSp>
        <p:nvCxnSpPr>
          <p:cNvPr id="91" name="Összekötő: szögletes 90"/>
          <p:cNvCxnSpPr>
            <a:cxnSpLocks/>
            <a:stCxn id="30" idx="3"/>
            <a:endCxn id="56" idx="1"/>
          </p:cNvCxnSpPr>
          <p:nvPr/>
        </p:nvCxnSpPr>
        <p:spPr>
          <a:xfrm>
            <a:off x="5573428" y="1692429"/>
            <a:ext cx="977268" cy="37748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Folyamatábra: Dokumentum 97"/>
          <p:cNvSpPr/>
          <p:nvPr/>
        </p:nvSpPr>
        <p:spPr>
          <a:xfrm>
            <a:off x="4616269" y="3164387"/>
            <a:ext cx="977268" cy="573238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1000" dirty="0"/>
              <a:t>Interjú dokumentum</a:t>
            </a:r>
            <a:endParaRPr lang="hu-HU" sz="1000" dirty="0">
              <a:solidFill>
                <a:schemeClr val="dk1"/>
              </a:solidFill>
            </a:endParaRPr>
          </a:p>
        </p:txBody>
      </p:sp>
      <p:sp>
        <p:nvSpPr>
          <p:cNvPr id="99" name="Folyamatábra: Dokumentum 98"/>
          <p:cNvSpPr/>
          <p:nvPr/>
        </p:nvSpPr>
        <p:spPr>
          <a:xfrm>
            <a:off x="4612793" y="3892761"/>
            <a:ext cx="977268" cy="573238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1000" dirty="0"/>
              <a:t>SWOT</a:t>
            </a:r>
            <a:endParaRPr lang="hu-HU" sz="1000" dirty="0">
              <a:solidFill>
                <a:schemeClr val="dk1"/>
              </a:solidFill>
            </a:endParaRPr>
          </a:p>
        </p:txBody>
      </p:sp>
      <p:cxnSp>
        <p:nvCxnSpPr>
          <p:cNvPr id="101" name="Összekötő: szögletes 100"/>
          <p:cNvCxnSpPr>
            <a:cxnSpLocks/>
            <a:stCxn id="84" idx="1"/>
            <a:endCxn id="98" idx="3"/>
          </p:cNvCxnSpPr>
          <p:nvPr/>
        </p:nvCxnSpPr>
        <p:spPr>
          <a:xfrm rot="10800000" flipV="1">
            <a:off x="5593537" y="2848276"/>
            <a:ext cx="971616" cy="60273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Összekötő: szögletes 103"/>
          <p:cNvCxnSpPr>
            <a:cxnSpLocks/>
            <a:stCxn id="84" idx="1"/>
            <a:endCxn id="99" idx="3"/>
          </p:cNvCxnSpPr>
          <p:nvPr/>
        </p:nvCxnSpPr>
        <p:spPr>
          <a:xfrm rot="10800000" flipV="1">
            <a:off x="5590061" y="2848276"/>
            <a:ext cx="975092" cy="133110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Folyamatábra: Dokumentáció 112"/>
          <p:cNvSpPr/>
          <p:nvPr/>
        </p:nvSpPr>
        <p:spPr>
          <a:xfrm>
            <a:off x="254725" y="5525108"/>
            <a:ext cx="1176822" cy="947937"/>
          </a:xfrm>
          <a:prstGeom prst="flowChartMulti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1000" dirty="0"/>
              <a:t>Szakmai és statisztikai adatbázisok</a:t>
            </a:r>
          </a:p>
        </p:txBody>
      </p:sp>
      <p:sp>
        <p:nvSpPr>
          <p:cNvPr id="114" name="Téglalap: lekerekített 113"/>
          <p:cNvSpPr/>
          <p:nvPr/>
        </p:nvSpPr>
        <p:spPr>
          <a:xfrm>
            <a:off x="2093330" y="5394286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Szekunder adatgyűjtés</a:t>
            </a:r>
          </a:p>
        </p:txBody>
      </p:sp>
      <p:cxnSp>
        <p:nvCxnSpPr>
          <p:cNvPr id="116" name="Összekötő: szögletes 115"/>
          <p:cNvCxnSpPr>
            <a:cxnSpLocks/>
            <a:stCxn id="8" idx="2"/>
            <a:endCxn id="114" idx="0"/>
          </p:cNvCxnSpPr>
          <p:nvPr/>
        </p:nvCxnSpPr>
        <p:spPr>
          <a:xfrm rot="16200000" flipH="1">
            <a:off x="368344" y="3096921"/>
            <a:ext cx="2581666" cy="2013063"/>
          </a:xfrm>
          <a:prstGeom prst="bentConnector3">
            <a:avLst>
              <a:gd name="adj1" fmla="val 9370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Összekötő: szögletes 118"/>
          <p:cNvCxnSpPr>
            <a:cxnSpLocks/>
            <a:stCxn id="113" idx="3"/>
            <a:endCxn id="114" idx="1"/>
          </p:cNvCxnSpPr>
          <p:nvPr/>
        </p:nvCxnSpPr>
        <p:spPr>
          <a:xfrm flipV="1">
            <a:off x="1431547" y="5656414"/>
            <a:ext cx="661783" cy="34266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églalap: lekerekített 122"/>
          <p:cNvSpPr/>
          <p:nvPr/>
        </p:nvSpPr>
        <p:spPr>
          <a:xfrm>
            <a:off x="2084347" y="6079613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Problémák azonosítása, rangsorolása</a:t>
            </a:r>
          </a:p>
        </p:txBody>
      </p:sp>
      <p:cxnSp>
        <p:nvCxnSpPr>
          <p:cNvPr id="125" name="Egyenes összekötő nyíllal 124"/>
          <p:cNvCxnSpPr>
            <a:cxnSpLocks/>
            <a:stCxn id="114" idx="2"/>
            <a:endCxn id="123" idx="0"/>
          </p:cNvCxnSpPr>
          <p:nvPr/>
        </p:nvCxnSpPr>
        <p:spPr>
          <a:xfrm flipH="1">
            <a:off x="2656726" y="5918541"/>
            <a:ext cx="8983" cy="161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Folyamatábra: Dokumentum 134"/>
          <p:cNvSpPr/>
          <p:nvPr/>
        </p:nvSpPr>
        <p:spPr>
          <a:xfrm>
            <a:off x="4617725" y="4644109"/>
            <a:ext cx="977268" cy="573238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1000" dirty="0"/>
              <a:t>Primer adatok</a:t>
            </a:r>
            <a:endParaRPr lang="hu-HU" sz="1000" dirty="0">
              <a:solidFill>
                <a:schemeClr val="dk1"/>
              </a:solidFill>
            </a:endParaRPr>
          </a:p>
        </p:txBody>
      </p:sp>
      <p:sp>
        <p:nvSpPr>
          <p:cNvPr id="136" name="Téglalap: lekerekített 135"/>
          <p:cNvSpPr/>
          <p:nvPr/>
        </p:nvSpPr>
        <p:spPr>
          <a:xfrm>
            <a:off x="6577192" y="4313270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Primer adatgyűjtés</a:t>
            </a:r>
          </a:p>
        </p:txBody>
      </p:sp>
      <p:cxnSp>
        <p:nvCxnSpPr>
          <p:cNvPr id="138" name="Egyenes összekötő nyíllal 137"/>
          <p:cNvCxnSpPr>
            <a:cxnSpLocks/>
            <a:endCxn id="136" idx="0"/>
          </p:cNvCxnSpPr>
          <p:nvPr/>
        </p:nvCxnSpPr>
        <p:spPr>
          <a:xfrm>
            <a:off x="7149570" y="3117051"/>
            <a:ext cx="1" cy="1196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Összekötő: szögletes 140"/>
          <p:cNvCxnSpPr>
            <a:cxnSpLocks/>
            <a:stCxn id="135" idx="3"/>
            <a:endCxn id="136" idx="1"/>
          </p:cNvCxnSpPr>
          <p:nvPr/>
        </p:nvCxnSpPr>
        <p:spPr>
          <a:xfrm flipV="1">
            <a:off x="5594993" y="4575398"/>
            <a:ext cx="982199" cy="35533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Összekötő: szögletes 143"/>
          <p:cNvCxnSpPr>
            <a:cxnSpLocks/>
            <a:stCxn id="98" idx="1"/>
            <a:endCxn id="135" idx="1"/>
          </p:cNvCxnSpPr>
          <p:nvPr/>
        </p:nvCxnSpPr>
        <p:spPr>
          <a:xfrm rot="10800000" flipH="1" flipV="1">
            <a:off x="4616269" y="3451006"/>
            <a:ext cx="1456" cy="1479722"/>
          </a:xfrm>
          <a:prstGeom prst="bentConnector3">
            <a:avLst>
              <a:gd name="adj1" fmla="val -1570054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Összekötő: szögletes 147"/>
          <p:cNvCxnSpPr>
            <a:cxnSpLocks/>
            <a:stCxn id="99" idx="1"/>
            <a:endCxn id="135" idx="1"/>
          </p:cNvCxnSpPr>
          <p:nvPr/>
        </p:nvCxnSpPr>
        <p:spPr>
          <a:xfrm rot="10800000" flipH="1" flipV="1">
            <a:off x="4612793" y="4179380"/>
            <a:ext cx="4932" cy="751348"/>
          </a:xfrm>
          <a:prstGeom prst="bentConnector3">
            <a:avLst>
              <a:gd name="adj1" fmla="val -463503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Összekötő: szögletes 153"/>
          <p:cNvCxnSpPr>
            <a:cxnSpLocks/>
            <a:stCxn id="135" idx="2"/>
            <a:endCxn id="123" idx="3"/>
          </p:cNvCxnSpPr>
          <p:nvPr/>
        </p:nvCxnSpPr>
        <p:spPr>
          <a:xfrm rot="5400000">
            <a:off x="3586587" y="4821968"/>
            <a:ext cx="1162291" cy="187725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Összekötő: szögletes 156"/>
          <p:cNvCxnSpPr>
            <a:cxnSpLocks/>
            <a:stCxn id="123" idx="2"/>
            <a:endCxn id="34" idx="1"/>
          </p:cNvCxnSpPr>
          <p:nvPr/>
        </p:nvCxnSpPr>
        <p:spPr>
          <a:xfrm rot="5400000" flipH="1" flipV="1">
            <a:off x="2665326" y="5798776"/>
            <a:ext cx="796492" cy="813692"/>
          </a:xfrm>
          <a:prstGeom prst="bentConnector4">
            <a:avLst>
              <a:gd name="adj1" fmla="val -28701"/>
              <a:gd name="adj2" fmla="val 8517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061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4058829" y="0"/>
            <a:ext cx="4138135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Folyamatábra: Dokumentum 3"/>
          <p:cNvSpPr/>
          <p:nvPr/>
        </p:nvSpPr>
        <p:spPr>
          <a:xfrm>
            <a:off x="1791365" y="704551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EFI-LEK Szervezeti és Működési Szabályzat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849020" y="2760"/>
            <a:ext cx="2173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Módszertani Központ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5682758" y="-8142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EFI-LEK</a:t>
            </a:r>
          </a:p>
        </p:txBody>
      </p:sp>
      <p:sp>
        <p:nvSpPr>
          <p:cNvPr id="7" name="Folyamatábra: Bekötés 6"/>
          <p:cNvSpPr/>
          <p:nvPr/>
        </p:nvSpPr>
        <p:spPr>
          <a:xfrm>
            <a:off x="559116" y="2197948"/>
            <a:ext cx="626043" cy="626742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Start</a:t>
            </a:r>
          </a:p>
        </p:txBody>
      </p:sp>
      <p:sp>
        <p:nvSpPr>
          <p:cNvPr id="8" name="Téglalap: lekerekített 7"/>
          <p:cNvSpPr/>
          <p:nvPr/>
        </p:nvSpPr>
        <p:spPr>
          <a:xfrm>
            <a:off x="306178" y="3232258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Szakmai tartalom és eljárásrend fejlesztés</a:t>
            </a:r>
          </a:p>
        </p:txBody>
      </p:sp>
      <p:sp>
        <p:nvSpPr>
          <p:cNvPr id="9" name="Folyamatábra: Dokumentum 8"/>
          <p:cNvSpPr/>
          <p:nvPr/>
        </p:nvSpPr>
        <p:spPr>
          <a:xfrm>
            <a:off x="1790984" y="1943351"/>
            <a:ext cx="1421110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Indikátorrendszer a </a:t>
            </a:r>
            <a:r>
              <a:rPr lang="hu-HU" sz="1000" dirty="0" err="1"/>
              <a:t>a</a:t>
            </a:r>
            <a:r>
              <a:rPr lang="hu-HU" sz="1000" dirty="0"/>
              <a:t> folyamatok méréséhez eljárásrend</a:t>
            </a:r>
          </a:p>
        </p:txBody>
      </p:sp>
      <p:sp>
        <p:nvSpPr>
          <p:cNvPr id="10" name="Folyamatábra: Dokumentum 9"/>
          <p:cNvSpPr/>
          <p:nvPr/>
        </p:nvSpPr>
        <p:spPr>
          <a:xfrm>
            <a:off x="1797628" y="3833357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900" dirty="0"/>
              <a:t>EFI-LEK Képzési dokumentum csomagok (tréneri, hallgatói és szakmai tartalmak</a:t>
            </a:r>
          </a:p>
        </p:txBody>
      </p:sp>
      <p:sp>
        <p:nvSpPr>
          <p:cNvPr id="11" name="Folyamatábra: Dokumentum 10"/>
          <p:cNvSpPr/>
          <p:nvPr/>
        </p:nvSpPr>
        <p:spPr>
          <a:xfrm>
            <a:off x="1793419" y="1323701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Fogalomtár</a:t>
            </a:r>
            <a:endParaRPr lang="hu-HU" sz="800" dirty="0"/>
          </a:p>
        </p:txBody>
      </p:sp>
      <p:sp>
        <p:nvSpPr>
          <p:cNvPr id="12" name="Folyamatábra: Dokumentum 11"/>
          <p:cNvSpPr/>
          <p:nvPr/>
        </p:nvSpPr>
        <p:spPr>
          <a:xfrm>
            <a:off x="1797889" y="4471595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EFI-LEK Hálózatépítési Eljárásrend</a:t>
            </a:r>
          </a:p>
        </p:txBody>
      </p:sp>
      <p:sp>
        <p:nvSpPr>
          <p:cNvPr id="13" name="Folyamatábra: Dokumentum 12"/>
          <p:cNvSpPr/>
          <p:nvPr/>
        </p:nvSpPr>
        <p:spPr>
          <a:xfrm>
            <a:off x="1796490" y="5101982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EFI-LEK folyamattámogatási eljárásrend</a:t>
            </a:r>
          </a:p>
        </p:txBody>
      </p:sp>
      <p:cxnSp>
        <p:nvCxnSpPr>
          <p:cNvPr id="15" name="Összekötő: szögletes 14"/>
          <p:cNvCxnSpPr>
            <a:cxnSpLocks/>
            <a:stCxn id="8" idx="3"/>
            <a:endCxn id="4" idx="1"/>
          </p:cNvCxnSpPr>
          <p:nvPr/>
        </p:nvCxnSpPr>
        <p:spPr>
          <a:xfrm flipV="1">
            <a:off x="1450935" y="988535"/>
            <a:ext cx="340430" cy="250585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Összekötő: szögletes 15"/>
          <p:cNvCxnSpPr>
            <a:cxnSpLocks/>
            <a:stCxn id="8" idx="3"/>
            <a:endCxn id="9" idx="1"/>
          </p:cNvCxnSpPr>
          <p:nvPr/>
        </p:nvCxnSpPr>
        <p:spPr>
          <a:xfrm flipV="1">
            <a:off x="1450935" y="2227335"/>
            <a:ext cx="340049" cy="126705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Összekötő: szögletes 16"/>
          <p:cNvCxnSpPr>
            <a:cxnSpLocks/>
            <a:stCxn id="8" idx="3"/>
            <a:endCxn id="11" idx="1"/>
          </p:cNvCxnSpPr>
          <p:nvPr/>
        </p:nvCxnSpPr>
        <p:spPr>
          <a:xfrm flipV="1">
            <a:off x="1450935" y="1607685"/>
            <a:ext cx="342484" cy="188670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Összekötő: szögletes 17"/>
          <p:cNvCxnSpPr>
            <a:cxnSpLocks/>
            <a:stCxn id="8" idx="3"/>
            <a:endCxn id="10" idx="1"/>
          </p:cNvCxnSpPr>
          <p:nvPr/>
        </p:nvCxnSpPr>
        <p:spPr>
          <a:xfrm>
            <a:off x="1450935" y="3494386"/>
            <a:ext cx="346693" cy="62295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Összekötő: szögletes 18"/>
          <p:cNvCxnSpPr>
            <a:cxnSpLocks/>
            <a:stCxn id="8" idx="3"/>
            <a:endCxn id="12" idx="1"/>
          </p:cNvCxnSpPr>
          <p:nvPr/>
        </p:nvCxnSpPr>
        <p:spPr>
          <a:xfrm>
            <a:off x="1450935" y="3494386"/>
            <a:ext cx="346954" cy="126119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Összekötő: szögletes 19"/>
          <p:cNvCxnSpPr>
            <a:cxnSpLocks/>
            <a:stCxn id="8" idx="3"/>
            <a:endCxn id="13" idx="1"/>
          </p:cNvCxnSpPr>
          <p:nvPr/>
        </p:nvCxnSpPr>
        <p:spPr>
          <a:xfrm>
            <a:off x="1450935" y="3494386"/>
            <a:ext cx="345555" cy="189158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zövegdoboz 21"/>
          <p:cNvSpPr txBox="1"/>
          <p:nvPr/>
        </p:nvSpPr>
        <p:spPr>
          <a:xfrm>
            <a:off x="9994521" y="12868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EFI</a:t>
            </a:r>
          </a:p>
        </p:txBody>
      </p:sp>
      <p:cxnSp>
        <p:nvCxnSpPr>
          <p:cNvPr id="23" name="Egyenes összekötő nyíllal 22"/>
          <p:cNvCxnSpPr>
            <a:cxnSpLocks/>
            <a:stCxn id="7" idx="4"/>
            <a:endCxn id="8" idx="0"/>
          </p:cNvCxnSpPr>
          <p:nvPr/>
        </p:nvCxnSpPr>
        <p:spPr>
          <a:xfrm>
            <a:off x="872138" y="2824690"/>
            <a:ext cx="6419" cy="4075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olyamatábra: Dokumentum 23"/>
          <p:cNvSpPr/>
          <p:nvPr/>
        </p:nvSpPr>
        <p:spPr>
          <a:xfrm>
            <a:off x="1793870" y="3213823"/>
            <a:ext cx="1444038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/>
              <a:t>LEK</a:t>
            </a:r>
            <a:r>
              <a:rPr lang="hu-HU" sz="1000" dirty="0"/>
              <a:t> Szükségletfelmérési rendszeranyag</a:t>
            </a:r>
            <a:endParaRPr lang="hu-HU" sz="200" dirty="0"/>
          </a:p>
        </p:txBody>
      </p:sp>
      <p:cxnSp>
        <p:nvCxnSpPr>
          <p:cNvPr id="25" name="Összekötő: szögletes 24"/>
          <p:cNvCxnSpPr>
            <a:cxnSpLocks/>
            <a:stCxn id="8" idx="3"/>
            <a:endCxn id="24" idx="1"/>
          </p:cNvCxnSpPr>
          <p:nvPr/>
        </p:nvCxnSpPr>
        <p:spPr>
          <a:xfrm>
            <a:off x="1450935" y="3494386"/>
            <a:ext cx="342935" cy="342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lyamatábra: Dokumentum 25"/>
          <p:cNvSpPr/>
          <p:nvPr/>
        </p:nvSpPr>
        <p:spPr>
          <a:xfrm>
            <a:off x="4627453" y="543744"/>
            <a:ext cx="977268" cy="566868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1000" dirty="0"/>
              <a:t>Konzultációs, helyzetfelmérő  jegyzőkönyv</a:t>
            </a:r>
            <a:endParaRPr lang="hu-HU" sz="1000" dirty="0">
              <a:solidFill>
                <a:schemeClr val="dk1"/>
              </a:solidFill>
            </a:endParaRPr>
          </a:p>
        </p:txBody>
      </p:sp>
      <p:cxnSp>
        <p:nvCxnSpPr>
          <p:cNvPr id="28" name="Összekötő: szögletes 27"/>
          <p:cNvCxnSpPr>
            <a:cxnSpLocks/>
            <a:stCxn id="24" idx="3"/>
            <a:endCxn id="26" idx="1"/>
          </p:cNvCxnSpPr>
          <p:nvPr/>
        </p:nvCxnSpPr>
        <p:spPr>
          <a:xfrm flipV="1">
            <a:off x="3237908" y="827178"/>
            <a:ext cx="1389545" cy="267062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olyamatábra: Dokumentum 29"/>
          <p:cNvSpPr/>
          <p:nvPr/>
        </p:nvSpPr>
        <p:spPr>
          <a:xfrm>
            <a:off x="4732344" y="3376524"/>
            <a:ext cx="977268" cy="573238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1000" dirty="0"/>
              <a:t>Helyi é</a:t>
            </a:r>
            <a:r>
              <a:rPr lang="hu-HU" sz="1000" dirty="0">
                <a:solidFill>
                  <a:schemeClr val="dk1"/>
                </a:solidFill>
              </a:rPr>
              <a:t>rdekhordozók listája</a:t>
            </a:r>
          </a:p>
        </p:txBody>
      </p:sp>
      <p:sp>
        <p:nvSpPr>
          <p:cNvPr id="33" name="Folyamatábra: Dokumentum 32"/>
          <p:cNvSpPr/>
          <p:nvPr/>
        </p:nvSpPr>
        <p:spPr>
          <a:xfrm>
            <a:off x="1791678" y="2567139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EFI-LEK Érzékenyítési eljárásrend</a:t>
            </a:r>
          </a:p>
        </p:txBody>
      </p:sp>
      <p:sp>
        <p:nvSpPr>
          <p:cNvPr id="34" name="Folyamatábra: Dokumentáció 33"/>
          <p:cNvSpPr/>
          <p:nvPr/>
        </p:nvSpPr>
        <p:spPr>
          <a:xfrm>
            <a:off x="3428615" y="5573869"/>
            <a:ext cx="1259953" cy="973931"/>
          </a:xfrm>
          <a:prstGeom prst="flowChartMulti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Jó gyakorlatok, hálózatok és problématérképek tára</a:t>
            </a:r>
          </a:p>
        </p:txBody>
      </p:sp>
      <p:cxnSp>
        <p:nvCxnSpPr>
          <p:cNvPr id="36" name="Összekötő: szögletes 35"/>
          <p:cNvCxnSpPr>
            <a:cxnSpLocks/>
            <a:stCxn id="8" idx="3"/>
            <a:endCxn id="33" idx="1"/>
          </p:cNvCxnSpPr>
          <p:nvPr/>
        </p:nvCxnSpPr>
        <p:spPr>
          <a:xfrm flipV="1">
            <a:off x="1450935" y="2851123"/>
            <a:ext cx="340743" cy="64326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églalap: lekerekített 37"/>
          <p:cNvSpPr/>
          <p:nvPr/>
        </p:nvSpPr>
        <p:spPr>
          <a:xfrm>
            <a:off x="6550697" y="1007098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Folyamatok és feladatok megismerése</a:t>
            </a:r>
          </a:p>
        </p:txBody>
      </p:sp>
      <p:cxnSp>
        <p:nvCxnSpPr>
          <p:cNvPr id="39" name="Összekötő: szögletes 38"/>
          <p:cNvCxnSpPr>
            <a:cxnSpLocks/>
            <a:endCxn id="38" idx="0"/>
          </p:cNvCxnSpPr>
          <p:nvPr/>
        </p:nvCxnSpPr>
        <p:spPr>
          <a:xfrm rot="16200000" flipH="1">
            <a:off x="4666082" y="-1449896"/>
            <a:ext cx="302547" cy="4611440"/>
          </a:xfrm>
          <a:prstGeom prst="bentConnector3">
            <a:avLst>
              <a:gd name="adj1" fmla="val -7555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olyamatábra: Dokumentum 39"/>
          <p:cNvSpPr/>
          <p:nvPr/>
        </p:nvSpPr>
        <p:spPr>
          <a:xfrm>
            <a:off x="4615211" y="1418519"/>
            <a:ext cx="977268" cy="566868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1000" dirty="0">
                <a:solidFill>
                  <a:schemeClr val="dk1"/>
                </a:solidFill>
              </a:rPr>
              <a:t>LEK Havi jelentés sablon</a:t>
            </a:r>
          </a:p>
        </p:txBody>
      </p:sp>
      <p:cxnSp>
        <p:nvCxnSpPr>
          <p:cNvPr id="41" name="Összekötő: szögletes 40"/>
          <p:cNvCxnSpPr>
            <a:cxnSpLocks/>
            <a:stCxn id="40" idx="3"/>
            <a:endCxn id="38" idx="1"/>
          </p:cNvCxnSpPr>
          <p:nvPr/>
        </p:nvCxnSpPr>
        <p:spPr>
          <a:xfrm flipV="1">
            <a:off x="5592479" y="1269226"/>
            <a:ext cx="958218" cy="4327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Összekötő: szögletes 41"/>
          <p:cNvCxnSpPr>
            <a:cxnSpLocks/>
            <a:stCxn id="24" idx="3"/>
            <a:endCxn id="40" idx="1"/>
          </p:cNvCxnSpPr>
          <p:nvPr/>
        </p:nvCxnSpPr>
        <p:spPr>
          <a:xfrm flipV="1">
            <a:off x="3237908" y="1701953"/>
            <a:ext cx="1377303" cy="1795854"/>
          </a:xfrm>
          <a:prstGeom prst="bentConnector3">
            <a:avLst>
              <a:gd name="adj1" fmla="val 6872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Összekötő: szögletes 42"/>
          <p:cNvCxnSpPr>
            <a:cxnSpLocks/>
            <a:stCxn id="4" idx="3"/>
            <a:endCxn id="40" idx="1"/>
          </p:cNvCxnSpPr>
          <p:nvPr/>
        </p:nvCxnSpPr>
        <p:spPr>
          <a:xfrm>
            <a:off x="3231906" y="988535"/>
            <a:ext cx="1383305" cy="713418"/>
          </a:xfrm>
          <a:prstGeom prst="bentConnector3">
            <a:avLst>
              <a:gd name="adj1" fmla="val 4049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Összekötő: szögletes 48"/>
          <p:cNvCxnSpPr>
            <a:cxnSpLocks/>
            <a:endCxn id="38" idx="0"/>
          </p:cNvCxnSpPr>
          <p:nvPr/>
        </p:nvCxnSpPr>
        <p:spPr>
          <a:xfrm>
            <a:off x="5604721" y="704550"/>
            <a:ext cx="1518355" cy="30254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églalap: lekerekített 55"/>
          <p:cNvSpPr/>
          <p:nvPr/>
        </p:nvSpPr>
        <p:spPr>
          <a:xfrm>
            <a:off x="6550696" y="1807783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Kapcsolatfelvétel a partnerekkel</a:t>
            </a:r>
          </a:p>
        </p:txBody>
      </p:sp>
      <p:sp>
        <p:nvSpPr>
          <p:cNvPr id="57" name="Folyamatábra: Dokumentum 56"/>
          <p:cNvSpPr/>
          <p:nvPr/>
        </p:nvSpPr>
        <p:spPr>
          <a:xfrm>
            <a:off x="9694061" y="723238"/>
            <a:ext cx="977268" cy="566868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1000" dirty="0">
                <a:solidFill>
                  <a:schemeClr val="dk1"/>
                </a:solidFill>
              </a:rPr>
              <a:t>Kitöltött partnerhálózati kérdőív</a:t>
            </a:r>
          </a:p>
        </p:txBody>
      </p:sp>
      <p:cxnSp>
        <p:nvCxnSpPr>
          <p:cNvPr id="58" name="Összekötő: szögletes 57"/>
          <p:cNvCxnSpPr>
            <a:cxnSpLocks/>
            <a:stCxn id="57" idx="1"/>
          </p:cNvCxnSpPr>
          <p:nvPr/>
        </p:nvCxnSpPr>
        <p:spPr>
          <a:xfrm rot="10800000" flipV="1">
            <a:off x="7695453" y="1006671"/>
            <a:ext cx="1998608" cy="106323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églalap: lekerekített 58"/>
          <p:cNvSpPr/>
          <p:nvPr/>
        </p:nvSpPr>
        <p:spPr>
          <a:xfrm>
            <a:off x="4626818" y="2588335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Érzékenyítés</a:t>
            </a:r>
          </a:p>
        </p:txBody>
      </p:sp>
      <p:cxnSp>
        <p:nvCxnSpPr>
          <p:cNvPr id="60" name="Összekötő: szögletes 59"/>
          <p:cNvCxnSpPr>
            <a:cxnSpLocks/>
            <a:stCxn id="56" idx="1"/>
            <a:endCxn id="59" idx="0"/>
          </p:cNvCxnSpPr>
          <p:nvPr/>
        </p:nvCxnSpPr>
        <p:spPr>
          <a:xfrm rot="10800000" flipV="1">
            <a:off x="5199198" y="2069911"/>
            <a:ext cx="1351499" cy="51842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Összekötő: szögletes 60"/>
          <p:cNvCxnSpPr>
            <a:cxnSpLocks/>
            <a:stCxn id="33" idx="3"/>
            <a:endCxn id="59" idx="1"/>
          </p:cNvCxnSpPr>
          <p:nvPr/>
        </p:nvCxnSpPr>
        <p:spPr>
          <a:xfrm flipV="1">
            <a:off x="3232219" y="2850463"/>
            <a:ext cx="1394599" cy="66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gyenes összekötő nyíllal 63"/>
          <p:cNvCxnSpPr>
            <a:cxnSpLocks/>
            <a:stCxn id="38" idx="2"/>
            <a:endCxn id="56" idx="0"/>
          </p:cNvCxnSpPr>
          <p:nvPr/>
        </p:nvCxnSpPr>
        <p:spPr>
          <a:xfrm flipH="1">
            <a:off x="7123075" y="1531353"/>
            <a:ext cx="1" cy="27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Összekötő: szögletes 66"/>
          <p:cNvCxnSpPr>
            <a:cxnSpLocks/>
            <a:stCxn id="59" idx="3"/>
            <a:endCxn id="71" idx="0"/>
          </p:cNvCxnSpPr>
          <p:nvPr/>
        </p:nvCxnSpPr>
        <p:spPr>
          <a:xfrm flipV="1">
            <a:off x="5771575" y="2598732"/>
            <a:ext cx="1364722" cy="251731"/>
          </a:xfrm>
          <a:prstGeom prst="bentConnector4">
            <a:avLst>
              <a:gd name="adj1" fmla="val 29029"/>
              <a:gd name="adj2" fmla="val 19494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églalap: lekerekített 70"/>
          <p:cNvSpPr/>
          <p:nvPr/>
        </p:nvSpPr>
        <p:spPr>
          <a:xfrm>
            <a:off x="6563918" y="2598732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Képzés</a:t>
            </a:r>
          </a:p>
        </p:txBody>
      </p:sp>
      <p:cxnSp>
        <p:nvCxnSpPr>
          <p:cNvPr id="73" name="Egyenes összekötő nyíllal 72"/>
          <p:cNvCxnSpPr>
            <a:cxnSpLocks/>
            <a:endCxn id="71" idx="0"/>
          </p:cNvCxnSpPr>
          <p:nvPr/>
        </p:nvCxnSpPr>
        <p:spPr>
          <a:xfrm>
            <a:off x="7136296" y="2338686"/>
            <a:ext cx="1" cy="2600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Összekötő: szögletes 77"/>
          <p:cNvCxnSpPr>
            <a:cxnSpLocks/>
            <a:stCxn id="10" idx="3"/>
            <a:endCxn id="71" idx="1"/>
          </p:cNvCxnSpPr>
          <p:nvPr/>
        </p:nvCxnSpPr>
        <p:spPr>
          <a:xfrm flipV="1">
            <a:off x="3238169" y="2860860"/>
            <a:ext cx="3325749" cy="1256481"/>
          </a:xfrm>
          <a:prstGeom prst="bentConnector3">
            <a:avLst>
              <a:gd name="adj1" fmla="val 9248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Szövegdoboz 50"/>
          <p:cNvSpPr txBox="1"/>
          <p:nvPr/>
        </p:nvSpPr>
        <p:spPr>
          <a:xfrm>
            <a:off x="9941493" y="5934670"/>
            <a:ext cx="22361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Mentális egészséggel kapcsolatos hálózatok az adott járásokban</a:t>
            </a:r>
          </a:p>
        </p:txBody>
      </p:sp>
      <p:sp>
        <p:nvSpPr>
          <p:cNvPr id="52" name="Téglalap: lekerekített 51"/>
          <p:cNvSpPr/>
          <p:nvPr/>
        </p:nvSpPr>
        <p:spPr>
          <a:xfrm>
            <a:off x="6581452" y="3401962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Hálózatépítés</a:t>
            </a:r>
          </a:p>
        </p:txBody>
      </p:sp>
      <p:cxnSp>
        <p:nvCxnSpPr>
          <p:cNvPr id="29" name="Egyenes összekötő nyíllal 28"/>
          <p:cNvCxnSpPr>
            <a:cxnSpLocks/>
            <a:stCxn id="71" idx="2"/>
            <a:endCxn id="52" idx="0"/>
          </p:cNvCxnSpPr>
          <p:nvPr/>
        </p:nvCxnSpPr>
        <p:spPr>
          <a:xfrm>
            <a:off x="7136297" y="3122987"/>
            <a:ext cx="17534" cy="278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Összekötő: szögletes 36"/>
          <p:cNvCxnSpPr>
            <a:cxnSpLocks/>
            <a:stCxn id="12" idx="3"/>
            <a:endCxn id="52" idx="2"/>
          </p:cNvCxnSpPr>
          <p:nvPr/>
        </p:nvCxnSpPr>
        <p:spPr>
          <a:xfrm flipV="1">
            <a:off x="3238430" y="3926217"/>
            <a:ext cx="3915401" cy="82936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Összekötő: szögletes 54"/>
          <p:cNvCxnSpPr>
            <a:cxnSpLocks/>
            <a:stCxn id="52" idx="1"/>
            <a:endCxn id="30" idx="3"/>
          </p:cNvCxnSpPr>
          <p:nvPr/>
        </p:nvCxnSpPr>
        <p:spPr>
          <a:xfrm rot="10800000">
            <a:off x="5709612" y="3663144"/>
            <a:ext cx="871840" cy="94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Összekötő: szögletes 64"/>
          <p:cNvCxnSpPr>
            <a:cxnSpLocks/>
            <a:stCxn id="52" idx="3"/>
            <a:endCxn id="34" idx="3"/>
          </p:cNvCxnSpPr>
          <p:nvPr/>
        </p:nvCxnSpPr>
        <p:spPr>
          <a:xfrm flipH="1">
            <a:off x="4688568" y="3664090"/>
            <a:ext cx="3037641" cy="2396745"/>
          </a:xfrm>
          <a:prstGeom prst="bentConnector3">
            <a:avLst>
              <a:gd name="adj1" fmla="val -752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Összekötő: szögletes 68"/>
          <p:cNvCxnSpPr>
            <a:cxnSpLocks/>
            <a:stCxn id="13" idx="3"/>
            <a:endCxn id="52" idx="2"/>
          </p:cNvCxnSpPr>
          <p:nvPr/>
        </p:nvCxnSpPr>
        <p:spPr>
          <a:xfrm flipV="1">
            <a:off x="3237031" y="3926217"/>
            <a:ext cx="3916800" cy="145974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Összekötő: szögletes 73"/>
          <p:cNvCxnSpPr>
            <a:cxnSpLocks/>
            <a:stCxn id="11" idx="3"/>
            <a:endCxn id="38" idx="1"/>
          </p:cNvCxnSpPr>
          <p:nvPr/>
        </p:nvCxnSpPr>
        <p:spPr>
          <a:xfrm flipV="1">
            <a:off x="3233960" y="1269226"/>
            <a:ext cx="3316737" cy="338459"/>
          </a:xfrm>
          <a:prstGeom prst="bentConnector3">
            <a:avLst>
              <a:gd name="adj1" fmla="val 1290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1833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églalap 254"/>
          <p:cNvSpPr/>
          <p:nvPr/>
        </p:nvSpPr>
        <p:spPr>
          <a:xfrm>
            <a:off x="4058829" y="0"/>
            <a:ext cx="4138135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Szövegdoboz 1"/>
          <p:cNvSpPr txBox="1"/>
          <p:nvPr/>
        </p:nvSpPr>
        <p:spPr>
          <a:xfrm>
            <a:off x="10368839" y="6161859"/>
            <a:ext cx="1775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Jó gyakorlatok az adott járásokban</a:t>
            </a:r>
          </a:p>
        </p:txBody>
      </p:sp>
      <p:sp>
        <p:nvSpPr>
          <p:cNvPr id="16" name="Folyamatábra: Dokumentum 15"/>
          <p:cNvSpPr/>
          <p:nvPr/>
        </p:nvSpPr>
        <p:spPr>
          <a:xfrm>
            <a:off x="1791365" y="704551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EFI-LEK Szervezeti és Működési Szabályzat</a:t>
            </a:r>
          </a:p>
        </p:txBody>
      </p:sp>
      <p:sp>
        <p:nvSpPr>
          <p:cNvPr id="17" name="Folyamatábra: Dokumentum 16"/>
          <p:cNvSpPr/>
          <p:nvPr/>
        </p:nvSpPr>
        <p:spPr>
          <a:xfrm>
            <a:off x="4493976" y="3377471"/>
            <a:ext cx="977268" cy="573238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1000" dirty="0"/>
              <a:t>Helyi é</a:t>
            </a:r>
            <a:r>
              <a:rPr lang="hu-HU" sz="1000" dirty="0">
                <a:solidFill>
                  <a:schemeClr val="dk1"/>
                </a:solidFill>
              </a:rPr>
              <a:t>rdekhordozók listája</a:t>
            </a:r>
          </a:p>
        </p:txBody>
      </p:sp>
      <p:sp>
        <p:nvSpPr>
          <p:cNvPr id="18" name="Szövegdoboz 17"/>
          <p:cNvSpPr txBox="1"/>
          <p:nvPr/>
        </p:nvSpPr>
        <p:spPr>
          <a:xfrm>
            <a:off x="849020" y="2760"/>
            <a:ext cx="2173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Módszertani Központ</a:t>
            </a:r>
          </a:p>
        </p:txBody>
      </p:sp>
      <p:sp>
        <p:nvSpPr>
          <p:cNvPr id="19" name="Szövegdoboz 18"/>
          <p:cNvSpPr txBox="1"/>
          <p:nvPr/>
        </p:nvSpPr>
        <p:spPr>
          <a:xfrm>
            <a:off x="5682758" y="-8142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EFI-LEK</a:t>
            </a:r>
          </a:p>
        </p:txBody>
      </p:sp>
      <p:sp>
        <p:nvSpPr>
          <p:cNvPr id="20" name="Folyamatábra: Bekötés 19"/>
          <p:cNvSpPr/>
          <p:nvPr/>
        </p:nvSpPr>
        <p:spPr>
          <a:xfrm>
            <a:off x="473057" y="2113283"/>
            <a:ext cx="626043" cy="626742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Start</a:t>
            </a:r>
          </a:p>
        </p:txBody>
      </p:sp>
      <p:sp>
        <p:nvSpPr>
          <p:cNvPr id="21" name="Téglalap: lekerekített 20"/>
          <p:cNvSpPr/>
          <p:nvPr/>
        </p:nvSpPr>
        <p:spPr>
          <a:xfrm>
            <a:off x="220119" y="3232258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Szakmai tartalom és eljárásrend fejlesztés</a:t>
            </a:r>
          </a:p>
        </p:txBody>
      </p:sp>
      <p:sp>
        <p:nvSpPr>
          <p:cNvPr id="22" name="Folyamatábra: Dokumentum 21"/>
          <p:cNvSpPr/>
          <p:nvPr/>
        </p:nvSpPr>
        <p:spPr>
          <a:xfrm>
            <a:off x="1790984" y="1943351"/>
            <a:ext cx="1421110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Szisztematikus EB szakirodalom kutatás – kutatásmódszertan</a:t>
            </a:r>
            <a:endParaRPr lang="hu-HU" sz="800" dirty="0"/>
          </a:p>
        </p:txBody>
      </p:sp>
      <p:sp>
        <p:nvSpPr>
          <p:cNvPr id="23" name="Folyamatábra: Dokumentum 22"/>
          <p:cNvSpPr/>
          <p:nvPr/>
        </p:nvSpPr>
        <p:spPr>
          <a:xfrm>
            <a:off x="1803823" y="3204707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EFI-LEK Érzékenyítési eljárásrend</a:t>
            </a:r>
          </a:p>
        </p:txBody>
      </p:sp>
      <p:sp>
        <p:nvSpPr>
          <p:cNvPr id="40" name="Folyamatábra: Dokumentum 39"/>
          <p:cNvSpPr/>
          <p:nvPr/>
        </p:nvSpPr>
        <p:spPr>
          <a:xfrm>
            <a:off x="1796727" y="2567193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Fogalomtár</a:t>
            </a:r>
            <a:endParaRPr lang="hu-HU" sz="800" dirty="0"/>
          </a:p>
        </p:txBody>
      </p:sp>
      <p:sp>
        <p:nvSpPr>
          <p:cNvPr id="41" name="Folyamatábra: Dokumentum 40"/>
          <p:cNvSpPr/>
          <p:nvPr/>
        </p:nvSpPr>
        <p:spPr>
          <a:xfrm>
            <a:off x="1800509" y="3842945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EFI-LEK Hálózatépítési Eljárásrend</a:t>
            </a:r>
          </a:p>
        </p:txBody>
      </p:sp>
      <p:sp>
        <p:nvSpPr>
          <p:cNvPr id="43" name="Folyamatábra: Dokumentum 42"/>
          <p:cNvSpPr/>
          <p:nvPr/>
        </p:nvSpPr>
        <p:spPr>
          <a:xfrm>
            <a:off x="1796490" y="4473332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EFI-LEK Jó gyakorlatok gyűjtése eljárásrend</a:t>
            </a:r>
          </a:p>
        </p:txBody>
      </p:sp>
      <p:sp>
        <p:nvSpPr>
          <p:cNvPr id="45" name="Folyamatábra: Dokumentum 44"/>
          <p:cNvSpPr/>
          <p:nvPr/>
        </p:nvSpPr>
        <p:spPr>
          <a:xfrm>
            <a:off x="1790983" y="5104280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EFI-LEK Jó gyakorlatok értékelése eljárásrend</a:t>
            </a:r>
          </a:p>
        </p:txBody>
      </p:sp>
      <p:cxnSp>
        <p:nvCxnSpPr>
          <p:cNvPr id="56" name="Összekötő: szögletes 55"/>
          <p:cNvCxnSpPr>
            <a:cxnSpLocks/>
            <a:stCxn id="21" idx="3"/>
            <a:endCxn id="16" idx="1"/>
          </p:cNvCxnSpPr>
          <p:nvPr/>
        </p:nvCxnSpPr>
        <p:spPr>
          <a:xfrm flipV="1">
            <a:off x="1364876" y="988535"/>
            <a:ext cx="426489" cy="250585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Összekötő: szögletes 57"/>
          <p:cNvCxnSpPr>
            <a:cxnSpLocks/>
            <a:stCxn id="21" idx="3"/>
            <a:endCxn id="22" idx="1"/>
          </p:cNvCxnSpPr>
          <p:nvPr/>
        </p:nvCxnSpPr>
        <p:spPr>
          <a:xfrm flipV="1">
            <a:off x="1364876" y="2227335"/>
            <a:ext cx="426108" cy="126705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Összekötő: szögletes 60"/>
          <p:cNvCxnSpPr>
            <a:cxnSpLocks/>
            <a:stCxn id="21" idx="3"/>
            <a:endCxn id="40" idx="1"/>
          </p:cNvCxnSpPr>
          <p:nvPr/>
        </p:nvCxnSpPr>
        <p:spPr>
          <a:xfrm flipV="1">
            <a:off x="1364876" y="2851177"/>
            <a:ext cx="431851" cy="64320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Összekötő: szögletes 63"/>
          <p:cNvCxnSpPr>
            <a:cxnSpLocks/>
            <a:stCxn id="21" idx="3"/>
            <a:endCxn id="23" idx="1"/>
          </p:cNvCxnSpPr>
          <p:nvPr/>
        </p:nvCxnSpPr>
        <p:spPr>
          <a:xfrm flipV="1">
            <a:off x="1364876" y="3488691"/>
            <a:ext cx="438947" cy="569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Összekötő: szögletes 66"/>
          <p:cNvCxnSpPr>
            <a:cxnSpLocks/>
            <a:stCxn id="21" idx="3"/>
            <a:endCxn id="41" idx="1"/>
          </p:cNvCxnSpPr>
          <p:nvPr/>
        </p:nvCxnSpPr>
        <p:spPr>
          <a:xfrm>
            <a:off x="1364876" y="3494386"/>
            <a:ext cx="435633" cy="63254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Összekötő: szögletes 69"/>
          <p:cNvCxnSpPr>
            <a:cxnSpLocks/>
            <a:stCxn id="21" idx="3"/>
            <a:endCxn id="43" idx="1"/>
          </p:cNvCxnSpPr>
          <p:nvPr/>
        </p:nvCxnSpPr>
        <p:spPr>
          <a:xfrm>
            <a:off x="1364876" y="3494386"/>
            <a:ext cx="431614" cy="126293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Összekötő: szögletes 72"/>
          <p:cNvCxnSpPr>
            <a:cxnSpLocks/>
            <a:stCxn id="21" idx="3"/>
            <a:endCxn id="45" idx="1"/>
          </p:cNvCxnSpPr>
          <p:nvPr/>
        </p:nvCxnSpPr>
        <p:spPr>
          <a:xfrm>
            <a:off x="1364876" y="3494386"/>
            <a:ext cx="426107" cy="189387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Folyamatábra: Dokumentum 86"/>
          <p:cNvSpPr/>
          <p:nvPr/>
        </p:nvSpPr>
        <p:spPr>
          <a:xfrm>
            <a:off x="4742185" y="589179"/>
            <a:ext cx="977268" cy="566868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1000" dirty="0">
                <a:solidFill>
                  <a:schemeClr val="dk1"/>
                </a:solidFill>
              </a:rPr>
              <a:t>LEK Havi jelentés sablon</a:t>
            </a:r>
          </a:p>
        </p:txBody>
      </p:sp>
      <p:sp>
        <p:nvSpPr>
          <p:cNvPr id="90" name="Téglalap: lekerekített 89"/>
          <p:cNvSpPr/>
          <p:nvPr/>
        </p:nvSpPr>
        <p:spPr>
          <a:xfrm>
            <a:off x="6550697" y="1007098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Folyamatok és feladatok megismerése</a:t>
            </a:r>
          </a:p>
        </p:txBody>
      </p:sp>
      <p:cxnSp>
        <p:nvCxnSpPr>
          <p:cNvPr id="91" name="Összekötő: szögletes 90"/>
          <p:cNvCxnSpPr>
            <a:cxnSpLocks/>
            <a:stCxn id="16" idx="0"/>
            <a:endCxn id="90" idx="0"/>
          </p:cNvCxnSpPr>
          <p:nvPr/>
        </p:nvCxnSpPr>
        <p:spPr>
          <a:xfrm rot="16200000" flipH="1">
            <a:off x="4666082" y="-1449896"/>
            <a:ext cx="302547" cy="4611440"/>
          </a:xfrm>
          <a:prstGeom prst="bentConnector3">
            <a:avLst>
              <a:gd name="adj1" fmla="val -7555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églalap: lekerekített 98"/>
          <p:cNvSpPr/>
          <p:nvPr/>
        </p:nvSpPr>
        <p:spPr>
          <a:xfrm>
            <a:off x="6550696" y="1807783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Kapcsolatfelvétel a partnerekkel</a:t>
            </a:r>
          </a:p>
        </p:txBody>
      </p:sp>
      <p:cxnSp>
        <p:nvCxnSpPr>
          <p:cNvPr id="100" name="Összekötő: szögletes 99"/>
          <p:cNvCxnSpPr>
            <a:cxnSpLocks/>
            <a:stCxn id="17" idx="3"/>
            <a:endCxn id="99" idx="1"/>
          </p:cNvCxnSpPr>
          <p:nvPr/>
        </p:nvCxnSpPr>
        <p:spPr>
          <a:xfrm flipV="1">
            <a:off x="5471244" y="2069911"/>
            <a:ext cx="1079452" cy="159417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Egyenes összekötő nyíllal 119"/>
          <p:cNvCxnSpPr>
            <a:cxnSpLocks/>
            <a:stCxn id="90" idx="2"/>
            <a:endCxn id="99" idx="0"/>
          </p:cNvCxnSpPr>
          <p:nvPr/>
        </p:nvCxnSpPr>
        <p:spPr>
          <a:xfrm flipH="1">
            <a:off x="7123075" y="1531353"/>
            <a:ext cx="1" cy="27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Szövegdoboz 122"/>
          <p:cNvSpPr txBox="1"/>
          <p:nvPr/>
        </p:nvSpPr>
        <p:spPr>
          <a:xfrm>
            <a:off x="9994521" y="12868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EFI</a:t>
            </a:r>
          </a:p>
        </p:txBody>
      </p:sp>
      <p:sp>
        <p:nvSpPr>
          <p:cNvPr id="124" name="Folyamatábra: Dokumentum 123"/>
          <p:cNvSpPr/>
          <p:nvPr/>
        </p:nvSpPr>
        <p:spPr>
          <a:xfrm>
            <a:off x="9694061" y="723238"/>
            <a:ext cx="977268" cy="566868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1000" dirty="0">
                <a:solidFill>
                  <a:schemeClr val="dk1"/>
                </a:solidFill>
              </a:rPr>
              <a:t>Kitöltött partnerhálózati kérdőív</a:t>
            </a:r>
          </a:p>
        </p:txBody>
      </p:sp>
      <p:cxnSp>
        <p:nvCxnSpPr>
          <p:cNvPr id="125" name="Összekötő: szögletes 124"/>
          <p:cNvCxnSpPr>
            <a:cxnSpLocks/>
            <a:stCxn id="124" idx="1"/>
            <a:endCxn id="99" idx="3"/>
          </p:cNvCxnSpPr>
          <p:nvPr/>
        </p:nvCxnSpPr>
        <p:spPr>
          <a:xfrm rot="10800000" flipV="1">
            <a:off x="7695453" y="1006671"/>
            <a:ext cx="1998608" cy="106323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églalap: lekerekített 129"/>
          <p:cNvSpPr/>
          <p:nvPr/>
        </p:nvSpPr>
        <p:spPr>
          <a:xfrm>
            <a:off x="6550696" y="3117689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Jó gyakorlatok felkutatása</a:t>
            </a:r>
          </a:p>
        </p:txBody>
      </p:sp>
      <p:sp>
        <p:nvSpPr>
          <p:cNvPr id="131" name="Folyamatábra: Dokumentum 130"/>
          <p:cNvSpPr/>
          <p:nvPr/>
        </p:nvSpPr>
        <p:spPr>
          <a:xfrm>
            <a:off x="9694061" y="3097222"/>
            <a:ext cx="977268" cy="566868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1000" dirty="0">
                <a:solidFill>
                  <a:schemeClr val="dk1"/>
                </a:solidFill>
              </a:rPr>
              <a:t>EFI által összegyűjtött jó gyakorlatok</a:t>
            </a:r>
          </a:p>
        </p:txBody>
      </p:sp>
      <p:cxnSp>
        <p:nvCxnSpPr>
          <p:cNvPr id="132" name="Összekötő: szögletes 131"/>
          <p:cNvCxnSpPr>
            <a:cxnSpLocks/>
            <a:stCxn id="131" idx="1"/>
            <a:endCxn id="130" idx="3"/>
          </p:cNvCxnSpPr>
          <p:nvPr/>
        </p:nvCxnSpPr>
        <p:spPr>
          <a:xfrm rot="10800000">
            <a:off x="7695453" y="3379818"/>
            <a:ext cx="1998608" cy="83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gyenes összekötő nyíllal 134"/>
          <p:cNvCxnSpPr>
            <a:cxnSpLocks/>
            <a:stCxn id="130" idx="2"/>
            <a:endCxn id="183" idx="0"/>
          </p:cNvCxnSpPr>
          <p:nvPr/>
        </p:nvCxnSpPr>
        <p:spPr>
          <a:xfrm flipH="1">
            <a:off x="7122094" y="3641944"/>
            <a:ext cx="981" cy="2688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églalap: lekerekített 145"/>
          <p:cNvSpPr/>
          <p:nvPr/>
        </p:nvSpPr>
        <p:spPr>
          <a:xfrm>
            <a:off x="4626818" y="2541957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Érzékenyítés</a:t>
            </a:r>
          </a:p>
        </p:txBody>
      </p:sp>
      <p:cxnSp>
        <p:nvCxnSpPr>
          <p:cNvPr id="162" name="Összekötő: szögletes 161"/>
          <p:cNvCxnSpPr>
            <a:cxnSpLocks/>
            <a:stCxn id="99" idx="2"/>
            <a:endCxn id="146" idx="0"/>
          </p:cNvCxnSpPr>
          <p:nvPr/>
        </p:nvCxnSpPr>
        <p:spPr>
          <a:xfrm rot="5400000">
            <a:off x="6056177" y="1475058"/>
            <a:ext cx="209919" cy="192387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Összekötő: szögletes 165"/>
          <p:cNvCxnSpPr>
            <a:cxnSpLocks/>
            <a:stCxn id="146" idx="3"/>
            <a:endCxn id="130" idx="0"/>
          </p:cNvCxnSpPr>
          <p:nvPr/>
        </p:nvCxnSpPr>
        <p:spPr>
          <a:xfrm>
            <a:off x="5771575" y="2804085"/>
            <a:ext cx="1351500" cy="31360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Összekötő: szögletes 168"/>
          <p:cNvCxnSpPr>
            <a:cxnSpLocks/>
            <a:stCxn id="23" idx="3"/>
            <a:endCxn id="146" idx="1"/>
          </p:cNvCxnSpPr>
          <p:nvPr/>
        </p:nvCxnSpPr>
        <p:spPr>
          <a:xfrm flipV="1">
            <a:off x="3244364" y="2804085"/>
            <a:ext cx="1382454" cy="68460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Összekötő: szögletes 175"/>
          <p:cNvCxnSpPr>
            <a:cxnSpLocks/>
            <a:stCxn id="41" idx="3"/>
            <a:endCxn id="17" idx="1"/>
          </p:cNvCxnSpPr>
          <p:nvPr/>
        </p:nvCxnSpPr>
        <p:spPr>
          <a:xfrm flipV="1">
            <a:off x="3241050" y="3664090"/>
            <a:ext cx="1252926" cy="462839"/>
          </a:xfrm>
          <a:prstGeom prst="bent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Összekötő: szögletes 179"/>
          <p:cNvCxnSpPr>
            <a:cxnSpLocks/>
            <a:stCxn id="43" idx="3"/>
            <a:endCxn id="130" idx="1"/>
          </p:cNvCxnSpPr>
          <p:nvPr/>
        </p:nvCxnSpPr>
        <p:spPr>
          <a:xfrm flipV="1">
            <a:off x="3237031" y="3379817"/>
            <a:ext cx="3313665" cy="1377499"/>
          </a:xfrm>
          <a:prstGeom prst="bentConnector3">
            <a:avLst>
              <a:gd name="adj1" fmla="val 8823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églalap: lekerekített 182"/>
          <p:cNvSpPr/>
          <p:nvPr/>
        </p:nvSpPr>
        <p:spPr>
          <a:xfrm>
            <a:off x="6549715" y="3910818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Jó gyakorlatok gyorsértékelése</a:t>
            </a:r>
          </a:p>
        </p:txBody>
      </p:sp>
      <p:cxnSp>
        <p:nvCxnSpPr>
          <p:cNvPr id="186" name="Összekötő: szögletes 185"/>
          <p:cNvCxnSpPr>
            <a:cxnSpLocks/>
            <a:stCxn id="45" idx="3"/>
            <a:endCxn id="183" idx="1"/>
          </p:cNvCxnSpPr>
          <p:nvPr/>
        </p:nvCxnSpPr>
        <p:spPr>
          <a:xfrm flipV="1">
            <a:off x="3231524" y="4172946"/>
            <a:ext cx="3318191" cy="121531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Téglalap: lekerekített 188"/>
          <p:cNvSpPr/>
          <p:nvPr/>
        </p:nvSpPr>
        <p:spPr>
          <a:xfrm>
            <a:off x="6545696" y="4716400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Jó gyakorlatok leírása</a:t>
            </a:r>
          </a:p>
        </p:txBody>
      </p:sp>
      <p:cxnSp>
        <p:nvCxnSpPr>
          <p:cNvPr id="190" name="Egyenes összekötő nyíllal 189"/>
          <p:cNvCxnSpPr>
            <a:cxnSpLocks/>
            <a:stCxn id="183" idx="2"/>
            <a:endCxn id="189" idx="0"/>
          </p:cNvCxnSpPr>
          <p:nvPr/>
        </p:nvCxnSpPr>
        <p:spPr>
          <a:xfrm flipH="1">
            <a:off x="7118075" y="4435073"/>
            <a:ext cx="4019" cy="281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Folyamatábra: Dokumentum 192"/>
          <p:cNvSpPr/>
          <p:nvPr/>
        </p:nvSpPr>
        <p:spPr>
          <a:xfrm>
            <a:off x="5230072" y="5138433"/>
            <a:ext cx="977268" cy="573238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1000" dirty="0"/>
              <a:t>Jó gyakorlat felkutatása felmérő sablon</a:t>
            </a:r>
            <a:endParaRPr lang="hu-HU" sz="1000" dirty="0">
              <a:solidFill>
                <a:schemeClr val="dk1"/>
              </a:solidFill>
            </a:endParaRPr>
          </a:p>
        </p:txBody>
      </p:sp>
      <p:cxnSp>
        <p:nvCxnSpPr>
          <p:cNvPr id="195" name="Összekötő: szögletes 194"/>
          <p:cNvCxnSpPr>
            <a:cxnSpLocks/>
            <a:stCxn id="45" idx="3"/>
            <a:endCxn id="193" idx="2"/>
          </p:cNvCxnSpPr>
          <p:nvPr/>
        </p:nvCxnSpPr>
        <p:spPr>
          <a:xfrm>
            <a:off x="3231524" y="5388264"/>
            <a:ext cx="2487182" cy="285510"/>
          </a:xfrm>
          <a:prstGeom prst="bentConnector4">
            <a:avLst>
              <a:gd name="adj1" fmla="val 40177"/>
              <a:gd name="adj2" fmla="val 18006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Összekötő: szögletes 197"/>
          <p:cNvCxnSpPr>
            <a:cxnSpLocks/>
            <a:stCxn id="17" idx="2"/>
            <a:endCxn id="189" idx="1"/>
          </p:cNvCxnSpPr>
          <p:nvPr/>
        </p:nvCxnSpPr>
        <p:spPr>
          <a:xfrm rot="16200000" flipH="1">
            <a:off x="5231295" y="3664127"/>
            <a:ext cx="1065716" cy="156308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Összekötő: szögletes 200"/>
          <p:cNvCxnSpPr>
            <a:cxnSpLocks/>
            <a:stCxn id="193" idx="0"/>
            <a:endCxn id="189" idx="1"/>
          </p:cNvCxnSpPr>
          <p:nvPr/>
        </p:nvCxnSpPr>
        <p:spPr>
          <a:xfrm rot="5400000" flipH="1" flipV="1">
            <a:off x="6052249" y="4644986"/>
            <a:ext cx="159905" cy="82699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Téglalap: lekerekített 202"/>
          <p:cNvSpPr/>
          <p:nvPr/>
        </p:nvSpPr>
        <p:spPr>
          <a:xfrm>
            <a:off x="6536994" y="5521982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Jó gyakorlatok továbbítása a MK-</a:t>
            </a:r>
            <a:r>
              <a:rPr lang="hu-HU" sz="1000" dirty="0" err="1"/>
              <a:t>ba</a:t>
            </a:r>
            <a:endParaRPr lang="hu-HU" sz="1000" dirty="0"/>
          </a:p>
        </p:txBody>
      </p:sp>
      <p:cxnSp>
        <p:nvCxnSpPr>
          <p:cNvPr id="204" name="Egyenes összekötő nyíllal 203"/>
          <p:cNvCxnSpPr>
            <a:cxnSpLocks/>
            <a:stCxn id="189" idx="2"/>
            <a:endCxn id="203" idx="0"/>
          </p:cNvCxnSpPr>
          <p:nvPr/>
        </p:nvCxnSpPr>
        <p:spPr>
          <a:xfrm flipH="1">
            <a:off x="7109373" y="5240655"/>
            <a:ext cx="8702" cy="281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Téglalap: lekerekített 206"/>
          <p:cNvSpPr/>
          <p:nvPr/>
        </p:nvSpPr>
        <p:spPr>
          <a:xfrm>
            <a:off x="1935953" y="6015353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Jó gyakorlatok 5*-os értékelése</a:t>
            </a:r>
          </a:p>
        </p:txBody>
      </p:sp>
      <p:cxnSp>
        <p:nvCxnSpPr>
          <p:cNvPr id="209" name="Összekötő: szögletes 208"/>
          <p:cNvCxnSpPr>
            <a:cxnSpLocks/>
            <a:stCxn id="203" idx="2"/>
            <a:endCxn id="207" idx="3"/>
          </p:cNvCxnSpPr>
          <p:nvPr/>
        </p:nvCxnSpPr>
        <p:spPr>
          <a:xfrm rot="5400000">
            <a:off x="4979420" y="4147528"/>
            <a:ext cx="231244" cy="4028663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Folyamatábra: Bekötés 210"/>
          <p:cNvSpPr/>
          <p:nvPr/>
        </p:nvSpPr>
        <p:spPr>
          <a:xfrm>
            <a:off x="127214" y="5962660"/>
            <a:ext cx="626043" cy="626742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Stop</a:t>
            </a:r>
          </a:p>
        </p:txBody>
      </p:sp>
      <p:cxnSp>
        <p:nvCxnSpPr>
          <p:cNvPr id="213" name="Egyenes összekötő nyíllal 212"/>
          <p:cNvCxnSpPr>
            <a:cxnSpLocks/>
            <a:stCxn id="207" idx="1"/>
            <a:endCxn id="211" idx="6"/>
          </p:cNvCxnSpPr>
          <p:nvPr/>
        </p:nvCxnSpPr>
        <p:spPr>
          <a:xfrm flipH="1" flipV="1">
            <a:off x="753257" y="6276031"/>
            <a:ext cx="1182696" cy="14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Egyenes összekötő nyíllal 216"/>
          <p:cNvCxnSpPr>
            <a:cxnSpLocks/>
            <a:stCxn id="20" idx="4"/>
            <a:endCxn id="21" idx="0"/>
          </p:cNvCxnSpPr>
          <p:nvPr/>
        </p:nvCxnSpPr>
        <p:spPr>
          <a:xfrm>
            <a:off x="786079" y="2740025"/>
            <a:ext cx="6419" cy="492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Összekötő: szögletes 220"/>
          <p:cNvCxnSpPr>
            <a:cxnSpLocks/>
            <a:stCxn id="87" idx="3"/>
            <a:endCxn id="90" idx="1"/>
          </p:cNvCxnSpPr>
          <p:nvPr/>
        </p:nvCxnSpPr>
        <p:spPr>
          <a:xfrm>
            <a:off x="5719453" y="872613"/>
            <a:ext cx="831244" cy="3966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Folyamatábra: Dokumentum 224"/>
          <p:cNvSpPr/>
          <p:nvPr/>
        </p:nvSpPr>
        <p:spPr>
          <a:xfrm>
            <a:off x="1796049" y="1319509"/>
            <a:ext cx="1421110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Indikátorrendszer a folyamatok méréséhez eljárásrend</a:t>
            </a:r>
            <a:endParaRPr lang="hu-HU" sz="800" dirty="0"/>
          </a:p>
        </p:txBody>
      </p:sp>
      <p:cxnSp>
        <p:nvCxnSpPr>
          <p:cNvPr id="226" name="Összekötő: szögletes 225"/>
          <p:cNvCxnSpPr>
            <a:cxnSpLocks/>
            <a:stCxn id="21" idx="3"/>
            <a:endCxn id="225" idx="1"/>
          </p:cNvCxnSpPr>
          <p:nvPr/>
        </p:nvCxnSpPr>
        <p:spPr>
          <a:xfrm flipV="1">
            <a:off x="1364876" y="1603493"/>
            <a:ext cx="431173" cy="189089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Összekötő: szögletes 230"/>
          <p:cNvCxnSpPr>
            <a:cxnSpLocks/>
            <a:stCxn id="225" idx="3"/>
            <a:endCxn id="87" idx="1"/>
          </p:cNvCxnSpPr>
          <p:nvPr/>
        </p:nvCxnSpPr>
        <p:spPr>
          <a:xfrm flipV="1">
            <a:off x="3217159" y="872613"/>
            <a:ext cx="1525026" cy="73088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Összekötő: szögletes 233"/>
          <p:cNvCxnSpPr>
            <a:cxnSpLocks/>
            <a:stCxn id="16" idx="3"/>
            <a:endCxn id="87" idx="1"/>
          </p:cNvCxnSpPr>
          <p:nvPr/>
        </p:nvCxnSpPr>
        <p:spPr>
          <a:xfrm flipV="1">
            <a:off x="3231906" y="872613"/>
            <a:ext cx="1510279" cy="11592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Összekötő: szögletes 6"/>
          <p:cNvCxnSpPr>
            <a:cxnSpLocks/>
            <a:stCxn id="40" idx="3"/>
            <a:endCxn id="90" idx="1"/>
          </p:cNvCxnSpPr>
          <p:nvPr/>
        </p:nvCxnSpPr>
        <p:spPr>
          <a:xfrm flipV="1">
            <a:off x="3237268" y="1269226"/>
            <a:ext cx="3313429" cy="1581951"/>
          </a:xfrm>
          <a:prstGeom prst="bentConnector3">
            <a:avLst>
              <a:gd name="adj1" fmla="val 882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2406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4058829" y="0"/>
            <a:ext cx="4138135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Szövegdoboz 1"/>
          <p:cNvSpPr txBox="1"/>
          <p:nvPr/>
        </p:nvSpPr>
        <p:spPr>
          <a:xfrm>
            <a:off x="10033536" y="6173986"/>
            <a:ext cx="2115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Illeszkedésvizsgálat az adott járásokban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849020" y="2760"/>
            <a:ext cx="2173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Módszertani Központ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5682758" y="-8142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EFI-LEK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9994521" y="12868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EFI</a:t>
            </a:r>
          </a:p>
        </p:txBody>
      </p:sp>
      <p:sp>
        <p:nvSpPr>
          <p:cNvPr id="7" name="Folyamatábra: Dokumentum 6"/>
          <p:cNvSpPr/>
          <p:nvPr/>
        </p:nvSpPr>
        <p:spPr>
          <a:xfrm>
            <a:off x="1606303" y="486837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EFI-LEK Szervezeti és Működési Szabályzat</a:t>
            </a:r>
          </a:p>
        </p:txBody>
      </p:sp>
      <p:sp>
        <p:nvSpPr>
          <p:cNvPr id="8" name="Folyamatábra: Dokumentum 7"/>
          <p:cNvSpPr/>
          <p:nvPr/>
        </p:nvSpPr>
        <p:spPr>
          <a:xfrm>
            <a:off x="4493976" y="3529875"/>
            <a:ext cx="977268" cy="573238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1000" dirty="0"/>
              <a:t>Helyi é</a:t>
            </a:r>
            <a:r>
              <a:rPr lang="hu-HU" sz="1000" dirty="0">
                <a:solidFill>
                  <a:schemeClr val="dk1"/>
                </a:solidFill>
              </a:rPr>
              <a:t>rdekhordozók listája</a:t>
            </a:r>
          </a:p>
        </p:txBody>
      </p:sp>
      <p:sp>
        <p:nvSpPr>
          <p:cNvPr id="9" name="Folyamatábra: Bekötés 8"/>
          <p:cNvSpPr/>
          <p:nvPr/>
        </p:nvSpPr>
        <p:spPr>
          <a:xfrm>
            <a:off x="365479" y="2113283"/>
            <a:ext cx="626043" cy="626742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Start</a:t>
            </a:r>
          </a:p>
        </p:txBody>
      </p:sp>
      <p:sp>
        <p:nvSpPr>
          <p:cNvPr id="10" name="Téglalap: lekerekített 9"/>
          <p:cNvSpPr/>
          <p:nvPr/>
        </p:nvSpPr>
        <p:spPr>
          <a:xfrm>
            <a:off x="112541" y="3232258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Szakmai tartalom és eljárásrend fejlesztés</a:t>
            </a:r>
          </a:p>
        </p:txBody>
      </p:sp>
      <p:sp>
        <p:nvSpPr>
          <p:cNvPr id="14" name="Folyamatábra: Dokumentum 13"/>
          <p:cNvSpPr/>
          <p:nvPr/>
        </p:nvSpPr>
        <p:spPr>
          <a:xfrm>
            <a:off x="1605922" y="3269593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EFI-LEK Hálózatépítési Eljárásrend</a:t>
            </a:r>
          </a:p>
        </p:txBody>
      </p:sp>
      <p:sp>
        <p:nvSpPr>
          <p:cNvPr id="15" name="Folyamatábra: Dokumentum 14"/>
          <p:cNvSpPr/>
          <p:nvPr/>
        </p:nvSpPr>
        <p:spPr>
          <a:xfrm>
            <a:off x="1602998" y="3939716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EFI-LEK Jó gyakorlatok értékelése eljárásrend</a:t>
            </a:r>
          </a:p>
        </p:txBody>
      </p:sp>
      <p:cxnSp>
        <p:nvCxnSpPr>
          <p:cNvPr id="17" name="Összekötő: szögletes 16"/>
          <p:cNvCxnSpPr>
            <a:cxnSpLocks/>
            <a:stCxn id="10" idx="3"/>
            <a:endCxn id="7" idx="1"/>
          </p:cNvCxnSpPr>
          <p:nvPr/>
        </p:nvCxnSpPr>
        <p:spPr>
          <a:xfrm flipV="1">
            <a:off x="1257298" y="770821"/>
            <a:ext cx="349005" cy="272356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Összekötő: szögletes 20"/>
          <p:cNvCxnSpPr>
            <a:cxnSpLocks/>
            <a:stCxn id="10" idx="3"/>
            <a:endCxn id="14" idx="1"/>
          </p:cNvCxnSpPr>
          <p:nvPr/>
        </p:nvCxnSpPr>
        <p:spPr>
          <a:xfrm>
            <a:off x="1257298" y="3494386"/>
            <a:ext cx="348624" cy="5919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Összekötő: szögletes 21"/>
          <p:cNvCxnSpPr>
            <a:cxnSpLocks/>
            <a:stCxn id="10" idx="3"/>
            <a:endCxn id="15" idx="1"/>
          </p:cNvCxnSpPr>
          <p:nvPr/>
        </p:nvCxnSpPr>
        <p:spPr>
          <a:xfrm>
            <a:off x="1257298" y="3494386"/>
            <a:ext cx="345700" cy="72931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olyamatábra: Dokumentum 23"/>
          <p:cNvSpPr/>
          <p:nvPr/>
        </p:nvSpPr>
        <p:spPr>
          <a:xfrm>
            <a:off x="4428673" y="483670"/>
            <a:ext cx="977268" cy="566868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1000" dirty="0">
                <a:solidFill>
                  <a:schemeClr val="dk1"/>
                </a:solidFill>
              </a:rPr>
              <a:t>LEK Havi jelentés sablon</a:t>
            </a:r>
          </a:p>
        </p:txBody>
      </p:sp>
      <p:sp>
        <p:nvSpPr>
          <p:cNvPr id="25" name="Téglalap: lekerekített 24"/>
          <p:cNvSpPr/>
          <p:nvPr/>
        </p:nvSpPr>
        <p:spPr>
          <a:xfrm>
            <a:off x="3288462" y="1428797"/>
            <a:ext cx="1511273" cy="8042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Helyszíni konzultáció I.: támogató folyamatok feltételrendszerének vizsgálata; illeszkedés az értékláncba</a:t>
            </a:r>
          </a:p>
        </p:txBody>
      </p:sp>
      <p:cxnSp>
        <p:nvCxnSpPr>
          <p:cNvPr id="26" name="Összekötő: szögletes 25"/>
          <p:cNvCxnSpPr>
            <a:cxnSpLocks/>
            <a:stCxn id="7" idx="2"/>
            <a:endCxn id="25" idx="0"/>
          </p:cNvCxnSpPr>
          <p:nvPr/>
        </p:nvCxnSpPr>
        <p:spPr>
          <a:xfrm rot="16200000" flipH="1">
            <a:off x="2979566" y="364263"/>
            <a:ext cx="411541" cy="171752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églalap: lekerekített 26"/>
          <p:cNvSpPr/>
          <p:nvPr/>
        </p:nvSpPr>
        <p:spPr>
          <a:xfrm>
            <a:off x="6199646" y="2250975"/>
            <a:ext cx="1802803" cy="1557621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Folyamatfejlesztési javaslatok:</a:t>
            </a:r>
          </a:p>
          <a:p>
            <a:pPr marL="285750" indent="-285750">
              <a:buAutoNum type="romanUcPeriod"/>
            </a:pPr>
            <a:r>
              <a:rPr lang="hu-HU" sz="1000" dirty="0"/>
              <a:t>Szervezeti-működési (támogató)</a:t>
            </a:r>
          </a:p>
          <a:p>
            <a:pPr marL="285750" indent="-285750">
              <a:buAutoNum type="romanUcPeriod"/>
            </a:pPr>
            <a:r>
              <a:rPr lang="hu-HU" sz="1000" dirty="0"/>
              <a:t>Szakmai (prevenció/ szűrés és felismerés, intervenció, </a:t>
            </a:r>
            <a:r>
              <a:rPr lang="hu-HU" sz="1000" dirty="0" err="1"/>
              <a:t>monitorozás</a:t>
            </a:r>
            <a:r>
              <a:rPr lang="hu-HU" sz="1000" dirty="0"/>
              <a:t>/ egészségmegőrzés</a:t>
            </a:r>
          </a:p>
        </p:txBody>
      </p:sp>
      <p:cxnSp>
        <p:nvCxnSpPr>
          <p:cNvPr id="28" name="Összekötő: szögletes 27"/>
          <p:cNvCxnSpPr>
            <a:cxnSpLocks/>
            <a:stCxn id="8" idx="3"/>
            <a:endCxn id="27" idx="1"/>
          </p:cNvCxnSpPr>
          <p:nvPr/>
        </p:nvCxnSpPr>
        <p:spPr>
          <a:xfrm flipV="1">
            <a:off x="5471244" y="3029786"/>
            <a:ext cx="728402" cy="78670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olyamatábra: Dokumentum 29"/>
          <p:cNvSpPr/>
          <p:nvPr/>
        </p:nvSpPr>
        <p:spPr>
          <a:xfrm>
            <a:off x="9694061" y="1239906"/>
            <a:ext cx="977268" cy="566868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1000" dirty="0">
                <a:solidFill>
                  <a:schemeClr val="dk1"/>
                </a:solidFill>
              </a:rPr>
              <a:t>Kitöltött partnerhálózati kérdőív</a:t>
            </a:r>
          </a:p>
        </p:txBody>
      </p:sp>
      <p:cxnSp>
        <p:nvCxnSpPr>
          <p:cNvPr id="31" name="Összekötő: szögletes 30"/>
          <p:cNvCxnSpPr>
            <a:cxnSpLocks/>
            <a:stCxn id="30" idx="1"/>
            <a:endCxn id="27" idx="0"/>
          </p:cNvCxnSpPr>
          <p:nvPr/>
        </p:nvCxnSpPr>
        <p:spPr>
          <a:xfrm rot="10800000" flipV="1">
            <a:off x="7101049" y="1523339"/>
            <a:ext cx="2593013" cy="72763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olyamatábra: Dokumentum 32"/>
          <p:cNvSpPr/>
          <p:nvPr/>
        </p:nvSpPr>
        <p:spPr>
          <a:xfrm>
            <a:off x="9694061" y="2029558"/>
            <a:ext cx="977268" cy="566868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1000" dirty="0">
                <a:solidFill>
                  <a:schemeClr val="dk1"/>
                </a:solidFill>
              </a:rPr>
              <a:t>EFI által összegyűjtött jó gyakorlatok</a:t>
            </a:r>
          </a:p>
        </p:txBody>
      </p:sp>
      <p:cxnSp>
        <p:nvCxnSpPr>
          <p:cNvPr id="34" name="Összekötő: szögletes 33"/>
          <p:cNvCxnSpPr>
            <a:cxnSpLocks/>
            <a:stCxn id="33" idx="1"/>
            <a:endCxn id="27" idx="3"/>
          </p:cNvCxnSpPr>
          <p:nvPr/>
        </p:nvCxnSpPr>
        <p:spPr>
          <a:xfrm rot="10800000" flipV="1">
            <a:off x="8002449" y="2312992"/>
            <a:ext cx="1691612" cy="71679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Összekötő: szögletes 39"/>
          <p:cNvCxnSpPr>
            <a:cxnSpLocks/>
            <a:stCxn id="14" idx="3"/>
            <a:endCxn id="8" idx="1"/>
          </p:cNvCxnSpPr>
          <p:nvPr/>
        </p:nvCxnSpPr>
        <p:spPr>
          <a:xfrm>
            <a:off x="3046463" y="3553577"/>
            <a:ext cx="1447513" cy="262917"/>
          </a:xfrm>
          <a:prstGeom prst="bent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olyamatábra: Dokumentum 45"/>
          <p:cNvSpPr/>
          <p:nvPr/>
        </p:nvSpPr>
        <p:spPr>
          <a:xfrm>
            <a:off x="5150628" y="4343823"/>
            <a:ext cx="977268" cy="573238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1000" dirty="0"/>
              <a:t>Jó gyakorlat felkutatása felmérő sablon</a:t>
            </a:r>
            <a:endParaRPr lang="hu-HU" sz="1000" dirty="0">
              <a:solidFill>
                <a:schemeClr val="dk1"/>
              </a:solidFill>
            </a:endParaRPr>
          </a:p>
        </p:txBody>
      </p:sp>
      <p:cxnSp>
        <p:nvCxnSpPr>
          <p:cNvPr id="49" name="Összekötő: szögletes 48"/>
          <p:cNvCxnSpPr>
            <a:cxnSpLocks/>
            <a:stCxn id="46" idx="0"/>
            <a:endCxn id="27" idx="1"/>
          </p:cNvCxnSpPr>
          <p:nvPr/>
        </p:nvCxnSpPr>
        <p:spPr>
          <a:xfrm rot="5400000" flipH="1" flipV="1">
            <a:off x="5262436" y="3406613"/>
            <a:ext cx="1314037" cy="5603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églalap: lekerekített 49"/>
          <p:cNvSpPr/>
          <p:nvPr/>
        </p:nvSpPr>
        <p:spPr>
          <a:xfrm>
            <a:off x="1682811" y="5463261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Változásmenedzsment</a:t>
            </a:r>
          </a:p>
        </p:txBody>
      </p:sp>
      <p:sp>
        <p:nvSpPr>
          <p:cNvPr id="52" name="Téglalap: lekerekített 51"/>
          <p:cNvSpPr/>
          <p:nvPr/>
        </p:nvSpPr>
        <p:spPr>
          <a:xfrm>
            <a:off x="1682811" y="6209845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Folyamat-fejlesztés</a:t>
            </a:r>
          </a:p>
        </p:txBody>
      </p:sp>
      <p:cxnSp>
        <p:nvCxnSpPr>
          <p:cNvPr id="56" name="Egyenes összekötő nyíllal 55"/>
          <p:cNvCxnSpPr>
            <a:cxnSpLocks/>
            <a:stCxn id="9" idx="4"/>
            <a:endCxn id="10" idx="0"/>
          </p:cNvCxnSpPr>
          <p:nvPr/>
        </p:nvCxnSpPr>
        <p:spPr>
          <a:xfrm>
            <a:off x="678501" y="2740025"/>
            <a:ext cx="6419" cy="492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Összekötő: szögletes 56"/>
          <p:cNvCxnSpPr>
            <a:cxnSpLocks/>
            <a:stCxn id="24" idx="3"/>
            <a:endCxn id="25" idx="3"/>
          </p:cNvCxnSpPr>
          <p:nvPr/>
        </p:nvCxnSpPr>
        <p:spPr>
          <a:xfrm flipH="1">
            <a:off x="4799735" y="767104"/>
            <a:ext cx="606206" cy="1063808"/>
          </a:xfrm>
          <a:prstGeom prst="bentConnector3">
            <a:avLst>
              <a:gd name="adj1" fmla="val -3771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Összekötő: szögletes 60"/>
          <p:cNvCxnSpPr>
            <a:cxnSpLocks/>
            <a:stCxn id="7" idx="3"/>
            <a:endCxn id="24" idx="1"/>
          </p:cNvCxnSpPr>
          <p:nvPr/>
        </p:nvCxnSpPr>
        <p:spPr>
          <a:xfrm flipV="1">
            <a:off x="3046844" y="767104"/>
            <a:ext cx="1381829" cy="371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Folyamatábra: Dokumentum 73"/>
          <p:cNvSpPr/>
          <p:nvPr/>
        </p:nvSpPr>
        <p:spPr>
          <a:xfrm>
            <a:off x="1781046" y="1256394"/>
            <a:ext cx="1155074" cy="566868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1000" dirty="0">
                <a:solidFill>
                  <a:schemeClr val="dk1"/>
                </a:solidFill>
              </a:rPr>
              <a:t>Egészségügyi értéklánc rendszer struktúrája</a:t>
            </a:r>
          </a:p>
        </p:txBody>
      </p:sp>
      <p:cxnSp>
        <p:nvCxnSpPr>
          <p:cNvPr id="76" name="Összekötő: szögletes 75"/>
          <p:cNvCxnSpPr>
            <a:cxnSpLocks/>
            <a:stCxn id="74" idx="3"/>
            <a:endCxn id="25" idx="1"/>
          </p:cNvCxnSpPr>
          <p:nvPr/>
        </p:nvCxnSpPr>
        <p:spPr>
          <a:xfrm>
            <a:off x="2936120" y="1539828"/>
            <a:ext cx="352342" cy="29108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Folyamatábra: Dokumentum 82"/>
          <p:cNvSpPr/>
          <p:nvPr/>
        </p:nvSpPr>
        <p:spPr>
          <a:xfrm>
            <a:off x="1605922" y="2596426"/>
            <a:ext cx="1421110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Indikátorrendszer a folyamatok méréséhez eljárásrend</a:t>
            </a:r>
          </a:p>
        </p:txBody>
      </p:sp>
      <p:sp>
        <p:nvSpPr>
          <p:cNvPr id="93" name="Téglalap: lekerekített 92"/>
          <p:cNvSpPr/>
          <p:nvPr/>
        </p:nvSpPr>
        <p:spPr>
          <a:xfrm>
            <a:off x="3289230" y="2397135"/>
            <a:ext cx="1511273" cy="99139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Helyszíni konzultáció II.</a:t>
            </a:r>
          </a:p>
          <a:p>
            <a:pPr algn="ctr"/>
            <a:r>
              <a:rPr lang="hu-HU" sz="1000" dirty="0"/>
              <a:t>Szakmai folyamatok (stressz, depresszió, krízis, </a:t>
            </a:r>
            <a:r>
              <a:rPr lang="hu-HU" sz="1000" dirty="0" err="1"/>
              <a:t>demencia</a:t>
            </a:r>
            <a:r>
              <a:rPr lang="hu-HU" sz="1000" dirty="0"/>
              <a:t> illeszkedése az értékláncba</a:t>
            </a:r>
          </a:p>
        </p:txBody>
      </p:sp>
      <p:cxnSp>
        <p:nvCxnSpPr>
          <p:cNvPr id="95" name="Egyenes összekötő 94"/>
          <p:cNvCxnSpPr>
            <a:cxnSpLocks/>
            <a:stCxn id="25" idx="2"/>
            <a:endCxn id="93" idx="0"/>
          </p:cNvCxnSpPr>
          <p:nvPr/>
        </p:nvCxnSpPr>
        <p:spPr>
          <a:xfrm>
            <a:off x="4044099" y="2233027"/>
            <a:ext cx="768" cy="164108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7" name="Összekötő: szögletes 106"/>
          <p:cNvCxnSpPr>
            <a:cxnSpLocks/>
            <a:stCxn id="83" idx="0"/>
            <a:endCxn id="93" idx="1"/>
          </p:cNvCxnSpPr>
          <p:nvPr/>
        </p:nvCxnSpPr>
        <p:spPr>
          <a:xfrm rot="16200000" flipH="1">
            <a:off x="2654649" y="2258254"/>
            <a:ext cx="296408" cy="972753"/>
          </a:xfrm>
          <a:prstGeom prst="bentConnector4">
            <a:avLst>
              <a:gd name="adj1" fmla="val -77123"/>
              <a:gd name="adj2" fmla="val 8652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Összekötő: szögletes 137"/>
          <p:cNvCxnSpPr>
            <a:cxnSpLocks/>
            <a:stCxn id="15" idx="3"/>
            <a:endCxn id="46" idx="1"/>
          </p:cNvCxnSpPr>
          <p:nvPr/>
        </p:nvCxnSpPr>
        <p:spPr>
          <a:xfrm>
            <a:off x="3043539" y="4223700"/>
            <a:ext cx="2107089" cy="40674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églalap: lekerekített 141"/>
          <p:cNvSpPr/>
          <p:nvPr/>
        </p:nvSpPr>
        <p:spPr>
          <a:xfrm>
            <a:off x="1686156" y="4703597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Döntés a fejlesztési javaslatokról</a:t>
            </a:r>
          </a:p>
        </p:txBody>
      </p:sp>
      <p:cxnSp>
        <p:nvCxnSpPr>
          <p:cNvPr id="149" name="Összekötő: szögletes 148"/>
          <p:cNvCxnSpPr>
            <a:cxnSpLocks/>
            <a:stCxn id="10" idx="3"/>
            <a:endCxn id="83" idx="1"/>
          </p:cNvCxnSpPr>
          <p:nvPr/>
        </p:nvCxnSpPr>
        <p:spPr>
          <a:xfrm flipV="1">
            <a:off x="1257298" y="2880410"/>
            <a:ext cx="348624" cy="61397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Összekötő: szögletes 158"/>
          <p:cNvCxnSpPr>
            <a:cxnSpLocks/>
            <a:stCxn id="27" idx="2"/>
            <a:endCxn id="142" idx="3"/>
          </p:cNvCxnSpPr>
          <p:nvPr/>
        </p:nvCxnSpPr>
        <p:spPr>
          <a:xfrm rot="5400000">
            <a:off x="4387417" y="2252093"/>
            <a:ext cx="1157129" cy="427013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Egyenes összekötő nyíllal 161"/>
          <p:cNvCxnSpPr>
            <a:cxnSpLocks/>
            <a:stCxn id="142" idx="2"/>
            <a:endCxn id="50" idx="0"/>
          </p:cNvCxnSpPr>
          <p:nvPr/>
        </p:nvCxnSpPr>
        <p:spPr>
          <a:xfrm flipH="1">
            <a:off x="2255190" y="5227852"/>
            <a:ext cx="3345" cy="2354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Egyenes összekötő nyíllal 164"/>
          <p:cNvCxnSpPr>
            <a:cxnSpLocks/>
            <a:stCxn id="50" idx="2"/>
            <a:endCxn id="52" idx="0"/>
          </p:cNvCxnSpPr>
          <p:nvPr/>
        </p:nvCxnSpPr>
        <p:spPr>
          <a:xfrm>
            <a:off x="2255190" y="5987516"/>
            <a:ext cx="0" cy="2223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Összekötő: szögletes 167"/>
          <p:cNvCxnSpPr>
            <a:cxnSpLocks/>
            <a:stCxn id="52" idx="1"/>
            <a:endCxn id="10" idx="2"/>
          </p:cNvCxnSpPr>
          <p:nvPr/>
        </p:nvCxnSpPr>
        <p:spPr>
          <a:xfrm rot="10800000">
            <a:off x="684921" y="3756513"/>
            <a:ext cx="997891" cy="271546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2878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0252037" y="6160587"/>
            <a:ext cx="1894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Attitűdváltozás </a:t>
            </a:r>
            <a:r>
              <a:rPr lang="hu-HU" dirty="0"/>
              <a:t>az adott járásokban</a:t>
            </a:r>
          </a:p>
        </p:txBody>
      </p:sp>
      <p:sp>
        <p:nvSpPr>
          <p:cNvPr id="3" name="Téglalap 2"/>
          <p:cNvSpPr/>
          <p:nvPr/>
        </p:nvSpPr>
        <p:spPr>
          <a:xfrm>
            <a:off x="4042974" y="2760"/>
            <a:ext cx="4138135" cy="685524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Szövegdoboz 3"/>
          <p:cNvSpPr txBox="1"/>
          <p:nvPr/>
        </p:nvSpPr>
        <p:spPr>
          <a:xfrm>
            <a:off x="849020" y="2760"/>
            <a:ext cx="2173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Módszertani Központ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5682758" y="-8142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EFI-LEK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9994521" y="12868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EFI</a:t>
            </a:r>
          </a:p>
        </p:txBody>
      </p:sp>
      <p:sp>
        <p:nvSpPr>
          <p:cNvPr id="7" name="Folyamatábra: Dokumentum 6"/>
          <p:cNvSpPr/>
          <p:nvPr/>
        </p:nvSpPr>
        <p:spPr>
          <a:xfrm>
            <a:off x="4862552" y="3533852"/>
            <a:ext cx="1042947" cy="573238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1000" dirty="0"/>
              <a:t>Kitöltötti attitűd változást mérő kérdőívek</a:t>
            </a:r>
            <a:endParaRPr lang="hu-HU" sz="1000" dirty="0">
              <a:solidFill>
                <a:schemeClr val="dk1"/>
              </a:solidFill>
            </a:endParaRPr>
          </a:p>
        </p:txBody>
      </p:sp>
      <p:sp>
        <p:nvSpPr>
          <p:cNvPr id="8" name="Folyamatábra: Bekötés 7"/>
          <p:cNvSpPr/>
          <p:nvPr/>
        </p:nvSpPr>
        <p:spPr>
          <a:xfrm>
            <a:off x="437709" y="1577702"/>
            <a:ext cx="626043" cy="626742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Start</a:t>
            </a:r>
          </a:p>
        </p:txBody>
      </p:sp>
      <p:sp>
        <p:nvSpPr>
          <p:cNvPr id="9" name="Téglalap: lekerekített 8"/>
          <p:cNvSpPr/>
          <p:nvPr/>
        </p:nvSpPr>
        <p:spPr>
          <a:xfrm>
            <a:off x="184771" y="2696677"/>
            <a:ext cx="1144757" cy="524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Szakmai tartalom fejlesztése</a:t>
            </a:r>
          </a:p>
        </p:txBody>
      </p:sp>
      <p:sp>
        <p:nvSpPr>
          <p:cNvPr id="10" name="Folyamatábra: Dokumentum 9"/>
          <p:cNvSpPr/>
          <p:nvPr/>
        </p:nvSpPr>
        <p:spPr>
          <a:xfrm>
            <a:off x="1893896" y="1533466"/>
            <a:ext cx="1421110" cy="74970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Indikátorrendszer – </a:t>
            </a:r>
          </a:p>
          <a:p>
            <a:r>
              <a:rPr lang="hu-HU" sz="1000" dirty="0"/>
              <a:t>Az attitűdváltozás mérési eszközei és a mérés menete (V1)</a:t>
            </a:r>
            <a:endParaRPr lang="hu-HU" sz="800" dirty="0"/>
          </a:p>
        </p:txBody>
      </p:sp>
      <p:sp>
        <p:nvSpPr>
          <p:cNvPr id="11" name="Folyamatábra: Dokumentum 10"/>
          <p:cNvSpPr/>
          <p:nvPr/>
        </p:nvSpPr>
        <p:spPr>
          <a:xfrm>
            <a:off x="1893440" y="2384510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Az attitűdváltozás mérésének menete (V2) </a:t>
            </a:r>
            <a:endParaRPr lang="hu-HU" sz="800" dirty="0"/>
          </a:p>
        </p:txBody>
      </p:sp>
      <p:sp>
        <p:nvSpPr>
          <p:cNvPr id="12" name="Folyamatábra: Dokumentum 11"/>
          <p:cNvSpPr/>
          <p:nvPr/>
        </p:nvSpPr>
        <p:spPr>
          <a:xfrm>
            <a:off x="1894947" y="875217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TTT képzések szakmai tartalmi anyagai</a:t>
            </a:r>
            <a:endParaRPr lang="hu-HU" sz="800" dirty="0"/>
          </a:p>
        </p:txBody>
      </p:sp>
      <p:cxnSp>
        <p:nvCxnSpPr>
          <p:cNvPr id="13" name="Összekötő: szögletes 12"/>
          <p:cNvCxnSpPr>
            <a:cxnSpLocks/>
            <a:stCxn id="9" idx="3"/>
            <a:endCxn id="10" idx="1"/>
          </p:cNvCxnSpPr>
          <p:nvPr/>
        </p:nvCxnSpPr>
        <p:spPr>
          <a:xfrm flipV="1">
            <a:off x="1329528" y="1908320"/>
            <a:ext cx="564368" cy="105048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Összekötő: szögletes 13"/>
          <p:cNvCxnSpPr>
            <a:cxnSpLocks/>
            <a:stCxn id="9" idx="3"/>
            <a:endCxn id="12" idx="1"/>
          </p:cNvCxnSpPr>
          <p:nvPr/>
        </p:nvCxnSpPr>
        <p:spPr>
          <a:xfrm flipV="1">
            <a:off x="1329528" y="1159201"/>
            <a:ext cx="565419" cy="179960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Összekötő: szögletes 14"/>
          <p:cNvCxnSpPr>
            <a:cxnSpLocks/>
            <a:stCxn id="9" idx="3"/>
            <a:endCxn id="11" idx="1"/>
          </p:cNvCxnSpPr>
          <p:nvPr/>
        </p:nvCxnSpPr>
        <p:spPr>
          <a:xfrm flipV="1">
            <a:off x="1329528" y="2668494"/>
            <a:ext cx="563912" cy="29031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églalap: lekerekített 15"/>
          <p:cNvSpPr/>
          <p:nvPr/>
        </p:nvSpPr>
        <p:spPr>
          <a:xfrm>
            <a:off x="6153258" y="855915"/>
            <a:ext cx="1269730" cy="6112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Toborzás az oktatási napok előtt (10-25 fő/nap)</a:t>
            </a:r>
          </a:p>
        </p:txBody>
      </p:sp>
      <p:cxnSp>
        <p:nvCxnSpPr>
          <p:cNvPr id="17" name="Egyenes összekötő nyíllal 16"/>
          <p:cNvCxnSpPr>
            <a:cxnSpLocks/>
            <a:stCxn id="10" idx="2"/>
            <a:endCxn id="11" idx="0"/>
          </p:cNvCxnSpPr>
          <p:nvPr/>
        </p:nvCxnSpPr>
        <p:spPr>
          <a:xfrm>
            <a:off x="2604451" y="2233610"/>
            <a:ext cx="9260" cy="150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églalap: lekerekített 17"/>
          <p:cNvSpPr/>
          <p:nvPr/>
        </p:nvSpPr>
        <p:spPr>
          <a:xfrm>
            <a:off x="6145841" y="1831553"/>
            <a:ext cx="1285380" cy="58488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Részvétel az oktatásokon, tréningen </a:t>
            </a:r>
          </a:p>
        </p:txBody>
      </p:sp>
      <p:cxnSp>
        <p:nvCxnSpPr>
          <p:cNvPr id="19" name="Összekötő: szögletes 18"/>
          <p:cNvCxnSpPr>
            <a:cxnSpLocks/>
            <a:stCxn id="10" idx="3"/>
            <a:endCxn id="7" idx="0"/>
          </p:cNvCxnSpPr>
          <p:nvPr/>
        </p:nvCxnSpPr>
        <p:spPr>
          <a:xfrm>
            <a:off x="3315006" y="1908320"/>
            <a:ext cx="2069020" cy="162553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Összekötő: szögletes 19"/>
          <p:cNvCxnSpPr>
            <a:cxnSpLocks/>
            <a:stCxn id="46" idx="2"/>
            <a:endCxn id="69" idx="3"/>
          </p:cNvCxnSpPr>
          <p:nvPr/>
        </p:nvCxnSpPr>
        <p:spPr>
          <a:xfrm rot="5400000">
            <a:off x="5045242" y="4565031"/>
            <a:ext cx="604910" cy="291976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gyenes összekötő nyíllal 22"/>
          <p:cNvCxnSpPr>
            <a:cxnSpLocks/>
            <a:stCxn id="8" idx="4"/>
            <a:endCxn id="9" idx="0"/>
          </p:cNvCxnSpPr>
          <p:nvPr/>
        </p:nvCxnSpPr>
        <p:spPr>
          <a:xfrm>
            <a:off x="750731" y="2204444"/>
            <a:ext cx="6419" cy="492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olyamatábra: Dokumentum 22"/>
          <p:cNvSpPr/>
          <p:nvPr/>
        </p:nvSpPr>
        <p:spPr>
          <a:xfrm>
            <a:off x="1900004" y="3049348"/>
            <a:ext cx="1440541" cy="56796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A 2 napos oktatás tréneri és hallgatói kézikönyve</a:t>
            </a:r>
            <a:endParaRPr lang="hu-HU" sz="800" dirty="0"/>
          </a:p>
        </p:txBody>
      </p:sp>
      <p:sp>
        <p:nvSpPr>
          <p:cNvPr id="25" name="Folyamatábra: Dokumentum 22"/>
          <p:cNvSpPr/>
          <p:nvPr/>
        </p:nvSpPr>
        <p:spPr>
          <a:xfrm>
            <a:off x="1896446" y="3731113"/>
            <a:ext cx="1444099" cy="754155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/>
              <a:t>Témafeldolgozó érzékenyítő̋ tréning </a:t>
            </a:r>
          </a:p>
          <a:p>
            <a:r>
              <a:rPr lang="hu-HU" sz="1000" dirty="0"/>
              <a:t>(3. nap) oktatói  és hallgatói munkafüzet</a:t>
            </a:r>
            <a:r>
              <a:rPr lang="hu-HU" sz="1000" dirty="0">
                <a:effectLst/>
              </a:rPr>
              <a:t> </a:t>
            </a:r>
            <a:endParaRPr lang="hu-HU" sz="800" dirty="0"/>
          </a:p>
        </p:txBody>
      </p:sp>
      <p:cxnSp>
        <p:nvCxnSpPr>
          <p:cNvPr id="26" name="Összekötő: szögletes 60"/>
          <p:cNvCxnSpPr>
            <a:cxnSpLocks/>
            <a:stCxn id="9" idx="3"/>
            <a:endCxn id="24" idx="1"/>
          </p:cNvCxnSpPr>
          <p:nvPr/>
        </p:nvCxnSpPr>
        <p:spPr>
          <a:xfrm>
            <a:off x="1329528" y="2958805"/>
            <a:ext cx="570476" cy="3745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Összekötő: szögletes 60"/>
          <p:cNvCxnSpPr>
            <a:cxnSpLocks/>
            <a:stCxn id="9" idx="3"/>
            <a:endCxn id="25" idx="1"/>
          </p:cNvCxnSpPr>
          <p:nvPr/>
        </p:nvCxnSpPr>
        <p:spPr>
          <a:xfrm>
            <a:off x="1329528" y="2958805"/>
            <a:ext cx="566918" cy="114938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12"/>
          <p:cNvCxnSpPr>
            <a:cxnSpLocks/>
            <a:stCxn id="69" idx="1"/>
            <a:endCxn id="70" idx="3"/>
          </p:cNvCxnSpPr>
          <p:nvPr/>
        </p:nvCxnSpPr>
        <p:spPr>
          <a:xfrm flipH="1">
            <a:off x="2229562" y="6327370"/>
            <a:ext cx="3728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Összekötő: szögletes 31"/>
          <p:cNvCxnSpPr>
            <a:cxnSpLocks/>
            <a:stCxn id="12" idx="3"/>
            <a:endCxn id="16" idx="1"/>
          </p:cNvCxnSpPr>
          <p:nvPr/>
        </p:nvCxnSpPr>
        <p:spPr>
          <a:xfrm>
            <a:off x="3335488" y="1159201"/>
            <a:ext cx="2817770" cy="234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gyenes összekötő nyíllal 34"/>
          <p:cNvCxnSpPr>
            <a:cxnSpLocks/>
            <a:stCxn id="16" idx="2"/>
            <a:endCxn id="18" idx="0"/>
          </p:cNvCxnSpPr>
          <p:nvPr/>
        </p:nvCxnSpPr>
        <p:spPr>
          <a:xfrm>
            <a:off x="6788123" y="1467170"/>
            <a:ext cx="408" cy="3643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Összekötő: szögletes 39"/>
          <p:cNvCxnSpPr>
            <a:cxnSpLocks/>
            <a:stCxn id="70" idx="1"/>
            <a:endCxn id="9" idx="2"/>
          </p:cNvCxnSpPr>
          <p:nvPr/>
        </p:nvCxnSpPr>
        <p:spPr>
          <a:xfrm rot="10800000">
            <a:off x="757150" y="3220932"/>
            <a:ext cx="187032" cy="310643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églalap: lekerekített 41"/>
          <p:cNvSpPr/>
          <p:nvPr/>
        </p:nvSpPr>
        <p:spPr>
          <a:xfrm>
            <a:off x="6155366" y="3534119"/>
            <a:ext cx="1285380" cy="58488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Attitűd változást mérő kérdőív kitöltése</a:t>
            </a:r>
          </a:p>
        </p:txBody>
      </p:sp>
      <p:cxnSp>
        <p:nvCxnSpPr>
          <p:cNvPr id="44" name="Egyenes összekötő nyíllal 43"/>
          <p:cNvCxnSpPr>
            <a:cxnSpLocks/>
            <a:stCxn id="18" idx="2"/>
            <a:endCxn id="42" idx="0"/>
          </p:cNvCxnSpPr>
          <p:nvPr/>
        </p:nvCxnSpPr>
        <p:spPr>
          <a:xfrm>
            <a:off x="6788531" y="2416441"/>
            <a:ext cx="9525" cy="11176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églalap: lekerekített 45"/>
          <p:cNvSpPr/>
          <p:nvPr/>
        </p:nvSpPr>
        <p:spPr>
          <a:xfrm>
            <a:off x="6164891" y="5137572"/>
            <a:ext cx="1285380" cy="58488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Kérdőív elküldése az MK-</a:t>
            </a:r>
            <a:r>
              <a:rPr lang="hu-HU" sz="1000" dirty="0" err="1"/>
              <a:t>nak</a:t>
            </a:r>
            <a:endParaRPr lang="hu-HU" sz="1000" dirty="0"/>
          </a:p>
        </p:txBody>
      </p:sp>
      <p:cxnSp>
        <p:nvCxnSpPr>
          <p:cNvPr id="53" name="Egyenes összekötő nyíllal 52"/>
          <p:cNvCxnSpPr>
            <a:cxnSpLocks/>
            <a:stCxn id="42" idx="1"/>
            <a:endCxn id="7" idx="3"/>
          </p:cNvCxnSpPr>
          <p:nvPr/>
        </p:nvCxnSpPr>
        <p:spPr>
          <a:xfrm flipH="1" flipV="1">
            <a:off x="5905499" y="3820471"/>
            <a:ext cx="249867" cy="6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gyenes összekötő nyíllal 63"/>
          <p:cNvCxnSpPr>
            <a:cxnSpLocks/>
            <a:stCxn id="42" idx="2"/>
            <a:endCxn id="46" idx="0"/>
          </p:cNvCxnSpPr>
          <p:nvPr/>
        </p:nvCxnSpPr>
        <p:spPr>
          <a:xfrm>
            <a:off x="6798056" y="4119007"/>
            <a:ext cx="9525" cy="10185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Összekötő: szögletes 66"/>
          <p:cNvCxnSpPr>
            <a:cxnSpLocks/>
            <a:stCxn id="7" idx="2"/>
            <a:endCxn id="69" idx="0"/>
          </p:cNvCxnSpPr>
          <p:nvPr/>
        </p:nvCxnSpPr>
        <p:spPr>
          <a:xfrm rot="5400000">
            <a:off x="3331709" y="3982608"/>
            <a:ext cx="1965733" cy="213890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églalap: lekerekített 68"/>
          <p:cNvSpPr/>
          <p:nvPr/>
        </p:nvSpPr>
        <p:spPr>
          <a:xfrm>
            <a:off x="2602433" y="6034926"/>
            <a:ext cx="1285380" cy="58488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Adatbázis létrehozása</a:t>
            </a:r>
          </a:p>
        </p:txBody>
      </p:sp>
      <p:sp>
        <p:nvSpPr>
          <p:cNvPr id="70" name="Téglalap: lekerekített 69"/>
          <p:cNvSpPr/>
          <p:nvPr/>
        </p:nvSpPr>
        <p:spPr>
          <a:xfrm>
            <a:off x="944182" y="6034926"/>
            <a:ext cx="1285380" cy="58488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dirty="0"/>
              <a:t>Az attitűdváltozást mérő kérdőívek értékelése</a:t>
            </a:r>
            <a:endParaRPr lang="hu-HU" sz="800" dirty="0"/>
          </a:p>
        </p:txBody>
      </p:sp>
      <p:sp>
        <p:nvSpPr>
          <p:cNvPr id="77" name="Folyamatábra: Dokumentáció 76"/>
          <p:cNvSpPr/>
          <p:nvPr/>
        </p:nvSpPr>
        <p:spPr>
          <a:xfrm>
            <a:off x="1503333" y="4704235"/>
            <a:ext cx="1305880" cy="947937"/>
          </a:xfrm>
          <a:prstGeom prst="flowChartMulti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Attitűd változási adatbázis</a:t>
            </a:r>
          </a:p>
        </p:txBody>
      </p:sp>
      <p:cxnSp>
        <p:nvCxnSpPr>
          <p:cNvPr id="79" name="Összekötő: szögletes 78"/>
          <p:cNvCxnSpPr>
            <a:cxnSpLocks/>
            <a:stCxn id="70" idx="0"/>
            <a:endCxn id="77" idx="2"/>
          </p:cNvCxnSpPr>
          <p:nvPr/>
        </p:nvCxnSpPr>
        <p:spPr>
          <a:xfrm rot="5400000" flipH="1" flipV="1">
            <a:off x="1616843" y="5586303"/>
            <a:ext cx="418653" cy="47859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Összekötő: szögletes 81"/>
          <p:cNvCxnSpPr>
            <a:cxnSpLocks/>
            <a:stCxn id="69" idx="0"/>
            <a:endCxn id="77" idx="2"/>
          </p:cNvCxnSpPr>
          <p:nvPr/>
        </p:nvCxnSpPr>
        <p:spPr>
          <a:xfrm rot="16200000" flipV="1">
            <a:off x="2445969" y="5235771"/>
            <a:ext cx="418653" cy="117965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Összekötő: szögletes 88"/>
          <p:cNvCxnSpPr>
            <a:cxnSpLocks/>
            <a:stCxn id="11" idx="3"/>
            <a:endCxn id="7" idx="0"/>
          </p:cNvCxnSpPr>
          <p:nvPr/>
        </p:nvCxnSpPr>
        <p:spPr>
          <a:xfrm>
            <a:off x="3333981" y="2668494"/>
            <a:ext cx="2050045" cy="86535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Összekötő: szögletes 91"/>
          <p:cNvCxnSpPr>
            <a:cxnSpLocks/>
            <a:stCxn id="24" idx="3"/>
            <a:endCxn id="18" idx="1"/>
          </p:cNvCxnSpPr>
          <p:nvPr/>
        </p:nvCxnSpPr>
        <p:spPr>
          <a:xfrm flipV="1">
            <a:off x="3340545" y="2123997"/>
            <a:ext cx="2805296" cy="120933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Összekötő: szögletes 94"/>
          <p:cNvCxnSpPr>
            <a:cxnSpLocks/>
            <a:stCxn id="25" idx="3"/>
            <a:endCxn id="18" idx="1"/>
          </p:cNvCxnSpPr>
          <p:nvPr/>
        </p:nvCxnSpPr>
        <p:spPr>
          <a:xfrm flipV="1">
            <a:off x="3340545" y="2123997"/>
            <a:ext cx="2805296" cy="198419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6995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477</Words>
  <Application>Microsoft Macintosh PowerPoint</Application>
  <PresentationFormat>Widescreen</PresentationFormat>
  <Paragraphs>126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Office-téma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Bálint</dc:creator>
  <cp:lastModifiedBy>András Sümegi</cp:lastModifiedBy>
  <cp:revision>33</cp:revision>
  <dcterms:created xsi:type="dcterms:W3CDTF">2017-01-24T10:27:29Z</dcterms:created>
  <dcterms:modified xsi:type="dcterms:W3CDTF">2017-05-26T01:47:32Z</dcterms:modified>
</cp:coreProperties>
</file>